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16"/>
  </p:notesMasterIdLst>
  <p:handoutMasterIdLst>
    <p:handoutMasterId r:id="rId17"/>
  </p:handoutMasterIdLst>
  <p:sldIdLst>
    <p:sldId id="1005" r:id="rId2"/>
    <p:sldId id="1271" r:id="rId3"/>
    <p:sldId id="1272" r:id="rId4"/>
    <p:sldId id="1273" r:id="rId5"/>
    <p:sldId id="1274" r:id="rId6"/>
    <p:sldId id="1275" r:id="rId7"/>
    <p:sldId id="1282" r:id="rId8"/>
    <p:sldId id="1283" r:id="rId9"/>
    <p:sldId id="1284" r:id="rId10"/>
    <p:sldId id="1285" r:id="rId11"/>
    <p:sldId id="1286" r:id="rId12"/>
    <p:sldId id="1289" r:id="rId13"/>
    <p:sldId id="1288" r:id="rId14"/>
    <p:sldId id="1290" r:id="rId15"/>
  </p:sldIdLst>
  <p:sldSz cx="9144000" cy="6858000" type="letter"/>
  <p:notesSz cx="6858000" cy="9144000"/>
  <p:embeddedFontLst>
    <p:embeddedFont>
      <p:font typeface="Cambria Math" pitchFamily="18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Tahoma" pitchFamily="34" charset="0"/>
      <p:regular r:id="rId23"/>
      <p:bold r:id="rId24"/>
    </p:embeddedFont>
    <p:embeddedFont>
      <p:font typeface="Arial Narrow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234"/>
    <a:srgbClr val="ADDFE5"/>
    <a:srgbClr val="6F2C91"/>
    <a:srgbClr val="0000FF"/>
    <a:srgbClr val="3399FF"/>
    <a:srgbClr val="006666"/>
    <a:srgbClr val="E86542"/>
    <a:srgbClr val="4F2270"/>
    <a:srgbClr val="441D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0" autoAdjust="0"/>
    <p:restoredTop sz="93129" autoAdjust="0"/>
  </p:normalViewPr>
  <p:slideViewPr>
    <p:cSldViewPr snapToGrid="0" snapToObjects="1">
      <p:cViewPr>
        <p:scale>
          <a:sx n="75" d="100"/>
          <a:sy n="75" d="100"/>
        </p:scale>
        <p:origin x="-108" y="-72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2484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1408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63" y="1187450"/>
            <a:ext cx="8705850" cy="5121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187450"/>
            <a:ext cx="8705850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EE41540A-272F-497C-8086-CA044A217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1" y="1008065"/>
            <a:ext cx="9144000" cy="79369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7" r:id="rId8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4119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cs typeface="Times New Roman" panose="02020603050405020304" pitchFamily="18" charset="0"/>
              </a:rPr>
              <a:t>Chapter 5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Analytic Trigonometry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09599" y="4245817"/>
            <a:ext cx="410017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5.5 Trigonometric Equations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BE750543-3360-402F-801B-E039FF120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63" y="638175"/>
            <a:ext cx="4193387" cy="5415702"/>
          </a:xfrm>
          <a:prstGeom prst="rect">
            <a:avLst/>
          </a:prstGeom>
          <a:solidFill>
            <a:srgbClr val="B2D234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8:  Using an Identity to Solve a Trigonometric Equation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Solve the equation: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=0, 0≤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&lt;2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altLang="en-US" dirty="0"/>
                              <m:t> </m:t>
                            </m:r>
                          </m:e>
                        </m:func>
                      </m:e>
                    </m:func>
                  </m:oMath>
                </a14:m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func>
                        <m:func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altLang="en-US" dirty="0"/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96EEA11D-5831-4678-A2AC-30914387B975}"/>
                  </a:ext>
                </a:extLst>
              </p:cNvPr>
              <p:cNvSpPr txBox="1"/>
              <p:nvPr/>
            </p:nvSpPr>
            <p:spPr>
              <a:xfrm>
                <a:off x="371242" y="2060289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6EEA11D-5831-4678-A2AC-30914387B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42" y="2060289"/>
                <a:ext cx="45720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4D538710-03B2-4F8D-9B44-3A8BB115FC53}"/>
                  </a:ext>
                </a:extLst>
              </p:cNvPr>
              <p:cNvSpPr txBox="1"/>
              <p:nvPr/>
            </p:nvSpPr>
            <p:spPr>
              <a:xfrm>
                <a:off x="674589" y="2583509"/>
                <a:ext cx="39515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D538710-03B2-4F8D-9B44-3A8BB115F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89" y="2583509"/>
                <a:ext cx="395156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5FF9E78C-05F1-4B35-A1A7-80E51BBB6171}"/>
                  </a:ext>
                </a:extLst>
              </p:cNvPr>
              <p:cNvSpPr txBox="1"/>
              <p:nvPr/>
            </p:nvSpPr>
            <p:spPr>
              <a:xfrm>
                <a:off x="-26687" y="3264935"/>
                <a:ext cx="47468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+1)(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−1)=0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F9E78C-05F1-4B35-A1A7-80E51BBB6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687" y="3264935"/>
                <a:ext cx="47468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E90CC323-7CED-49DF-BBB2-D0868EF436B6}"/>
                  </a:ext>
                </a:extLst>
              </p:cNvPr>
              <p:cNvSpPr txBox="1"/>
              <p:nvPr/>
            </p:nvSpPr>
            <p:spPr>
              <a:xfrm>
                <a:off x="-385902" y="3758984"/>
                <a:ext cx="478715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90CC323-7CED-49DF-BBB2-D0868EF43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5902" y="3758984"/>
                <a:ext cx="478715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8922FEA9-CAD3-4311-9EF9-F711C90E8BBD}"/>
                  </a:ext>
                </a:extLst>
              </p:cNvPr>
              <p:cNvSpPr txBox="1"/>
              <p:nvPr/>
            </p:nvSpPr>
            <p:spPr>
              <a:xfrm>
                <a:off x="1400648" y="4299567"/>
                <a:ext cx="209643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22FEA9-CAD3-4311-9EF9-F711C90E8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648" y="4299567"/>
                <a:ext cx="209643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3C2C441-B2F9-43B0-93EE-812CC86864F1}"/>
                  </a:ext>
                </a:extLst>
              </p:cNvPr>
              <p:cNvSpPr txBox="1"/>
              <p:nvPr/>
            </p:nvSpPr>
            <p:spPr>
              <a:xfrm>
                <a:off x="1271847" y="4717273"/>
                <a:ext cx="2626191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3C2C441-B2F9-43B0-93EE-812CC8686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847" y="4717273"/>
                <a:ext cx="2626191" cy="898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7C8EFA10-C0B2-4FCA-87C7-2C5A414E3451}"/>
                  </a:ext>
                </a:extLst>
              </p:cNvPr>
              <p:cNvSpPr txBox="1"/>
              <p:nvPr/>
            </p:nvSpPr>
            <p:spPr>
              <a:xfrm>
                <a:off x="4720125" y="3748879"/>
                <a:ext cx="262619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C8EFA10-C0B2-4FCA-87C7-2C5A414E3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125" y="3748879"/>
                <a:ext cx="262619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C69E1506-FC8F-4936-8579-B68D47416F63}"/>
                  </a:ext>
                </a:extLst>
              </p:cNvPr>
              <p:cNvSpPr txBox="1"/>
              <p:nvPr/>
            </p:nvSpPr>
            <p:spPr>
              <a:xfrm>
                <a:off x="5363052" y="4377966"/>
                <a:ext cx="174900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9E1506-FC8F-4936-8579-B68D47416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052" y="4377966"/>
                <a:ext cx="174900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F3DA76A6-5C03-423A-BEC5-C424E9A6907D}"/>
                  </a:ext>
                </a:extLst>
              </p:cNvPr>
              <p:cNvSpPr txBox="1"/>
              <p:nvPr/>
            </p:nvSpPr>
            <p:spPr>
              <a:xfrm>
                <a:off x="5884191" y="5025241"/>
                <a:ext cx="1406338" cy="824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DA76A6-5C03-423A-BEC5-C424E9A69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191" y="5025241"/>
                <a:ext cx="1406338" cy="82445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6293B8C0-5BC5-40BF-A882-23506023FD49}"/>
                  </a:ext>
                </a:extLst>
              </p:cNvPr>
              <p:cNvSpPr txBox="1"/>
              <p:nvPr/>
            </p:nvSpPr>
            <p:spPr>
              <a:xfrm>
                <a:off x="2046362" y="5650699"/>
                <a:ext cx="2901437" cy="701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l-G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293B8C0-5BC5-40BF-A882-23506023F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362" y="5650699"/>
                <a:ext cx="2901437" cy="7018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1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6" grpId="0"/>
      <p:bldP spid="28" grpId="0"/>
      <p:bldP spid="30" grpId="0"/>
      <p:bldP spid="32" grpId="0"/>
      <p:bldP spid="34" grpId="0"/>
      <p:bldP spid="36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11a:  Solving Trigonometric Equations with a Calculator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4313" y="1290638"/>
                <a:ext cx="8686800" cy="4949825"/>
              </a:xfrm>
            </p:spPr>
            <p:txBody>
              <a:bodyPr/>
              <a:lstStyle/>
              <a:p>
                <a:r>
                  <a:rPr lang="en-US" altLang="en-US" dirty="0"/>
                  <a:t>Solve the equation tan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3.1044 correct to four decimal places, for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tan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is positive in quadrants I and III</a:t>
                </a:r>
              </a:p>
              <a:p>
                <a:r>
                  <a:rPr lang="en-US" altLang="en-US" dirty="0">
                    <a:cs typeface="Times New Roman" panose="02020603050405020304" pitchFamily="18" charset="0"/>
                  </a:rPr>
                  <a:t>In quadrant I; </a:t>
                </a:r>
                <a:r>
                  <a:rPr lang="en-US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 ≈ 1.2592</a:t>
                </a:r>
              </a:p>
              <a:p>
                <a:r>
                  <a:rPr lang="en-US" altLang="en-US" dirty="0">
                    <a:cs typeface="Times New Roman" panose="02020603050405020304" pitchFamily="18" charset="0"/>
                  </a:rPr>
                  <a:t>In quadrant III; </a:t>
                </a:r>
                <a:r>
                  <a:rPr lang="en-US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 ≈ </a:t>
                </a:r>
                <a:r>
                  <a:rPr lang="el-GR" altLang="en-US" i="1" dirty="0">
                    <a:cs typeface="Times New Roman" panose="02020603050405020304" pitchFamily="18" charset="0"/>
                  </a:rPr>
                  <a:t>π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 + 1.2592 about 4.4008</a:t>
                </a:r>
              </a:p>
              <a:p>
                <a:r>
                  <a:rPr lang="en-US" altLang="en-US" dirty="0"/>
                  <a:t>The solutions for this equation are 1.2592 and 4.4008.</a:t>
                </a:r>
                <a:endParaRPr lang="en-US" altLang="en-US" sz="2400" dirty="0">
                  <a:latin typeface="Arial" panose="020B0604020202020204" pitchFamily="34" charset="0"/>
                </a:endParaRPr>
              </a:p>
              <a:p>
                <a:endParaRPr lang="en-US" altLang="en-US" dirty="0">
                  <a:solidFill>
                    <a:srgbClr val="3333FF"/>
                  </a:solidFill>
                  <a:cs typeface="Times New Roman" panose="02020603050405020304" pitchFamily="18" charset="0"/>
                </a:endParaRP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4313" y="1290638"/>
                <a:ext cx="8686800" cy="4949825"/>
              </a:xfrm>
              <a:blipFill>
                <a:blip r:embed="rId2"/>
                <a:stretch>
                  <a:fillRect l="-1404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7E154B18-AF15-45A0-9186-58C7DA9A0B71}"/>
                  </a:ext>
                </a:extLst>
              </p:cNvPr>
              <p:cNvSpPr txBox="1"/>
              <p:nvPr/>
            </p:nvSpPr>
            <p:spPr>
              <a:xfrm>
                <a:off x="169863" y="2424859"/>
                <a:ext cx="317350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(3.1044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154B18-AF15-45A0-9186-58C7DA9A0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63" y="2424859"/>
                <a:ext cx="317350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76E7E176-A34D-4775-84D3-8A51D2E36233}"/>
                  </a:ext>
                </a:extLst>
              </p:cNvPr>
              <p:cNvSpPr txBox="1"/>
              <p:nvPr/>
            </p:nvSpPr>
            <p:spPr>
              <a:xfrm>
                <a:off x="80684" y="3161273"/>
                <a:ext cx="214480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≈1.2592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6E7E176-A34D-4775-84D3-8A51D2E36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4" y="3161273"/>
                <a:ext cx="214480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6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11b:  Solving Trigonometric Equations with a Calculator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4313" y="1290638"/>
                <a:ext cx="8686800" cy="4949825"/>
              </a:xfrm>
            </p:spPr>
            <p:txBody>
              <a:bodyPr/>
              <a:lstStyle/>
              <a:p>
                <a:r>
                  <a:rPr lang="en-US" altLang="en-US" dirty="0"/>
                  <a:t>Solve the equation sin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–0.2315 correct to four decimal places, for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sin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is negative in quadrants III and IV</a:t>
                </a:r>
              </a:p>
              <a:p>
                <a:r>
                  <a:rPr lang="en-US" altLang="en-US" dirty="0">
                    <a:cs typeface="Times New Roman" panose="02020603050405020304" pitchFamily="18" charset="0"/>
                  </a:rPr>
                  <a:t>In quadrant III; </a:t>
                </a:r>
                <a:r>
                  <a:rPr lang="en-US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 ≈ </a:t>
                </a:r>
                <a:r>
                  <a:rPr lang="el-GR" altLang="en-US" i="1" dirty="0">
                    <a:cs typeface="Times New Roman" panose="02020603050405020304" pitchFamily="18" charset="0"/>
                  </a:rPr>
                  <a:t>π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 + 0.2336 about 3.3752 </a:t>
                </a:r>
              </a:p>
              <a:p>
                <a:r>
                  <a:rPr lang="en-US" altLang="en-US" dirty="0">
                    <a:cs typeface="Times New Roman" panose="02020603050405020304" pitchFamily="18" charset="0"/>
                  </a:rPr>
                  <a:t>In quadrant IV; </a:t>
                </a:r>
                <a:r>
                  <a:rPr lang="en-US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 ≈ 2</a:t>
                </a:r>
                <a:r>
                  <a:rPr lang="el-GR" altLang="en-US" i="1" dirty="0">
                    <a:cs typeface="Times New Roman" panose="02020603050405020304" pitchFamily="18" charset="0"/>
                  </a:rPr>
                  <a:t>π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 – </a:t>
                </a:r>
                <a:r>
                  <a:rPr lang="en-US" altLang="en-US" dirty="0" smtClean="0">
                    <a:cs typeface="Times New Roman" panose="02020603050405020304" pitchFamily="18" charset="0"/>
                  </a:rPr>
                  <a:t>0.2336 about 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6.0496</a:t>
                </a:r>
              </a:p>
              <a:p>
                <a:r>
                  <a:rPr lang="en-US" altLang="en-US" dirty="0"/>
                  <a:t>The solutions for this equation are 3.3752 and 6.0496.</a:t>
                </a:r>
                <a:endParaRPr lang="en-US" altLang="en-US" sz="2400" dirty="0">
                  <a:latin typeface="Arial" panose="020B0604020202020204" pitchFamily="34" charset="0"/>
                </a:endParaRPr>
              </a:p>
              <a:p>
                <a:endParaRPr lang="en-US" altLang="en-US" dirty="0">
                  <a:solidFill>
                    <a:srgbClr val="3333FF"/>
                  </a:solidFill>
                  <a:cs typeface="Times New Roman" panose="02020603050405020304" pitchFamily="18" charset="0"/>
                </a:endParaRPr>
              </a:p>
              <a:p>
                <a:endParaRPr lang="en-US" altLang="en-US" dirty="0"/>
              </a:p>
            </p:txBody>
          </p:sp>
        </mc:Choice>
        <mc:Fallback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4313" y="1290638"/>
                <a:ext cx="8686800" cy="4949825"/>
              </a:xfrm>
              <a:blipFill rotWithShape="1">
                <a:blip r:embed="rId2"/>
                <a:stretch>
                  <a:fillRect l="-1404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7E154B18-AF15-45A0-9186-58C7DA9A0B71}"/>
                  </a:ext>
                </a:extLst>
              </p:cNvPr>
              <p:cNvSpPr txBox="1"/>
              <p:nvPr/>
            </p:nvSpPr>
            <p:spPr>
              <a:xfrm>
                <a:off x="169863" y="2424859"/>
                <a:ext cx="37835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−0.2315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154B18-AF15-45A0-9186-58C7DA9A0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63" y="2424859"/>
                <a:ext cx="378357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76E7E176-A34D-4775-84D3-8A51D2E36233}"/>
                  </a:ext>
                </a:extLst>
              </p:cNvPr>
              <p:cNvSpPr txBox="1"/>
              <p:nvPr/>
            </p:nvSpPr>
            <p:spPr>
              <a:xfrm>
                <a:off x="291063" y="3167390"/>
                <a:ext cx="247753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0.2336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6E7E176-A34D-4775-84D3-8A51D2E36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63" y="3167390"/>
                <a:ext cx="247753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69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960103-B540-4600-A85E-BBB3BEB86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13a: Solving Equations with Both Trigonometric and Exponential or Logarithmic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E8807CEC-7C27-4DA3-8C46-5D182D113B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Solve the equation </a:t>
                </a:r>
                <a:r>
                  <a:rPr lang="en-US" altLang="en-US" dirty="0"/>
                  <a:t>for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. If exact solutions are not possible, express the solutions correct to four decimal places.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unc>
                            <m:func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unc>
                            <m:func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807CEC-7C27-4DA3-8C46-5D182D113B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82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960103-B540-4600-A85E-BBB3BEB86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13c: Solving Equations with Both Trigonometric and Exponential or Logarithmic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E8807CEC-7C27-4DA3-8C46-5D182D113B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Solve the equation </a:t>
                </a:r>
                <a:r>
                  <a:rPr lang="en-US" altLang="en-US" dirty="0"/>
                  <a:t>for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. If exact solutions are not possible, express the solutions correct to four decimal places.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 marL="3549650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8807CEC-7C27-4DA3-8C46-5D182D113B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28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Char char="•"/>
            </a:pPr>
            <a:r>
              <a:rPr lang="en-US" altLang="en-US" dirty="0"/>
              <a:t>Find all solutions of a trigonometric equation.</a:t>
            </a:r>
          </a:p>
          <a:p>
            <a:pPr marL="457200" indent="-457200">
              <a:buFontTx/>
              <a:buChar char="•"/>
            </a:pPr>
            <a:r>
              <a:rPr lang="en-US" altLang="en-US" dirty="0"/>
              <a:t>Solve equations with multiple angles.</a:t>
            </a:r>
          </a:p>
          <a:p>
            <a:pPr marL="457200" indent="-457200">
              <a:buFontTx/>
              <a:buChar char="•"/>
            </a:pPr>
            <a:r>
              <a:rPr lang="en-US" altLang="en-US" dirty="0"/>
              <a:t>Solve trigonometric equations quadratic in form.</a:t>
            </a:r>
          </a:p>
          <a:p>
            <a:pPr marL="457200" indent="-457200">
              <a:buFontTx/>
              <a:buChar char="•"/>
            </a:pPr>
            <a:r>
              <a:rPr lang="en-US" altLang="en-US" dirty="0"/>
              <a:t>Use factoring to separate different functions in trigonometric equations.</a:t>
            </a:r>
          </a:p>
          <a:p>
            <a:pPr marL="457200" indent="-457200">
              <a:buFontTx/>
              <a:buChar char="•"/>
            </a:pPr>
            <a:r>
              <a:rPr lang="en-US" altLang="en-US" dirty="0"/>
              <a:t>Use identities to solve trigonometric equations.</a:t>
            </a:r>
          </a:p>
          <a:p>
            <a:pPr marL="457200" indent="-457200">
              <a:buFontTx/>
              <a:buChar char="•"/>
            </a:pPr>
            <a:r>
              <a:rPr lang="en-US" altLang="en-US" dirty="0"/>
              <a:t>Use a calculator to solve trigonometric equations.</a:t>
            </a:r>
          </a:p>
          <a:p>
            <a:pPr marL="457200" indent="-457200">
              <a:buFontTx/>
              <a:buChar char="•"/>
            </a:pPr>
            <a:r>
              <a:rPr lang="en-US" altLang="en-US" dirty="0"/>
              <a:t>Solve equations with trigonometric and exponential or logarithmic functions.</a:t>
            </a:r>
          </a:p>
        </p:txBody>
      </p:sp>
    </p:spTree>
    <p:extLst>
      <p:ext uri="{BB962C8B-B14F-4D97-AF65-F5344CB8AC3E}">
        <p14:creationId xmlns:p14="http://schemas.microsoft.com/office/powerpoint/2010/main" val="218309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Trigonometric Equations and Their Solutions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5025" cy="4525963"/>
          </a:xfrm>
        </p:spPr>
        <p:txBody>
          <a:bodyPr/>
          <a:lstStyle/>
          <a:p>
            <a:r>
              <a:rPr lang="en-US" altLang="en-US"/>
              <a:t>A </a:t>
            </a:r>
            <a:r>
              <a:rPr lang="en-US" altLang="en-US" b="1"/>
              <a:t>trigonometric equation</a:t>
            </a:r>
            <a:r>
              <a:rPr lang="en-US" altLang="en-US"/>
              <a:t> is an equation that contains a trigonometric expression with a variable, such as sin </a:t>
            </a:r>
            <a:r>
              <a:rPr lang="en-US" altLang="en-US" i="1"/>
              <a:t>x</a:t>
            </a:r>
            <a:r>
              <a:rPr lang="en-US" altLang="en-US"/>
              <a:t>.  </a:t>
            </a:r>
          </a:p>
          <a:p>
            <a:r>
              <a:rPr lang="en-US" altLang="en-US"/>
              <a:t>The values that satisfy such an equation are its </a:t>
            </a:r>
            <a:r>
              <a:rPr lang="en-US" altLang="en-US" b="1"/>
              <a:t>solutions</a:t>
            </a:r>
            <a:r>
              <a:rPr lang="en-US" altLang="en-US"/>
              <a:t>.  (There are trigonometric equations that have no solution.)</a:t>
            </a:r>
          </a:p>
          <a:p>
            <a:r>
              <a:rPr lang="en-US" altLang="en-US"/>
              <a:t>When an equation includes multiple angles, the period of the function plays an important role in ensuring that we do not leave out any solutions.</a:t>
            </a:r>
            <a:endParaRPr lang="en-US" altLang="en-US" i="1"/>
          </a:p>
        </p:txBody>
      </p:sp>
    </p:spTree>
    <p:extLst>
      <p:ext uri="{BB962C8B-B14F-4D97-AF65-F5344CB8AC3E}">
        <p14:creationId xmlns:p14="http://schemas.microsoft.com/office/powerpoint/2010/main" val="1253841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 Finding all Solutions of a Trigonometric Equation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98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Solve the equation: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5</m:t>
                    </m:r>
                    <m:func>
                      <m:func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=3</m:t>
                        </m:r>
                        <m:func>
                          <m:func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en-US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func>
                      </m:e>
                    </m:func>
                  </m:oMath>
                </a14:m>
                <a:endParaRPr lang="en-US" altLang="en-US" dirty="0"/>
              </a:p>
              <a:p>
                <a:r>
                  <a:rPr lang="en-US" altLang="en-US" b="1" dirty="0"/>
                  <a:t>Step 1  Isolate the function on one side of the equation.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alt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=3</m:t>
                          </m:r>
                          <m:func>
                            <m:func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en-US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func>
                        </m:e>
                      </m:func>
                    </m:oMath>
                  </m:oMathPara>
                </a14:m>
                <a:endParaRPr lang="en-US" altLang="en-US" b="1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altLang="en-US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alt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func>
                            <m:func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=3</m:t>
                          </m:r>
                          <m:func>
                            <m:func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func>
                                <m:funcPr>
                                  <m:ctrlPr>
                                    <a:rPr lang="en-US" alt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en-US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func>
                        </m:e>
                      </m:func>
                    </m:oMath>
                  </m:oMathPara>
                </a14:m>
                <a:endParaRPr lang="en-US" altLang="en-US" b="1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altLang="en-US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</p:txBody>
          </p:sp>
        </mc:Choice>
        <mc:Fallback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02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 Finding all Solutions of a Trigonometric Equation   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4313" y="1290638"/>
                <a:ext cx="8686800" cy="4949825"/>
              </a:xfrm>
            </p:spPr>
            <p:txBody>
              <a:bodyPr/>
              <a:lstStyle/>
              <a:p>
                <a:r>
                  <a:rPr lang="en-US" altLang="en-US" b="1" dirty="0"/>
                  <a:t>Step 2  Solve for the variable.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Solutions for this equation in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[0, 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are: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The solutions for this equation are:</a:t>
                </a:r>
                <a:endParaRPr lang="en-US" altLang="en-US" sz="2400" dirty="0">
                  <a:solidFill>
                    <a:srgbClr val="3333FF"/>
                  </a:solidFill>
                  <a:latin typeface="Arial" panose="020B0604020202020204" pitchFamily="34" charset="0"/>
                </a:endParaRP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430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4313" y="1290638"/>
                <a:ext cx="8686800" cy="4949825"/>
              </a:xfrm>
              <a:blipFill>
                <a:blip r:embed="rId2"/>
                <a:stretch>
                  <a:fillRect l="-1404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D8677A14-0695-4C2F-AD77-7088614ED059}"/>
                  </a:ext>
                </a:extLst>
              </p:cNvPr>
              <p:cNvSpPr txBox="1"/>
              <p:nvPr/>
            </p:nvSpPr>
            <p:spPr>
              <a:xfrm>
                <a:off x="5122070" y="4245219"/>
                <a:ext cx="3295789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677A14-0695-4C2F-AD77-7088614ED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070" y="4245219"/>
                <a:ext cx="3295789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26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2:  Solving an Equation with a Multiple 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Solve the equation: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func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0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dirty="0"/>
                  <a:t>Because the period is </a:t>
                </a:r>
                <a:r>
                  <a:rPr lang="el-GR" altLang="en-US" i="1" dirty="0"/>
                  <a:t>π</a:t>
                </a:r>
                <a:r>
                  <a:rPr lang="en-US" altLang="en-US" dirty="0"/>
                  <a:t> all solutions for this equation are given by</a:t>
                </a:r>
                <a:endParaRPr lang="en-US" altLang="en-US" sz="2400" dirty="0">
                  <a:solidFill>
                    <a:srgbClr val="3333FF"/>
                  </a:solidFill>
                  <a:latin typeface="Arial" panose="020B0604020202020204" pitchFamily="34" charset="0"/>
                </a:endParaRP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1595D3FF-F71F-4943-A2BF-726F11CE3531}"/>
                  </a:ext>
                </a:extLst>
              </p:cNvPr>
              <p:cNvSpPr txBox="1"/>
              <p:nvPr/>
            </p:nvSpPr>
            <p:spPr>
              <a:xfrm>
                <a:off x="153988" y="1822450"/>
                <a:ext cx="2184400" cy="827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95D3FF-F71F-4943-A2BF-726F11CE3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88" y="1822450"/>
                <a:ext cx="2184400" cy="8272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F23356BA-273C-4B0F-BFB3-E7C572C6FC88}"/>
                  </a:ext>
                </a:extLst>
              </p:cNvPr>
              <p:cNvSpPr txBox="1"/>
              <p:nvPr/>
            </p:nvSpPr>
            <p:spPr>
              <a:xfrm>
                <a:off x="227665" y="3717037"/>
                <a:ext cx="2659063" cy="827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23356BA-273C-4B0F-BFB3-E7C572C6F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65" y="3717037"/>
                <a:ext cx="2659063" cy="8272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92E2D651-6469-447A-BABE-A49A4E11BB28}"/>
                  </a:ext>
                </a:extLst>
              </p:cNvPr>
              <p:cNvSpPr txBox="1"/>
              <p:nvPr/>
            </p:nvSpPr>
            <p:spPr>
              <a:xfrm>
                <a:off x="464996" y="4807355"/>
                <a:ext cx="2184400" cy="830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2E2D651-6469-447A-BABE-A49A4E11B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96" y="4807355"/>
                <a:ext cx="2184400" cy="8302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67AB0C03-7AFB-4797-9CBF-E71648276A5C}"/>
                  </a:ext>
                </a:extLst>
              </p:cNvPr>
              <p:cNvSpPr txBox="1"/>
              <p:nvPr/>
            </p:nvSpPr>
            <p:spPr>
              <a:xfrm>
                <a:off x="3198813" y="3748879"/>
                <a:ext cx="13716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AB0C03-7AFB-4797-9CBF-E71648276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813" y="3748879"/>
                <a:ext cx="13716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AC19A00C-8CEB-4840-A2D9-8BD5D54D537D}"/>
                  </a:ext>
                </a:extLst>
              </p:cNvPr>
              <p:cNvSpPr txBox="1"/>
              <p:nvPr/>
            </p:nvSpPr>
            <p:spPr>
              <a:xfrm>
                <a:off x="4945063" y="3559596"/>
                <a:ext cx="2659063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C19A00C-8CEB-4840-A2D9-8BD5D54D5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063" y="3559596"/>
                <a:ext cx="2659063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494C7FCA-8830-454B-A551-1D32153DE670}"/>
                  </a:ext>
                </a:extLst>
              </p:cNvPr>
              <p:cNvSpPr txBox="1"/>
              <p:nvPr/>
            </p:nvSpPr>
            <p:spPr>
              <a:xfrm>
                <a:off x="3198813" y="4783793"/>
                <a:ext cx="13493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94C7FCA-8830-454B-A551-1D32153DE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813" y="4783793"/>
                <a:ext cx="134937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A35FC2DD-DC53-4129-B4A8-6EA3E9E177F8}"/>
                  </a:ext>
                </a:extLst>
              </p:cNvPr>
              <p:cNvSpPr txBox="1"/>
              <p:nvPr/>
            </p:nvSpPr>
            <p:spPr>
              <a:xfrm>
                <a:off x="3464442" y="5307013"/>
                <a:ext cx="5998788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5FC2DD-DC53-4129-B4A8-6EA3E9E17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442" y="5307013"/>
                <a:ext cx="5998788" cy="9017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0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2:  Solving an Equation with a Multiple Angle</a:t>
            </a:r>
            <a:br>
              <a:rPr lang="en-US" altLang="en-US" dirty="0"/>
            </a:br>
            <a:r>
              <a:rPr lang="en-US" altLang="en-US" dirty="0"/>
              <a:t>  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4313" y="1290638"/>
                <a:ext cx="8686800" cy="4949825"/>
              </a:xfrm>
            </p:spPr>
            <p:txBody>
              <a:bodyPr/>
              <a:lstStyle/>
              <a:p>
                <a:r>
                  <a:rPr lang="en-US" altLang="en-US" i="1" dirty="0"/>
                  <a:t>n</a:t>
                </a:r>
                <a:r>
                  <a:rPr lang="en-US" altLang="en-US" dirty="0"/>
                  <a:t> = 2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i="1" dirty="0"/>
                  <a:t>n</a:t>
                </a:r>
                <a:r>
                  <a:rPr lang="en-US" altLang="en-US" dirty="0"/>
                  <a:t> = 3 </a:t>
                </a:r>
                <a:endParaRPr lang="en-US" altLang="en-US" i="1" dirty="0"/>
              </a:p>
              <a:p>
                <a:endParaRPr lang="en-US" altLang="en-US" i="1" dirty="0"/>
              </a:p>
              <a:p>
                <a:endParaRPr lang="en-US" altLang="en-US" i="1" dirty="0"/>
              </a:p>
              <a:p>
                <a:r>
                  <a:rPr lang="en-US" altLang="en-US" dirty="0"/>
                  <a:t>In the interval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[0, 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the solutions are: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l-GR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l-GR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l-GR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l-GR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endParaRPr lang="en-US" altLang="en-US" i="1" dirty="0"/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4313" y="1290638"/>
                <a:ext cx="8686800" cy="4949825"/>
              </a:xfrm>
              <a:blipFill>
                <a:blip r:embed="rId2"/>
                <a:stretch>
                  <a:fillRect l="-1404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94B82402-9A61-4096-9CFA-4FB09C610C07}"/>
                  </a:ext>
                </a:extLst>
              </p:cNvPr>
              <p:cNvSpPr txBox="1"/>
              <p:nvPr/>
            </p:nvSpPr>
            <p:spPr>
              <a:xfrm>
                <a:off x="1102099" y="1318852"/>
                <a:ext cx="4672852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B82402-9A61-4096-9CFA-4FB09C610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99" y="1318852"/>
                <a:ext cx="4672852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333664AB-11EF-46A4-AD46-E2B78A4FB477}"/>
                  </a:ext>
                </a:extLst>
              </p:cNvPr>
              <p:cNvSpPr txBox="1"/>
              <p:nvPr/>
            </p:nvSpPr>
            <p:spPr>
              <a:xfrm>
                <a:off x="1358900" y="2578374"/>
                <a:ext cx="5469592" cy="910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3664AB-11EF-46A4-AD46-E2B78A4FB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900" y="2578374"/>
                <a:ext cx="5469592" cy="910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34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Solving a Trigonometric Equation Quadratic in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Solve the equation: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−3=0, 0≤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−3=0</m:t>
                      </m:r>
                    </m:oMath>
                  </m:oMathPara>
                </a14:m>
                <a:endParaRPr lang="en-US" altLang="en-US" dirty="0"/>
              </a:p>
              <a:p>
                <a:pPr marL="685800" indent="-68580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 3</m:t>
                      </m:r>
                    </m:oMath>
                  </m:oMathPara>
                </a14:m>
                <a:endParaRPr lang="en-US" altLang="en-US" dirty="0"/>
              </a:p>
              <a:p>
                <a:pPr marL="914400" indent="-91440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914400" indent="-91440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=±</m:t>
                          </m:r>
                          <m:rad>
                            <m:radPr>
                              <m:degHide m:val="on"/>
                              <m:ctrlPr>
                                <a:rPr lang="en-US" alt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rad>
                        </m:e>
                      </m:func>
                      <m:r>
                        <a:rPr lang="en-US" alt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/>
                  <a:t>The solutions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0, 2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are: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altLang="en-US" sz="24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altLang="en-US" sz="2400" i="1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l-GR" alt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l-GR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altLang="en-US" sz="24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l-GR" alt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l-GR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altLang="en-US" sz="2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>
                  <a:solidFill>
                    <a:srgbClr val="3333FF"/>
                  </a:solidFill>
                  <a:latin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AFB2943-9D10-43AC-8C82-5F6EC303BF8F}"/>
              </a:ext>
            </a:extLst>
          </p:cNvPr>
          <p:cNvSpPr txBox="1"/>
          <p:nvPr/>
        </p:nvSpPr>
        <p:spPr>
          <a:xfrm>
            <a:off x="2286000" y="27303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ABB255A-C3D4-49FE-91CE-5B97D3A901DA}"/>
              </a:ext>
            </a:extLst>
          </p:cNvPr>
          <p:cNvSpPr txBox="1"/>
          <p:nvPr/>
        </p:nvSpPr>
        <p:spPr>
          <a:xfrm>
            <a:off x="2286000" y="277070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D79CE0F-21F2-4173-99BB-3466C44FDAEB}"/>
              </a:ext>
            </a:extLst>
          </p:cNvPr>
          <p:cNvSpPr txBox="1"/>
          <p:nvPr/>
        </p:nvSpPr>
        <p:spPr>
          <a:xfrm>
            <a:off x="2286000" y="277070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3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6:  Using Factoring to Separate Different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solidFill>
                      <a:schemeClr val="tx1"/>
                    </a:solidFill>
                  </a:rPr>
                  <a:t>Solve the equation: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US" alt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,0</m:t>
                    </m:r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altLang="en-US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en-US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−1)=0</m:t>
                      </m:r>
                    </m:oMath>
                  </m:oMathPara>
                </a14:m>
                <a:endParaRPr lang="en-US" altLang="en-US" dirty="0">
                  <a:solidFill>
                    <a:schemeClr val="tx1"/>
                  </a:solidFill>
                </a:endParaRPr>
              </a:p>
              <a:p>
                <a:endParaRPr lang="en-US" altLang="en-US" dirty="0">
                  <a:solidFill>
                    <a:schemeClr val="tx1"/>
                  </a:solidFill>
                </a:endParaRPr>
              </a:p>
              <a:p>
                <a:endParaRPr lang="en-US" altLang="en-US" dirty="0">
                  <a:solidFill>
                    <a:schemeClr val="tx1"/>
                  </a:solidFill>
                </a:endParaRPr>
              </a:p>
              <a:p>
                <a:endParaRPr lang="en-US" altLang="en-US" dirty="0">
                  <a:solidFill>
                    <a:schemeClr val="tx1"/>
                  </a:solidFill>
                </a:endParaRPr>
              </a:p>
              <a:p>
                <a:endParaRPr lang="en-US" altLang="en-US" dirty="0">
                  <a:solidFill>
                    <a:schemeClr val="tx1"/>
                  </a:solidFill>
                </a:endParaRPr>
              </a:p>
              <a:p>
                <a:r>
                  <a:rPr lang="en-US" altLang="en-US" dirty="0">
                    <a:solidFill>
                      <a:schemeClr val="tx1"/>
                    </a:solidFill>
                  </a:rPr>
                  <a:t>The solutions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0, 2</m:t>
                        </m:r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are: 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alt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l-GR" alt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l-GR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endParaRPr lang="en-US" altLang="en-US" dirty="0">
                  <a:solidFill>
                    <a:schemeClr val="tx1"/>
                  </a:solidFill>
                </a:endParaRPr>
              </a:p>
              <a:p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AAB2BEB5-90F9-428D-BCE8-BAC0AECEEE72}"/>
                  </a:ext>
                </a:extLst>
              </p:cNvPr>
              <p:cNvSpPr txBox="1"/>
              <p:nvPr/>
            </p:nvSpPr>
            <p:spPr>
              <a:xfrm>
                <a:off x="159918" y="3105805"/>
                <a:ext cx="1778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B2BEB5-90F9-428D-BCE8-BAC0AECEE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18" y="3105805"/>
                <a:ext cx="17780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643FBC0B-100E-4149-A82F-7211EBEE71AD}"/>
                  </a:ext>
                </a:extLst>
              </p:cNvPr>
              <p:cNvSpPr txBox="1"/>
              <p:nvPr/>
            </p:nvSpPr>
            <p:spPr>
              <a:xfrm>
                <a:off x="795921" y="3629025"/>
                <a:ext cx="21717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43FBC0B-100E-4149-A82F-7211EBEE7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21" y="3629025"/>
                <a:ext cx="21717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1DF5F59A-ACA0-4701-B5A3-357B7C8A4434}"/>
                  </a:ext>
                </a:extLst>
              </p:cNvPr>
              <p:cNvSpPr txBox="1"/>
              <p:nvPr/>
            </p:nvSpPr>
            <p:spPr>
              <a:xfrm>
                <a:off x="4244579" y="2877205"/>
                <a:ext cx="243727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DF5F59A-ACA0-4701-B5A3-357B7C8A4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579" y="2877205"/>
                <a:ext cx="243727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F514A4E7-4217-4794-82C1-D13E0D656BC0}"/>
                  </a:ext>
                </a:extLst>
              </p:cNvPr>
              <p:cNvSpPr txBox="1"/>
              <p:nvPr/>
            </p:nvSpPr>
            <p:spPr>
              <a:xfrm>
                <a:off x="4572000" y="3370216"/>
                <a:ext cx="243727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514A4E7-4217-4794-82C1-D13E0D656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370216"/>
                <a:ext cx="243727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A159FA20-6AB9-4950-AC1A-374212A04C23}"/>
                  </a:ext>
                </a:extLst>
              </p:cNvPr>
              <p:cNvSpPr txBox="1"/>
              <p:nvPr/>
            </p:nvSpPr>
            <p:spPr>
              <a:xfrm>
                <a:off x="4579727" y="3953620"/>
                <a:ext cx="2437279" cy="936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159FA20-6AB9-4950-AC1A-374212A04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727" y="3953620"/>
                <a:ext cx="2437279" cy="9361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2" grpId="0"/>
      <p:bldP spid="23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19212</TotalTime>
  <Words>1242</Words>
  <Application>Microsoft Office PowerPoint</Application>
  <PresentationFormat>Letter Paper (8.5x11 in)</PresentationFormat>
  <Paragraphs>123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Cambria Math</vt:lpstr>
      <vt:lpstr>Calibri</vt:lpstr>
      <vt:lpstr>Tahoma</vt:lpstr>
      <vt:lpstr>Times New Roman</vt:lpstr>
      <vt:lpstr>Arial Narrow</vt:lpstr>
      <vt:lpstr>3_Custom Design</vt:lpstr>
      <vt:lpstr>PowerPoint Presentation</vt:lpstr>
      <vt:lpstr>Objectives</vt:lpstr>
      <vt:lpstr>Trigonometric Equations and Their Solutions</vt:lpstr>
      <vt:lpstr>Example 1:  Finding all Solutions of a Trigonometric Equation</vt:lpstr>
      <vt:lpstr>Example 1:  Finding all Solutions of a Trigonometric Equation      (continued)</vt:lpstr>
      <vt:lpstr>Example 2:  Solving an Equation with a Multiple Angle</vt:lpstr>
      <vt:lpstr>Example 2:  Solving an Equation with a Multiple Angle      (continued)</vt:lpstr>
      <vt:lpstr>Example 5:  Solving a Trigonometric Equation Quadratic in Form</vt:lpstr>
      <vt:lpstr>Example 6:  Using Factoring to Separate Different Functions</vt:lpstr>
      <vt:lpstr>Example 8:  Using an Identity to Solve a Trigonometric Equation </vt:lpstr>
      <vt:lpstr>Example 11a:  Solving Trigonometric Equations with a Calculator</vt:lpstr>
      <vt:lpstr>Example 11b:  Solving Trigonometric Equations with a Calculator</vt:lpstr>
      <vt:lpstr>Example 13a: Solving Equations with Both Trigonometric and Exponential or Logarithmic Functions</vt:lpstr>
      <vt:lpstr>Example 13c: Solving Equations with Both Trigonometric and Exponential or Logarithmic Functions</vt:lpstr>
    </vt:vector>
  </TitlesOfParts>
  <Company>Copyright © 2022, 2018, 2014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8th Edition</dc:title>
  <dc:creator>Robert Blitzer</dc:creator>
  <cp:lastModifiedBy>Christi Verity</cp:lastModifiedBy>
  <cp:revision>1199</cp:revision>
  <cp:lastPrinted>2001-11-04T00:51:13Z</cp:lastPrinted>
  <dcterms:created xsi:type="dcterms:W3CDTF">2005-02-25T19:46:41Z</dcterms:created>
  <dcterms:modified xsi:type="dcterms:W3CDTF">2022-12-28T03:46:51Z</dcterms:modified>
</cp:coreProperties>
</file>