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5" r:id="rId1"/>
  </p:sldMasterIdLst>
  <p:notesMasterIdLst>
    <p:notesMasterId r:id="rId10"/>
  </p:notesMasterIdLst>
  <p:handoutMasterIdLst>
    <p:handoutMasterId r:id="rId11"/>
  </p:handoutMasterIdLst>
  <p:sldIdLst>
    <p:sldId id="1005" r:id="rId2"/>
    <p:sldId id="1276" r:id="rId3"/>
    <p:sldId id="1277" r:id="rId4"/>
    <p:sldId id="1266" r:id="rId5"/>
    <p:sldId id="1278" r:id="rId6"/>
    <p:sldId id="1279" r:id="rId7"/>
    <p:sldId id="1280" r:id="rId8"/>
    <p:sldId id="1281" r:id="rId9"/>
  </p:sldIdLst>
  <p:sldSz cx="9144000" cy="6858000" type="letter"/>
  <p:notesSz cx="6858000" cy="9144000"/>
  <p:embeddedFontLst>
    <p:embeddedFont>
      <p:font typeface="Arial Narrow" panose="020B0606020202030204" pitchFamily="34" charset="0"/>
      <p:regular r:id="rId12"/>
      <p:bold r:id="rId13"/>
      <p:italic r:id="rId14"/>
      <p:boldItalic r:id="rId15"/>
    </p:embeddedFont>
    <p:embeddedFont>
      <p:font typeface="Cambria Math" panose="02040503050406030204" pitchFamily="18" charset="0"/>
      <p:regular r:id="rId16"/>
    </p:embeddedFont>
    <p:embeddedFont>
      <p:font typeface="Tahoma" panose="020B0604030504040204" pitchFamily="34" charset="0"/>
      <p:regular r:id="rId17"/>
      <p:bold r:id="rId18"/>
    </p:embeddedFont>
  </p:embeddedFontLst>
  <p:custDataLst>
    <p:tags r:id="rId19"/>
  </p:custDataLst>
  <p:defaultTextStyle>
    <a:defPPr>
      <a:defRPr lang="en-CA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rgbClr val="3333FF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3333FF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3333FF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3333FF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3333FF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rgbClr val="3333FF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rgbClr val="3333FF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rgbClr val="3333FF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rgbClr val="3333FF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09">
          <p15:clr>
            <a:srgbClr val="A4A3A4"/>
          </p15:clr>
        </p15:guide>
        <p15:guide id="2" orient="horz" pos="910">
          <p15:clr>
            <a:srgbClr val="A4A3A4"/>
          </p15:clr>
        </p15:guide>
        <p15:guide id="3" pos="2888">
          <p15:clr>
            <a:srgbClr val="A4A3A4"/>
          </p15:clr>
        </p15:guide>
        <p15:guide id="4" pos="179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D234"/>
    <a:srgbClr val="ADDFE5"/>
    <a:srgbClr val="6F2C91"/>
    <a:srgbClr val="0000FF"/>
    <a:srgbClr val="3399FF"/>
    <a:srgbClr val="006666"/>
    <a:srgbClr val="E86542"/>
    <a:srgbClr val="4F2270"/>
    <a:srgbClr val="441D6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70" autoAdjust="0"/>
    <p:restoredTop sz="93129" autoAdjust="0"/>
  </p:normalViewPr>
  <p:slideViewPr>
    <p:cSldViewPr snapToGrid="0" snapToObjects="1">
      <p:cViewPr varScale="1">
        <p:scale>
          <a:sx n="78" d="100"/>
          <a:sy n="78" d="100"/>
        </p:scale>
        <p:origin x="96" y="696"/>
      </p:cViewPr>
      <p:guideLst>
        <p:guide orient="horz" pos="3709"/>
        <p:guide orient="horz" pos="910"/>
        <p:guide pos="2888"/>
        <p:guide pos="179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780" y="172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10E77270-D752-4A69-956D-54DE5394951C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0248430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A3830591-CFF9-4851-8FC0-8C47E8236FC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140898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73E9E9A-F84E-4838-87B3-CFAE17ACD626}" type="slidenum">
              <a:rPr lang="en-CA" altLang="en-US" smtClean="0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Tahoma" panose="020B0604030504040204" pitchFamily="34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1630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963" y="1187450"/>
            <a:ext cx="8705850" cy="51219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0300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6613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786" y="0"/>
            <a:ext cx="9006214" cy="11763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6338"/>
            <a:ext cx="4038600" cy="494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6338"/>
            <a:ext cx="4038600" cy="494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9967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9738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642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4842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34" y="0"/>
            <a:ext cx="9031266" cy="9731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176338"/>
            <a:ext cx="8229600" cy="4949825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08311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6"/>
          <p:cNvSpPr txBox="1">
            <a:spLocks noChangeArrowheads="1"/>
          </p:cNvSpPr>
          <p:nvPr userDrawn="1"/>
        </p:nvSpPr>
        <p:spPr bwMode="auto">
          <a:xfrm>
            <a:off x="1058863" y="0"/>
            <a:ext cx="1785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27" name="Text Box 8"/>
          <p:cNvSpPr txBox="1">
            <a:spLocks noChangeArrowheads="1"/>
          </p:cNvSpPr>
          <p:nvPr userDrawn="1"/>
        </p:nvSpPr>
        <p:spPr bwMode="auto">
          <a:xfrm>
            <a:off x="0" y="85725"/>
            <a:ext cx="178593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defRPr/>
            </a:pPr>
            <a:endParaRPr lang="en-US" altLang="en-US" sz="4400">
              <a:solidFill>
                <a:srgbClr val="FEE692"/>
              </a:solidFill>
              <a:latin typeface="Arial Narrow" panose="020B0606020202030204" pitchFamily="34" charset="0"/>
            </a:endParaRP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207962" y="0"/>
            <a:ext cx="8705851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dirty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7963" y="1187450"/>
            <a:ext cx="8705850" cy="511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30" name="Picture 17" descr="Pearson_Strap_Bound_White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9763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Rectangle 10"/>
          <p:cNvSpPr>
            <a:spLocks noChangeArrowheads="1"/>
          </p:cNvSpPr>
          <p:nvPr userDrawn="1"/>
        </p:nvSpPr>
        <p:spPr bwMode="gray">
          <a:xfrm>
            <a:off x="0" y="6407150"/>
            <a:ext cx="9144000" cy="457200"/>
          </a:xfrm>
          <a:prstGeom prst="rect">
            <a:avLst/>
          </a:prstGeom>
          <a:solidFill>
            <a:srgbClr val="B2D234"/>
          </a:solidFill>
          <a:ln>
            <a:noFill/>
          </a:ln>
          <a:effectLst/>
        </p:spPr>
        <p:txBody>
          <a:bodyPr wrap="none" lIns="0" tIns="0" rIns="0" bIns="0" anchor="ctr"/>
          <a:lstStyle>
            <a:lvl1pPr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32" name="TextBox 16"/>
          <p:cNvSpPr txBox="1">
            <a:spLocks noChangeArrowheads="1"/>
          </p:cNvSpPr>
          <p:nvPr userDrawn="1"/>
        </p:nvSpPr>
        <p:spPr bwMode="auto">
          <a:xfrm>
            <a:off x="3435350" y="6503988"/>
            <a:ext cx="35591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 dirty="0">
                <a:solidFill>
                  <a:schemeClr val="tx1"/>
                </a:solidFill>
                <a:cs typeface="Times New Roman" panose="02020603050405020304" pitchFamily="18" charset="0"/>
              </a:rPr>
              <a:t>Copyright © 2022, 2018, 2014 Pearson Education, Inc.</a:t>
            </a:r>
          </a:p>
        </p:txBody>
      </p:sp>
      <p:sp>
        <p:nvSpPr>
          <p:cNvPr id="1033" name="TextBox 17"/>
          <p:cNvSpPr txBox="1">
            <a:spLocks noChangeArrowheads="1"/>
          </p:cNvSpPr>
          <p:nvPr userDrawn="1"/>
        </p:nvSpPr>
        <p:spPr bwMode="auto">
          <a:xfrm>
            <a:off x="7545388" y="6461125"/>
            <a:ext cx="1368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 - </a:t>
            </a:r>
            <a:fld id="{8DC64570-7FD5-4F38-8852-F169A1C7DD12}" type="slidenum">
              <a:rPr lang="en-US" altLang="en-US" sz="18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>
                <a:defRPr/>
              </a:pPr>
              <a:t>‹#›</a:t>
            </a:fld>
            <a:endParaRPr lang="en-US" alt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4" name="Shape 40"/>
          <p:cNvPicPr preferRelativeResize="0"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63" y="6472238"/>
            <a:ext cx="1082675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6"/>
          <p:cNvSpPr txBox="1">
            <a:spLocks noChangeArrowheads="1"/>
          </p:cNvSpPr>
          <p:nvPr userDrawn="1"/>
        </p:nvSpPr>
        <p:spPr bwMode="auto">
          <a:xfrm>
            <a:off x="1363663" y="6524625"/>
            <a:ext cx="21209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1100" b="1" spc="205" dirty="0">
                <a:solidFill>
                  <a:schemeClr val="tx1"/>
                </a:solidFill>
                <a:ea typeface="Calibri" panose="020F0502020204030204" pitchFamily="34" charset="0"/>
              </a:rPr>
              <a:t>ALWAYS LEARNING</a:t>
            </a:r>
          </a:p>
        </p:txBody>
      </p:sp>
      <p:cxnSp>
        <p:nvCxnSpPr>
          <p:cNvPr id="1036" name="Straight Connector 2"/>
          <p:cNvCxnSpPr>
            <a:cxnSpLocks noChangeShapeType="1"/>
          </p:cNvCxnSpPr>
          <p:nvPr userDrawn="1"/>
        </p:nvCxnSpPr>
        <p:spPr bwMode="auto">
          <a:xfrm>
            <a:off x="0" y="1444625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4" name="Rectangle 10">
            <a:extLst>
              <a:ext uri="{FF2B5EF4-FFF2-40B4-BE49-F238E27FC236}">
                <a16:creationId xmlns:a16="http://schemas.microsoft.com/office/drawing/2014/main" id="{EE41540A-272F-497C-8086-CA044A217C48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-1" y="1008065"/>
            <a:ext cx="9144000" cy="79369"/>
          </a:xfrm>
          <a:prstGeom prst="rect">
            <a:avLst/>
          </a:prstGeom>
          <a:solidFill>
            <a:srgbClr val="B2D234"/>
          </a:solidFill>
          <a:ln>
            <a:noFill/>
          </a:ln>
          <a:effectLst/>
        </p:spPr>
        <p:txBody>
          <a:bodyPr wrap="none" lIns="0" tIns="0" rIns="0" bIns="0" anchor="ctr"/>
          <a:lstStyle>
            <a:lvl1pPr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rgbClr val="3333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7" r:id="rId8"/>
  </p:sldLayoutIdLst>
  <p:hf hdr="0" dt="0"/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Arial Narrow" pitchFamily="34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Arial Narrow" pitchFamily="34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Arial Narrow" pitchFamily="34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Arial Narrow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0"/>
            <a:ext cx="9144000" cy="641191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endParaRPr lang="en-US" sz="2400">
              <a:latin typeface="Arial" charset="0"/>
            </a:endParaRPr>
          </a:p>
        </p:txBody>
      </p:sp>
      <p:sp>
        <p:nvSpPr>
          <p:cNvPr id="4099" name="Rectangle 22"/>
          <p:cNvSpPr>
            <a:spLocks noChangeArrowheads="1"/>
          </p:cNvSpPr>
          <p:nvPr/>
        </p:nvSpPr>
        <p:spPr bwMode="auto">
          <a:xfrm>
            <a:off x="304800" y="638175"/>
            <a:ext cx="4021138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5400" dirty="0">
                <a:solidFill>
                  <a:srgbClr val="FEE69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6000" b="1" dirty="0">
                <a:cs typeface="Times New Roman" panose="02020603050405020304" pitchFamily="18" charset="0"/>
              </a:rPr>
              <a:t>Chapter 5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609600" y="1933575"/>
            <a:ext cx="4191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cs typeface="Arial" panose="020B0604020202020204" pitchFamily="34" charset="0"/>
              </a:rPr>
              <a:t>Analytic Trigonometry</a:t>
            </a:r>
          </a:p>
        </p:txBody>
      </p:sp>
      <p:sp>
        <p:nvSpPr>
          <p:cNvPr id="4101" name="Text Box 37"/>
          <p:cNvSpPr txBox="1">
            <a:spLocks noChangeArrowheads="1"/>
          </p:cNvSpPr>
          <p:nvPr/>
        </p:nvSpPr>
        <p:spPr bwMode="auto">
          <a:xfrm>
            <a:off x="609599" y="4245817"/>
            <a:ext cx="410017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/>
              <a:t>5.4 Product-to-Sum and Sum-to-Product Formulas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BE750543-3360-402F-801B-E039FF120F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063" y="638175"/>
            <a:ext cx="4193387" cy="5415702"/>
          </a:xfrm>
          <a:prstGeom prst="rect">
            <a:avLst/>
          </a:prstGeom>
          <a:solidFill>
            <a:srgbClr val="B2D234"/>
          </a:solidFill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Objectives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Tx/>
              <a:buChar char="•"/>
            </a:pPr>
            <a:r>
              <a:rPr lang="en-US" altLang="en-US"/>
              <a:t>Use the product-to-sum formulas.</a:t>
            </a:r>
          </a:p>
          <a:p>
            <a:pPr marL="457200" indent="-457200">
              <a:buFontTx/>
              <a:buChar char="•"/>
            </a:pPr>
            <a:r>
              <a:rPr lang="en-US" altLang="en-US"/>
              <a:t>Use the sum-to-product formulas.</a:t>
            </a:r>
          </a:p>
        </p:txBody>
      </p:sp>
    </p:spTree>
    <p:extLst>
      <p:ext uri="{BB962C8B-B14F-4D97-AF65-F5344CB8AC3E}">
        <p14:creationId xmlns:p14="http://schemas.microsoft.com/office/powerpoint/2010/main" val="3135225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Product-to-Sum Formulas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428A0D8-1D13-48EB-8628-1CD8200465B7}"/>
                  </a:ext>
                </a:extLst>
              </p:cNvPr>
              <p:cNvSpPr txBox="1"/>
              <p:nvPr/>
            </p:nvSpPr>
            <p:spPr>
              <a:xfrm>
                <a:off x="1191235" y="1505575"/>
                <a:ext cx="6772275" cy="7007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[</m:t>
                    </m:r>
                    <m:d>
                      <m:dPr>
                        <m:begChr m:val="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)−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]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428A0D8-1D13-48EB-8628-1CD8200465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235" y="1505575"/>
                <a:ext cx="6772275" cy="700705"/>
              </a:xfrm>
              <a:prstGeom prst="rect">
                <a:avLst/>
              </a:prstGeom>
              <a:blipFill>
                <a:blip r:embed="rId2"/>
                <a:stretch>
                  <a:fillRect b="-10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95FA809-D1C9-4CA5-9D6F-5CFBD0E69D0C}"/>
                  </a:ext>
                </a:extLst>
              </p:cNvPr>
              <p:cNvSpPr txBox="1"/>
              <p:nvPr/>
            </p:nvSpPr>
            <p:spPr>
              <a:xfrm>
                <a:off x="1191235" y="2721000"/>
                <a:ext cx="6761529" cy="7007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[</m:t>
                    </m:r>
                    <m:d>
                      <m:dPr>
                        <m:begChr m:val="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</m:d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]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95FA809-D1C9-4CA5-9D6F-5CFBD0E69D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235" y="2721000"/>
                <a:ext cx="6761529" cy="700705"/>
              </a:xfrm>
              <a:prstGeom prst="rect">
                <a:avLst/>
              </a:prstGeom>
              <a:blipFill>
                <a:blip r:embed="rId3"/>
                <a:stretch>
                  <a:fillRect b="-10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9EA8C77-E862-47C1-9695-942C073F9BA9}"/>
                  </a:ext>
                </a:extLst>
              </p:cNvPr>
              <p:cNvSpPr txBox="1"/>
              <p:nvPr/>
            </p:nvSpPr>
            <p:spPr>
              <a:xfrm>
                <a:off x="1191235" y="3936425"/>
                <a:ext cx="6761529" cy="7007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[</m:t>
                    </m:r>
                    <m:d>
                      <m:dPr>
                        <m:begChr m:val="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  <m:r>
                              <a:rPr lang="en-US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</m:d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]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9EA8C77-E862-47C1-9695-942C073F9B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235" y="3936425"/>
                <a:ext cx="6761529" cy="700705"/>
              </a:xfrm>
              <a:prstGeom prst="rect">
                <a:avLst/>
              </a:prstGeom>
              <a:blipFill>
                <a:blip r:embed="rId4"/>
                <a:stretch>
                  <a:fillRect b="-10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9E507F4-5914-4E58-BB95-1CF930C855E4}"/>
                  </a:ext>
                </a:extLst>
              </p:cNvPr>
              <p:cNvSpPr txBox="1"/>
              <p:nvPr/>
            </p:nvSpPr>
            <p:spPr>
              <a:xfrm>
                <a:off x="1191235" y="5151851"/>
                <a:ext cx="6761529" cy="7007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[</m:t>
                    </m:r>
                    <m:d>
                      <m:dPr>
                        <m:begChr m:val="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  <m:r>
                              <a:rPr lang="en-US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</m:d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]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9E507F4-5914-4E58-BB95-1CF930C855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235" y="5151851"/>
                <a:ext cx="6761529" cy="700705"/>
              </a:xfrm>
              <a:prstGeom prst="rect">
                <a:avLst/>
              </a:prstGeom>
              <a:blipFill>
                <a:blip r:embed="rId5"/>
                <a:stretch>
                  <a:fillRect b="-10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5979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1a:  Using the Product-to-Sum Formulas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225425" y="1295400"/>
                <a:ext cx="8686800" cy="4949825"/>
              </a:xfrm>
            </p:spPr>
            <p:txBody>
              <a:bodyPr/>
              <a:lstStyle/>
              <a:p>
                <a:r>
                  <a:rPr lang="en-US" altLang="en-US" dirty="0"/>
                  <a:t>Express the product as a sum or difference: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en-US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func>
                          <m:funcPr>
                            <m:ctrlPr>
                              <a:rPr lang="en-US" alt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en-US" b="0" i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func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</m:e>
                    </m:func>
                  </m:oMath>
                </a14:m>
                <a:endParaRPr lang="en-US" altLang="en-US" dirty="0"/>
              </a:p>
            </p:txBody>
          </p:sp>
        </mc:Choice>
        <mc:Fallback xmlns="">
          <p:sp>
            <p:nvSpPr>
              <p:cNvPr id="51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25425" y="1295400"/>
                <a:ext cx="8686800" cy="4949825"/>
              </a:xfrm>
              <a:blipFill>
                <a:blip r:embed="rId2"/>
                <a:stretch>
                  <a:fillRect l="-1474" t="-13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5299D6E-B496-4270-9B37-2BE7E95C906F}"/>
                  </a:ext>
                </a:extLst>
              </p:cNvPr>
              <p:cNvSpPr txBox="1"/>
              <p:nvPr/>
            </p:nvSpPr>
            <p:spPr>
              <a:xfrm>
                <a:off x="715841" y="2122913"/>
                <a:ext cx="6772275" cy="7007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[</m:t>
                    </m:r>
                    <m:d>
                      <m:dPr>
                        <m:begChr m:val="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)−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]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5299D6E-B496-4270-9B37-2BE7E95C90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841" y="2122913"/>
                <a:ext cx="6772275" cy="700705"/>
              </a:xfrm>
              <a:prstGeom prst="rect">
                <a:avLst/>
              </a:prstGeom>
              <a:blipFill>
                <a:blip r:embed="rId3"/>
                <a:stretch>
                  <a:fillRect b="-10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98AB0BB-2D35-4F23-A44A-D10010F89EF0}"/>
                  </a:ext>
                </a:extLst>
              </p:cNvPr>
              <p:cNvSpPr txBox="1"/>
              <p:nvPr/>
            </p:nvSpPr>
            <p:spPr>
              <a:xfrm>
                <a:off x="336550" y="3122068"/>
                <a:ext cx="8350250" cy="7007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alt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en-US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alt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alt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func>
                          <m:funcPr>
                            <m:ctrlPr>
                              <a:rPr lang="en-US" alt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en-US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alt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func>
                      </m:e>
                    </m:func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[</m:t>
                    </m:r>
                    <m:d>
                      <m:dPr>
                        <m:begChr m:val="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)−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]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98AB0BB-2D35-4F23-A44A-D10010F89E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550" y="3122068"/>
                <a:ext cx="8350250" cy="700705"/>
              </a:xfrm>
              <a:prstGeom prst="rect">
                <a:avLst/>
              </a:prstGeom>
              <a:blipFill>
                <a:blip r:embed="rId4"/>
                <a:stretch>
                  <a:fillRect b="-10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B75349-4D28-4CFF-A9FF-EC01CCC5E762}"/>
                  </a:ext>
                </a:extLst>
              </p:cNvPr>
              <p:cNvSpPr txBox="1"/>
              <p:nvPr/>
            </p:nvSpPr>
            <p:spPr>
              <a:xfrm>
                <a:off x="2331182" y="4207747"/>
                <a:ext cx="3684465" cy="7007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B75349-4D28-4CFF-A9FF-EC01CCC5E7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1182" y="4207747"/>
                <a:ext cx="3684465" cy="70070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1839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1b:  Using the Product-to-Sum Formulas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47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225425" y="1295400"/>
                <a:ext cx="8686800" cy="4949825"/>
              </a:xfrm>
            </p:spPr>
            <p:txBody>
              <a:bodyPr/>
              <a:lstStyle/>
              <a:p>
                <a:r>
                  <a:rPr lang="en-US" altLang="en-US" dirty="0"/>
                  <a:t>Express the product as a sum or difference: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en-US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func>
                      <m:funcPr>
                        <m:ctrlPr>
                          <a:rPr lang="en-US" alt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en-US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</m:e>
                    </m:func>
                  </m:oMath>
                </a14:m>
                <a:endParaRPr lang="en-US" altLang="en-US" dirty="0"/>
              </a:p>
            </p:txBody>
          </p:sp>
        </mc:Choice>
        <mc:Fallback xmlns="">
          <p:sp>
            <p:nvSpPr>
              <p:cNvPr id="614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25425" y="1295400"/>
                <a:ext cx="8686800" cy="4949825"/>
              </a:xfrm>
              <a:blipFill>
                <a:blip r:embed="rId2"/>
                <a:stretch>
                  <a:fillRect l="-1474" t="-13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9F35D89-7D13-484B-A9BB-0C39F6506930}"/>
                  </a:ext>
                </a:extLst>
              </p:cNvPr>
              <p:cNvSpPr txBox="1"/>
              <p:nvPr/>
            </p:nvSpPr>
            <p:spPr>
              <a:xfrm>
                <a:off x="902188" y="2042495"/>
                <a:ext cx="6761529" cy="7007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[</m:t>
                    </m:r>
                    <m:d>
                      <m:dPr>
                        <m:begChr m:val="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</m:d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]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9F35D89-7D13-484B-A9BB-0C39F65069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2188" y="2042495"/>
                <a:ext cx="6761529" cy="700705"/>
              </a:xfrm>
              <a:prstGeom prst="rect">
                <a:avLst/>
              </a:prstGeom>
              <a:blipFill>
                <a:blip r:embed="rId3"/>
                <a:stretch>
                  <a:fillRect b="-10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1881D82-0CEE-464F-BE53-255139FAA96B}"/>
                  </a:ext>
                </a:extLst>
              </p:cNvPr>
              <p:cNvSpPr txBox="1"/>
              <p:nvPr/>
            </p:nvSpPr>
            <p:spPr>
              <a:xfrm>
                <a:off x="810235" y="3219935"/>
                <a:ext cx="7384196" cy="7007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alt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alt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alt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func>
                      <m:funcPr>
                        <m:ctrlPr>
                          <a:rPr lang="en-US" alt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alt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[</m:t>
                    </m:r>
                    <m:d>
                      <m:dPr>
                        <m:begChr m:val="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(7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]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1881D82-0CEE-464F-BE53-255139FAA9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235" y="3219935"/>
                <a:ext cx="7384196" cy="700705"/>
              </a:xfrm>
              <a:prstGeom prst="rect">
                <a:avLst/>
              </a:prstGeom>
              <a:blipFill>
                <a:blip r:embed="rId4"/>
                <a:stretch>
                  <a:fillRect b="-10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2582B00-361E-4461-BBD5-EAD5FC64B814}"/>
                  </a:ext>
                </a:extLst>
              </p:cNvPr>
              <p:cNvSpPr txBox="1"/>
              <p:nvPr/>
            </p:nvSpPr>
            <p:spPr>
              <a:xfrm>
                <a:off x="2660100" y="4373091"/>
                <a:ext cx="3684465" cy="7007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2582B00-361E-4461-BBD5-EAD5FC64B8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100" y="4373091"/>
                <a:ext cx="3684465" cy="70070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0653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Sum-to-Product Formulas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84934C2-EE27-4FCC-B60A-5712398EA8C5}"/>
                  </a:ext>
                </a:extLst>
              </p:cNvPr>
              <p:cNvSpPr txBox="1"/>
              <p:nvPr/>
            </p:nvSpPr>
            <p:spPr>
              <a:xfrm>
                <a:off x="692150" y="1344914"/>
                <a:ext cx="7086600" cy="9077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84934C2-EE27-4FCC-B60A-5712398EA8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150" y="1344914"/>
                <a:ext cx="7086600" cy="9077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886AB3-5EBB-4923-BFA0-C6A590F967F3}"/>
                  </a:ext>
                </a:extLst>
              </p:cNvPr>
              <p:cNvSpPr txBox="1"/>
              <p:nvPr/>
            </p:nvSpPr>
            <p:spPr>
              <a:xfrm>
                <a:off x="826621" y="2626026"/>
                <a:ext cx="6494929" cy="9077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886AB3-5EBB-4923-BFA0-C6A590F967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621" y="2626026"/>
                <a:ext cx="6494929" cy="9077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5DC0FEE-6F23-476D-A624-764E4F315ABD}"/>
                  </a:ext>
                </a:extLst>
              </p:cNvPr>
              <p:cNvSpPr txBox="1"/>
              <p:nvPr/>
            </p:nvSpPr>
            <p:spPr>
              <a:xfrm>
                <a:off x="1088464" y="3842618"/>
                <a:ext cx="5989170" cy="9077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5DC0FEE-6F23-476D-A624-764E4F315A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464" y="3842618"/>
                <a:ext cx="5989170" cy="9077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D3E2CAE-FF5E-49A9-8481-27A64EF57BEF}"/>
                  </a:ext>
                </a:extLst>
              </p:cNvPr>
              <p:cNvSpPr txBox="1"/>
              <p:nvPr/>
            </p:nvSpPr>
            <p:spPr>
              <a:xfrm>
                <a:off x="1088464" y="5059211"/>
                <a:ext cx="6233086" cy="9077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=−2</m:t>
                      </m:r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D3E2CAE-FF5E-49A9-8481-27A64EF57B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464" y="5059211"/>
                <a:ext cx="6233086" cy="90774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507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2a:   Using the Sum-to-Product Formulas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95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225425" y="1295400"/>
                <a:ext cx="8686800" cy="4949825"/>
              </a:xfrm>
            </p:spPr>
            <p:txBody>
              <a:bodyPr/>
              <a:lstStyle/>
              <a:p>
                <a:r>
                  <a:rPr lang="en-US" altLang="en-US" dirty="0"/>
                  <a:t>Express the sum as a product: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en-US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en-US" alt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en-US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altLang="en-US" dirty="0"/>
              </a:p>
            </p:txBody>
          </p:sp>
        </mc:Choice>
        <mc:Fallback xmlns="">
          <p:sp>
            <p:nvSpPr>
              <p:cNvPr id="819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25425" y="1295400"/>
                <a:ext cx="8686800" cy="4949825"/>
              </a:xfrm>
              <a:blipFill>
                <a:blip r:embed="rId2"/>
                <a:stretch>
                  <a:fillRect l="-1474" t="-13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A681F37-C822-4A06-B3DF-BEA4801920A3}"/>
                  </a:ext>
                </a:extLst>
              </p:cNvPr>
              <p:cNvSpPr txBox="1"/>
              <p:nvPr/>
            </p:nvSpPr>
            <p:spPr>
              <a:xfrm>
                <a:off x="409762" y="2068814"/>
                <a:ext cx="7086600" cy="9077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A681F37-C822-4A06-B3DF-BEA4801920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762" y="2068814"/>
                <a:ext cx="7086600" cy="9077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E82020D-AEC3-421C-8C36-710D7E88592E}"/>
                  </a:ext>
                </a:extLst>
              </p:cNvPr>
              <p:cNvSpPr txBox="1"/>
              <p:nvPr/>
            </p:nvSpPr>
            <p:spPr>
              <a:xfrm>
                <a:off x="598021" y="3275013"/>
                <a:ext cx="7086600" cy="9077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+3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−3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E82020D-AEC3-421C-8C36-710D7E8859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021" y="3275013"/>
                <a:ext cx="7086600" cy="9077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BA241DD-78C6-4A8C-87F8-2ED5AA313F44}"/>
                  </a:ext>
                </a:extLst>
              </p:cNvPr>
              <p:cNvSpPr txBox="1"/>
              <p:nvPr/>
            </p:nvSpPr>
            <p:spPr>
              <a:xfrm>
                <a:off x="2070847" y="4481212"/>
                <a:ext cx="457200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BA241DD-78C6-4A8C-87F8-2ED5AA313F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847" y="4481212"/>
                <a:ext cx="4572000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506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2b:  Using the Sum-to-Product Formulas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19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225425" y="1295400"/>
                <a:ext cx="8686800" cy="4949825"/>
              </a:xfrm>
            </p:spPr>
            <p:txBody>
              <a:bodyPr/>
              <a:lstStyle/>
              <a:p>
                <a:r>
                  <a:rPr lang="en-US" altLang="en-US" dirty="0"/>
                  <a:t>Express the sum as a product: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en-US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en-US" alt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en-US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</m:e>
                    </m:func>
                  </m:oMath>
                </a14:m>
                <a:endParaRPr lang="en-US" altLang="en-US" dirty="0"/>
              </a:p>
            </p:txBody>
          </p:sp>
        </mc:Choice>
        <mc:Fallback xmlns="">
          <p:sp>
            <p:nvSpPr>
              <p:cNvPr id="92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25425" y="1295400"/>
                <a:ext cx="8686800" cy="4949825"/>
              </a:xfrm>
              <a:blipFill>
                <a:blip r:embed="rId2"/>
                <a:stretch>
                  <a:fillRect l="-1474" t="-13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48FC21C-1F11-42AC-B8FE-E90674CB82A7}"/>
                  </a:ext>
                </a:extLst>
              </p:cNvPr>
              <p:cNvSpPr txBox="1"/>
              <p:nvPr/>
            </p:nvSpPr>
            <p:spPr>
              <a:xfrm>
                <a:off x="1088464" y="1945046"/>
                <a:ext cx="5989170" cy="9077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48FC21C-1F11-42AC-B8FE-E90674CB82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464" y="1945046"/>
                <a:ext cx="5989170" cy="9077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50FB67A-57BA-4BDB-871A-FB8CD1EF4FF9}"/>
                  </a:ext>
                </a:extLst>
              </p:cNvPr>
              <p:cNvSpPr txBox="1"/>
              <p:nvPr/>
            </p:nvSpPr>
            <p:spPr>
              <a:xfrm>
                <a:off x="231775" y="3159489"/>
                <a:ext cx="7838701" cy="8989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50FB67A-57BA-4BDB-871A-FB8CD1EF4F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775" y="3159489"/>
                <a:ext cx="7838701" cy="8989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DF0587E-CA20-42A9-A3AD-28A8507FBE0E}"/>
                  </a:ext>
                </a:extLst>
              </p:cNvPr>
              <p:cNvSpPr txBox="1"/>
              <p:nvPr/>
            </p:nvSpPr>
            <p:spPr>
              <a:xfrm>
                <a:off x="2133225" y="4354123"/>
                <a:ext cx="4572000" cy="9077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DF0587E-CA20-42A9-A3AD-28A8507FBE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225" y="4354123"/>
                <a:ext cx="4572000" cy="90774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5198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956&quot;/&gt;&lt;/object&gt;&lt;object type=&quot;3&quot; unique_id=&quot;10005&quot;&gt;&lt;property id=&quot;20148&quot; value=&quot;5&quot;/&gt;&lt;property id=&quot;20300&quot; value=&quot;Slide 2&quot;/&gt;&lt;property id=&quot;20307&quot; value=&quot;861&quot;/&gt;&lt;/object&gt;&lt;object type=&quot;3&quot; unique_id=&quot;10006&quot;&gt;&lt;property id=&quot;20148&quot; value=&quot;5&quot;/&gt;&lt;property id=&quot;20300&quot; value=&quot;Slide 3&quot;/&gt;&lt;property id=&quot;20307&quot; value=&quot;942&quot;/&gt;&lt;/object&gt;&lt;object type=&quot;3&quot; unique_id=&quot;10008&quot;&gt;&lt;property id=&quot;20148&quot; value=&quot;5&quot;/&gt;&lt;property id=&quot;20300&quot; value=&quot;Slide 4 - &amp;quot;Plotting Points in the Rectangle Coordinate System&amp;quot;&quot;/&gt;&lt;property id=&quot;20307&quot; value=&quot;957&quot;/&gt;&lt;/object&gt;&lt;object type=&quot;3&quot; unique_id=&quot;10018&quot;&gt;&lt;property id=&quot;20148&quot; value=&quot;5&quot;/&gt;&lt;property id=&quot;20300&quot; value=&quot;Slide 5&quot;/&gt;&lt;property id=&quot;20307&quot; value=&quot;958&quot;/&gt;&lt;/object&gt;&lt;/object&gt;&lt;/object&gt;&lt;/database&gt;"/>
</p:tagLst>
</file>

<file path=ppt/theme/theme1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rgbClr val="3333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rgbClr val="3333FF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dirty="0" smtClean="0">
            <a:solidFill>
              <a:schemeClr val="tx1"/>
            </a:solidFill>
          </a:defRPr>
        </a:defPPr>
      </a:lstStyle>
    </a:tx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C0C0C0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DCDCDC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19213</TotalTime>
  <Words>268</Words>
  <Application>Microsoft Office PowerPoint</Application>
  <PresentationFormat>Letter Paper (8.5x11 in)</PresentationFormat>
  <Paragraphs>37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Times New Roman</vt:lpstr>
      <vt:lpstr>Arial</vt:lpstr>
      <vt:lpstr>Arial Narrow</vt:lpstr>
      <vt:lpstr>Cambria Math</vt:lpstr>
      <vt:lpstr>Tahoma</vt:lpstr>
      <vt:lpstr>3_Custom Design</vt:lpstr>
      <vt:lpstr>PowerPoint Presentation</vt:lpstr>
      <vt:lpstr>Objectives</vt:lpstr>
      <vt:lpstr>The Product-to-Sum Formulas</vt:lpstr>
      <vt:lpstr>Example 1a:  Using the Product-to-Sum Formulas</vt:lpstr>
      <vt:lpstr>Example 1b:  Using the Product-to-Sum Formulas</vt:lpstr>
      <vt:lpstr>The Sum-to-Product Formulas</vt:lpstr>
      <vt:lpstr>Example 2a:   Using the Sum-to-Product Formulas</vt:lpstr>
      <vt:lpstr>Example 2b:  Using the Sum-to-Product Formulas</vt:lpstr>
    </vt:vector>
  </TitlesOfParts>
  <Company>Copyright © 2022, 2018, 2014 Pearson Education,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8th Edition</dc:title>
  <dc:creator>Robert Blitzer</dc:creator>
  <cp:lastModifiedBy>Denise Heban</cp:lastModifiedBy>
  <cp:revision>1201</cp:revision>
  <cp:lastPrinted>2001-11-04T00:51:13Z</cp:lastPrinted>
  <dcterms:created xsi:type="dcterms:W3CDTF">2005-02-25T19:46:41Z</dcterms:created>
  <dcterms:modified xsi:type="dcterms:W3CDTF">2021-04-19T11:57:18Z</dcterms:modified>
</cp:coreProperties>
</file>