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1005" r:id="rId2"/>
    <p:sldId id="1248" r:id="rId3"/>
    <p:sldId id="1249" r:id="rId4"/>
    <p:sldId id="1263" r:id="rId5"/>
    <p:sldId id="1264" r:id="rId6"/>
    <p:sldId id="1265" r:id="rId7"/>
    <p:sldId id="1267" r:id="rId8"/>
    <p:sldId id="1268" r:id="rId9"/>
    <p:sldId id="1269" r:id="rId10"/>
    <p:sldId id="1270" r:id="rId11"/>
    <p:sldId id="1271" r:id="rId12"/>
    <p:sldId id="1272" r:id="rId13"/>
    <p:sldId id="1259" r:id="rId14"/>
    <p:sldId id="1273" r:id="rId15"/>
    <p:sldId id="1274" r:id="rId16"/>
    <p:sldId id="1275" r:id="rId17"/>
  </p:sldIdLst>
  <p:sldSz cx="9144000" cy="6858000" type="letter"/>
  <p:notesSz cx="6858000" cy="9144000"/>
  <p:embeddedFontLst>
    <p:embeddedFont>
      <p:font typeface="Cambria Math" pitchFamily="18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Tahoma" pitchFamily="34" charset="0"/>
      <p:regular r:id="rId25"/>
      <p:bold r:id="rId26"/>
    </p:embeddedFont>
    <p:embeddedFont>
      <p:font typeface="Arial Narrow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5" d="100"/>
          <a:sy n="75" d="100"/>
        </p:scale>
        <p:origin x="-108" y="-72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9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NULL"/><Relationship Id="rId10" Type="http://schemas.openxmlformats.org/officeDocument/2006/relationships/image" Target="../media/image6.wmf"/><Relationship Id="rId19" Type="http://schemas.openxmlformats.org/officeDocument/2006/relationships/image" Target="NULL"/><Relationship Id="rId4" Type="http://schemas.openxmlformats.org/officeDocument/2006/relationships/image" Target="../media/image8.wmf"/><Relationship Id="rId9" Type="http://schemas.openxmlformats.org/officeDocument/2006/relationships/oleObject" Target="../embeddings/oleObject3.bin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7.wmf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NULL"/><Relationship Id="rId10" Type="http://schemas.openxmlformats.org/officeDocument/2006/relationships/image" Target="../media/image6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5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Analytic Trigonometry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5.3 Double-Angle, Power-Reducing, and Half-Angle Formulas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Power-Reducing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B3CD62F-55B4-437B-9520-A43A76AD4471}"/>
                  </a:ext>
                </a:extLst>
              </p:cNvPr>
              <p:cNvSpPr txBox="1"/>
              <p:nvPr/>
            </p:nvSpPr>
            <p:spPr>
              <a:xfrm>
                <a:off x="1858555" y="1592459"/>
                <a:ext cx="4572000" cy="9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3CD62F-55B4-437B-9520-A43A76AD4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555" y="1592459"/>
                <a:ext cx="4572000" cy="902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5EDF726-2869-4DD2-9AE4-8E035BD6289B}"/>
                  </a:ext>
                </a:extLst>
              </p:cNvPr>
              <p:cNvSpPr txBox="1"/>
              <p:nvPr/>
            </p:nvSpPr>
            <p:spPr>
              <a:xfrm>
                <a:off x="1721223" y="3079296"/>
                <a:ext cx="4572000" cy="9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EDF726-2869-4DD2-9AE4-8E035BD62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223" y="3079296"/>
                <a:ext cx="4572000" cy="902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861CED7-3FC3-4308-AEB7-2A9027C489E0}"/>
                  </a:ext>
                </a:extLst>
              </p:cNvPr>
              <p:cNvSpPr txBox="1"/>
              <p:nvPr/>
            </p:nvSpPr>
            <p:spPr>
              <a:xfrm>
                <a:off x="1721223" y="4566133"/>
                <a:ext cx="4572000" cy="912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61CED7-3FC3-4308-AEB7-2A9027C48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223" y="4566133"/>
                <a:ext cx="4572000" cy="912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17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Reducing the Power of a Trigonometric Function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90638"/>
            <a:ext cx="8686800" cy="4949825"/>
          </a:xfrm>
        </p:spPr>
        <p:txBody>
          <a:bodyPr/>
          <a:lstStyle/>
          <a:p>
            <a:r>
              <a:rPr lang="en-US" altLang="en-US" dirty="0"/>
              <a:t>Write an equivalent expression for sin</a:t>
            </a:r>
            <a:r>
              <a:rPr lang="en-US" altLang="en-US" baseline="30000" dirty="0"/>
              <a:t>4 </a:t>
            </a:r>
            <a:r>
              <a:rPr lang="en-US" altLang="en-US" i="1" dirty="0"/>
              <a:t>x</a:t>
            </a:r>
            <a:r>
              <a:rPr lang="en-US" altLang="en-US" dirty="0"/>
              <a:t> that does not contain powers of trigonometric functions greater than 1.</a:t>
            </a:r>
          </a:p>
          <a:p>
            <a:endParaRPr lang="en-US" altLang="en-US" dirty="0"/>
          </a:p>
          <a:p>
            <a:r>
              <a:rPr lang="en-US" altLang="en-US" dirty="0"/>
              <a:t>sin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dirty="0"/>
              <a:t> = (sin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dirty="0"/>
              <a:t>)</a:t>
            </a:r>
            <a:r>
              <a:rPr lang="en-US" altLang="en-US" baseline="30000" dirty="0"/>
              <a:t>2</a:t>
            </a:r>
            <a:r>
              <a:rPr lang="en-US" altLang="en-US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62BC2F5-1145-4804-BBE1-497B767EC367}"/>
                  </a:ext>
                </a:extLst>
              </p:cNvPr>
              <p:cNvSpPr txBox="1"/>
              <p:nvPr/>
            </p:nvSpPr>
            <p:spPr>
              <a:xfrm>
                <a:off x="2507875" y="2299221"/>
                <a:ext cx="3106271" cy="1145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2BC2F5-1145-4804-BBE1-497B767EC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875" y="2299221"/>
                <a:ext cx="3106271" cy="11455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021C868-B655-4129-ADC1-39BF0799025A}"/>
                  </a:ext>
                </a:extLst>
              </p:cNvPr>
              <p:cNvSpPr txBox="1"/>
              <p:nvPr/>
            </p:nvSpPr>
            <p:spPr>
              <a:xfrm>
                <a:off x="2286000" y="3346872"/>
                <a:ext cx="45720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21C868-B655-4129-ADC1-39BF07990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46872"/>
                <a:ext cx="457200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5A2B9CA-6826-423B-ACA8-1D35E46A0830}"/>
                  </a:ext>
                </a:extLst>
              </p:cNvPr>
              <p:cNvSpPr txBox="1"/>
              <p:nvPr/>
            </p:nvSpPr>
            <p:spPr>
              <a:xfrm>
                <a:off x="2507875" y="4371757"/>
                <a:ext cx="4572000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A2B9CA-6826-423B-ACA8-1D35E46A0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875" y="4371757"/>
                <a:ext cx="4572000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427BB44-6B0B-4C9B-84EB-9031F5FB9BE9}"/>
                  </a:ext>
                </a:extLst>
              </p:cNvPr>
              <p:cNvSpPr txBox="1"/>
              <p:nvPr/>
            </p:nvSpPr>
            <p:spPr>
              <a:xfrm>
                <a:off x="2608729" y="5341499"/>
                <a:ext cx="5472953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2(2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27BB44-6B0B-4C9B-84EB-9031F5FB9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9" y="5341499"/>
                <a:ext cx="5472953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0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Reducing the Power of a Trigonometric Function (</a:t>
            </a:r>
            <a:r>
              <a:rPr lang="en-US" altLang="en-US" dirty="0" err="1"/>
              <a:t>cont</a:t>
            </a:r>
            <a:r>
              <a:rPr lang="en-US" altLang="en-US" dirty="0"/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90638"/>
            <a:ext cx="8686800" cy="4949825"/>
          </a:xfrm>
        </p:spPr>
        <p:txBody>
          <a:bodyPr/>
          <a:lstStyle/>
          <a:p>
            <a:r>
              <a:rPr lang="en-US" altLang="en-US" dirty="0"/>
              <a:t>from previous slide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C3F6F12-F78F-4F36-AAEB-AC93B7F0A8DB}"/>
                  </a:ext>
                </a:extLst>
              </p:cNvPr>
              <p:cNvSpPr txBox="1"/>
              <p:nvPr/>
            </p:nvSpPr>
            <p:spPr>
              <a:xfrm>
                <a:off x="1821236" y="1709064"/>
                <a:ext cx="5472953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2(2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3F6F12-F78F-4F36-AAEB-AC93B7F0A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36" y="1709064"/>
                <a:ext cx="5472953" cy="10604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677D3E6-907E-4F65-93B1-C5DDA3576AAB}"/>
                  </a:ext>
                </a:extLst>
              </p:cNvPr>
              <p:cNvSpPr txBox="1"/>
              <p:nvPr/>
            </p:nvSpPr>
            <p:spPr>
              <a:xfrm>
                <a:off x="1162330" y="2876892"/>
                <a:ext cx="6131859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77D3E6-907E-4F65-93B1-C5DDA3576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30" y="2876892"/>
                <a:ext cx="6131859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FC8F7A2D-DBD6-4C2A-A258-B723BF0B7C37}"/>
                  </a:ext>
                </a:extLst>
              </p:cNvPr>
              <p:cNvSpPr txBox="1"/>
              <p:nvPr/>
            </p:nvSpPr>
            <p:spPr>
              <a:xfrm>
                <a:off x="1696851" y="4060415"/>
                <a:ext cx="457200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8F7A2D-DBD6-4C2A-A258-B723BF0B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51" y="4060415"/>
                <a:ext cx="4572000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AC884C9-C0E3-4137-B1F5-4135BB7748A4}"/>
                  </a:ext>
                </a:extLst>
              </p:cNvPr>
              <p:cNvSpPr txBox="1"/>
              <p:nvPr/>
            </p:nvSpPr>
            <p:spPr>
              <a:xfrm>
                <a:off x="1358153" y="5243937"/>
                <a:ext cx="457200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C884C9-C0E3-4137-B1F5-4135BB774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153" y="5243937"/>
                <a:ext cx="4572000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2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Half-Angle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4B3D7912-7F48-42F4-A033-5C532D8762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l-G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l-G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l-G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 algn="ctr"/>
                <a:endParaRPr lang="en-US" sz="1200" dirty="0"/>
              </a:p>
              <a:p>
                <a:r>
                  <a:rPr lang="en-US" sz="2600" dirty="0"/>
                  <a:t>The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600" dirty="0"/>
                  <a:t> symbol in each formula does not mean that there are two possible values for each function. Instead, the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sz="2600" dirty="0"/>
                  <a:t>indicates that you must determine the sign of the trigonometric function, </a:t>
                </a:r>
                <a:br>
                  <a:rPr lang="en-US" sz="2600" dirty="0"/>
                </a:br>
                <a:r>
                  <a:rPr lang="en-US" sz="2600" dirty="0"/>
                  <a:t>+ or – , based on the quadrant in which the half-angle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l-GR" sz="26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lies.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3D7912-7F48-42F4-A033-5C532D8762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r="-980" b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45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Using the Half-Angle Formula to Find an Exact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33500"/>
                <a:ext cx="8686800" cy="4949825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210</m:t>
                            </m:r>
                          </m:e>
                          <m:sup>
                            <m:r>
                              <a:rPr lang="en-US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en-US" dirty="0"/>
                  <a:t> to find the exact value of cos 105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°.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33500"/>
                <a:ext cx="8686800" cy="4949825"/>
              </a:xfrm>
              <a:blipFill>
                <a:blip r:embed="rId2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F2248809-832A-4B6E-BD45-CB72CAFD438D}"/>
                  </a:ext>
                </a:extLst>
              </p:cNvPr>
              <p:cNvSpPr txBox="1"/>
              <p:nvPr/>
            </p:nvSpPr>
            <p:spPr>
              <a:xfrm>
                <a:off x="0" y="2087277"/>
                <a:ext cx="3499596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105°=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210°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248809-832A-4B6E-BD45-CB72CAFD4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87277"/>
                <a:ext cx="3499596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5D7E262-D47C-430E-8203-35CDB573E4BF}"/>
                  </a:ext>
                </a:extLst>
              </p:cNvPr>
              <p:cNvSpPr txBox="1"/>
              <p:nvPr/>
            </p:nvSpPr>
            <p:spPr>
              <a:xfrm>
                <a:off x="-516147" y="3003473"/>
                <a:ext cx="4699746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D7E262-D47C-430E-8203-35CDB573E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6147" y="3003473"/>
                <a:ext cx="4699746" cy="1365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56C8AB6-64B7-4DA5-9127-48A63980DBD2}"/>
                  </a:ext>
                </a:extLst>
              </p:cNvPr>
              <p:cNvSpPr txBox="1"/>
              <p:nvPr/>
            </p:nvSpPr>
            <p:spPr>
              <a:xfrm>
                <a:off x="42675" y="4466632"/>
                <a:ext cx="4439093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210°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210°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6C8AB6-64B7-4DA5-9127-48A63980D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5" y="4466632"/>
                <a:ext cx="4439093" cy="1365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305E195-8867-43F4-9063-545FF372E6BF}"/>
                  </a:ext>
                </a:extLst>
              </p:cNvPr>
              <p:cNvSpPr txBox="1"/>
              <p:nvPr/>
            </p:nvSpPr>
            <p:spPr>
              <a:xfrm>
                <a:off x="4575629" y="4063380"/>
                <a:ext cx="3008780" cy="1768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05E195-8867-43F4-9063-545FF372E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629" y="4063380"/>
                <a:ext cx="3008780" cy="1768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1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Using the Half-Angle Formula to Find an Exact Value      </a:t>
            </a:r>
            <a:r>
              <a:rPr lang="en-US" altLang="en-US" i="1" dirty="0"/>
              <a:t>(continued)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33500"/>
            <a:ext cx="8686800" cy="4949825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en-US" dirty="0"/>
              <a:t>continued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F342BF6-3D67-4F13-80DF-8016E308CB91}"/>
                  </a:ext>
                </a:extLst>
              </p:cNvPr>
              <p:cNvSpPr txBox="1"/>
              <p:nvPr/>
            </p:nvSpPr>
            <p:spPr>
              <a:xfrm>
                <a:off x="1999504" y="1333500"/>
                <a:ext cx="4572000" cy="1768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342BF6-3D67-4F13-80DF-8016E308C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504" y="1333500"/>
                <a:ext cx="4572000" cy="17686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04B5932-F2DF-4919-9236-D7FE9E4BF65D}"/>
                  </a:ext>
                </a:extLst>
              </p:cNvPr>
              <p:cNvSpPr txBox="1"/>
              <p:nvPr/>
            </p:nvSpPr>
            <p:spPr>
              <a:xfrm>
                <a:off x="2433918" y="3199747"/>
                <a:ext cx="2554941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4B5932-F2DF-4919-9236-D7FE9E4BF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918" y="3199747"/>
                <a:ext cx="2554941" cy="1365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B12334E-86A1-4413-8E7E-45EDB761DA87}"/>
                  </a:ext>
                </a:extLst>
              </p:cNvPr>
              <p:cNvSpPr txBox="1"/>
              <p:nvPr/>
            </p:nvSpPr>
            <p:spPr>
              <a:xfrm>
                <a:off x="2433917" y="4901671"/>
                <a:ext cx="2554941" cy="1081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12334E-86A1-4413-8E7E-45EDB761D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917" y="4901671"/>
                <a:ext cx="2554941" cy="1081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27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Half-Angle Formulas for Tangent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E67E75D-6FA4-4BAD-BEE2-1A094A26D9D6}"/>
                  </a:ext>
                </a:extLst>
              </p:cNvPr>
              <p:cNvSpPr txBox="1"/>
              <p:nvPr/>
            </p:nvSpPr>
            <p:spPr>
              <a:xfrm>
                <a:off x="1896036" y="1821974"/>
                <a:ext cx="4572000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67E75D-6FA4-4BAD-BEE2-1A094A26D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036" y="1821974"/>
                <a:ext cx="4572000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9B5C6C2-2201-4FB5-A0FD-EA6E3471853F}"/>
                  </a:ext>
                </a:extLst>
              </p:cNvPr>
              <p:cNvSpPr txBox="1"/>
              <p:nvPr/>
            </p:nvSpPr>
            <p:spPr>
              <a:xfrm>
                <a:off x="1792942" y="3413209"/>
                <a:ext cx="4572000" cy="896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B5C6C2-2201-4FB5-A0FD-EA6E34718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42" y="3413209"/>
                <a:ext cx="4572000" cy="8960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30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/>
              <a:t>Use the double-angle formulas.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Use the power-reducing formulas.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Use the half-angle formulas.</a:t>
            </a:r>
          </a:p>
        </p:txBody>
      </p:sp>
    </p:spTree>
    <p:extLst>
      <p:ext uri="{BB962C8B-B14F-4D97-AF65-F5344CB8AC3E}">
        <p14:creationId xmlns:p14="http://schemas.microsoft.com/office/powerpoint/2010/main" val="106246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Double-Angle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EDC52DE-14C5-4AE1-A19B-6DD4FA9D9362}"/>
                  </a:ext>
                </a:extLst>
              </p:cNvPr>
              <p:cNvSpPr txBox="1"/>
              <p:nvPr/>
            </p:nvSpPr>
            <p:spPr>
              <a:xfrm>
                <a:off x="1990165" y="1769104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DC52DE-14C5-4AE1-A19B-6DD4FA9D9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165" y="1769104"/>
                <a:ext cx="4572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41CB3E2-5A97-4865-ADCC-67A8B21E1BC3}"/>
                  </a:ext>
                </a:extLst>
              </p:cNvPr>
              <p:cNvSpPr txBox="1"/>
              <p:nvPr/>
            </p:nvSpPr>
            <p:spPr>
              <a:xfrm>
                <a:off x="2164977" y="2802868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1CB3E2-5A97-4865-ADCC-67A8B21E1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977" y="2802868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E1EB49E-8FAB-45E0-91B2-0DF5F5C13F69}"/>
                  </a:ext>
                </a:extLst>
              </p:cNvPr>
              <p:cNvSpPr txBox="1"/>
              <p:nvPr/>
            </p:nvSpPr>
            <p:spPr>
              <a:xfrm>
                <a:off x="1896035" y="3826424"/>
                <a:ext cx="4572000" cy="905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1EB49E-8FAB-45E0-91B2-0DF5F5C13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035" y="3826424"/>
                <a:ext cx="4572000" cy="9055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46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1a:   Using Double-Angle Formulas to Find Exact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lies in quadrant II, find the exact value of 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1" r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771775"/>
            <a:ext cx="27701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0" name="Line 10"/>
          <p:cNvSpPr>
            <a:spLocks noChangeShapeType="1"/>
          </p:cNvSpPr>
          <p:nvPr/>
        </p:nvSpPr>
        <p:spPr bwMode="auto">
          <a:xfrm flipH="1" flipV="1">
            <a:off x="860425" y="3643313"/>
            <a:ext cx="622300" cy="1114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860425" y="3665538"/>
            <a:ext cx="0" cy="1114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Arc 12"/>
          <p:cNvSpPr>
            <a:spLocks/>
          </p:cNvSpPr>
          <p:nvPr/>
        </p:nvSpPr>
        <p:spPr bwMode="auto">
          <a:xfrm>
            <a:off x="1087438" y="4344988"/>
            <a:ext cx="784225" cy="898525"/>
          </a:xfrm>
          <a:custGeom>
            <a:avLst/>
            <a:gdLst>
              <a:gd name="T0" fmla="*/ 171462 w 18542"/>
              <a:gd name="T1" fmla="*/ 0 h 21216"/>
              <a:gd name="T2" fmla="*/ 784225 w 18542"/>
              <a:gd name="T3" fmla="*/ 429315 h 21216"/>
              <a:gd name="T4" fmla="*/ 0 w 18542"/>
              <a:gd name="T5" fmla="*/ 898525 h 212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542" h="21216" fill="none" extrusionOk="0">
                <a:moveTo>
                  <a:pt x="4054" y="-1"/>
                </a:moveTo>
                <a:cubicBezTo>
                  <a:pt x="10108" y="1156"/>
                  <a:pt x="15380" y="4845"/>
                  <a:pt x="18542" y="10136"/>
                </a:cubicBezTo>
              </a:path>
              <a:path w="18542" h="21216" stroke="0" extrusionOk="0">
                <a:moveTo>
                  <a:pt x="4054" y="-1"/>
                </a:moveTo>
                <a:cubicBezTo>
                  <a:pt x="10108" y="1156"/>
                  <a:pt x="15380" y="4845"/>
                  <a:pt x="18542" y="10136"/>
                </a:cubicBezTo>
                <a:lnTo>
                  <a:pt x="0" y="21216"/>
                </a:lnTo>
                <a:lnTo>
                  <a:pt x="4054" y="-1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12700" algn="ctr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73" name="Object 13"/>
          <p:cNvGraphicFramePr>
            <a:graphicFrameLocks noChangeAspect="1"/>
          </p:cNvGraphicFramePr>
          <p:nvPr/>
        </p:nvGraphicFramePr>
        <p:xfrm>
          <a:off x="1871663" y="4335463"/>
          <a:ext cx="177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77646" imgH="241091" progId="Equation.DSMT4">
                  <p:embed/>
                </p:oleObj>
              </mc:Choice>
              <mc:Fallback>
                <p:oleObj name="Equation" r:id="rId5" imgW="177646" imgH="241091" progId="Equation.DSMT4">
                  <p:embed/>
                  <p:pic>
                    <p:nvPicPr>
                      <p:cNvPr id="409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4335463"/>
                        <a:ext cx="177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4" name="Object 14"/>
          <p:cNvGraphicFramePr>
            <a:graphicFrameLocks noChangeAspect="1"/>
          </p:cNvGraphicFramePr>
          <p:nvPr/>
        </p:nvGraphicFramePr>
        <p:xfrm>
          <a:off x="962025" y="3579813"/>
          <a:ext cx="520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520474" imgH="241195" progId="Equation.DSMT4">
                  <p:embed/>
                </p:oleObj>
              </mc:Choice>
              <mc:Fallback>
                <p:oleObj name="Equation" r:id="rId7" imgW="520474" imgH="241195" progId="Equation.DSMT4">
                  <p:embed/>
                  <p:pic>
                    <p:nvPicPr>
                      <p:cNvPr id="409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3579813"/>
                        <a:ext cx="520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5" name="Object 15"/>
          <p:cNvGraphicFramePr>
            <a:graphicFrameLocks noChangeAspect="1"/>
          </p:cNvGraphicFramePr>
          <p:nvPr/>
        </p:nvGraphicFramePr>
        <p:xfrm>
          <a:off x="573088" y="4106863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409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4106863"/>
                        <a:ext cx="165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6" name="Object 16"/>
          <p:cNvGraphicFramePr>
            <a:graphicFrameLocks noChangeAspect="1"/>
          </p:cNvGraphicFramePr>
          <p:nvPr/>
        </p:nvGraphicFramePr>
        <p:xfrm>
          <a:off x="1001713" y="4859338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1" imgW="177646" imgH="190335" progId="Equation.DSMT4">
                  <p:embed/>
                </p:oleObj>
              </mc:Choice>
              <mc:Fallback>
                <p:oleObj name="Equation" r:id="rId11" imgW="177646" imgH="190335" progId="Equation.DSMT4">
                  <p:embed/>
                  <p:pic>
                    <p:nvPicPr>
                      <p:cNvPr id="4097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4859338"/>
                        <a:ext cx="1778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828B9488-36C1-4F15-B989-6484E1F0A711}"/>
                  </a:ext>
                </a:extLst>
              </p:cNvPr>
              <p:cNvSpPr txBox="1"/>
              <p:nvPr/>
            </p:nvSpPr>
            <p:spPr>
              <a:xfrm>
                <a:off x="192332" y="5300518"/>
                <a:ext cx="2327031" cy="90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28B9488-36C1-4F15-B989-6484E1F0A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32" y="5300518"/>
                <a:ext cx="2327031" cy="9002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08F8BFC8-E65E-4AF1-9D0F-C02F609918EF}"/>
                  </a:ext>
                </a:extLst>
              </p:cNvPr>
              <p:cNvSpPr txBox="1"/>
              <p:nvPr/>
            </p:nvSpPr>
            <p:spPr>
              <a:xfrm>
                <a:off x="3020218" y="2015193"/>
                <a:ext cx="250031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8BFC8-E65E-4AF1-9D0F-C02F60991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218" y="2015193"/>
                <a:ext cx="250031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B4BE039-631F-4ED1-97A7-0A8256ED93AF}"/>
                  </a:ext>
                </a:extLst>
              </p:cNvPr>
              <p:cNvSpPr txBox="1"/>
              <p:nvPr/>
            </p:nvSpPr>
            <p:spPr>
              <a:xfrm>
                <a:off x="3140197" y="2573993"/>
                <a:ext cx="23270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B4BE039-631F-4ED1-97A7-0A8256ED9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197" y="2573993"/>
                <a:ext cx="232703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9A76F7A-D3CA-459B-A516-0E89A20AA301}"/>
                  </a:ext>
                </a:extLst>
              </p:cNvPr>
              <p:cNvSpPr txBox="1"/>
              <p:nvPr/>
            </p:nvSpPr>
            <p:spPr>
              <a:xfrm>
                <a:off x="3140197" y="3105805"/>
                <a:ext cx="23270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+16=25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A76F7A-D3CA-459B-A516-0E89A20AA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197" y="3105805"/>
                <a:ext cx="232703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7770B716-2E2F-41A8-AD41-8E4299EFAEAA}"/>
                  </a:ext>
                </a:extLst>
              </p:cNvPr>
              <p:cNvSpPr txBox="1"/>
              <p:nvPr/>
            </p:nvSpPr>
            <p:spPr>
              <a:xfrm>
                <a:off x="4006850" y="3666353"/>
                <a:ext cx="12477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770B716-2E2F-41A8-AD41-8E4299EFA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50" y="3666353"/>
                <a:ext cx="124777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7FE927A2-4238-47AD-A174-277D79ECAF3E}"/>
                  </a:ext>
                </a:extLst>
              </p:cNvPr>
              <p:cNvSpPr txBox="1"/>
              <p:nvPr/>
            </p:nvSpPr>
            <p:spPr>
              <a:xfrm>
                <a:off x="4106863" y="4198577"/>
                <a:ext cx="14938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FE927A2-4238-47AD-A174-277D79ECA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863" y="4198577"/>
                <a:ext cx="1493837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DC29E8CD-BD16-406D-84CF-56423A83F25F}"/>
                  </a:ext>
                </a:extLst>
              </p:cNvPr>
              <p:cNvSpPr txBox="1"/>
              <p:nvPr/>
            </p:nvSpPr>
            <p:spPr>
              <a:xfrm>
                <a:off x="2946400" y="5203804"/>
                <a:ext cx="277018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29E8CD-BD16-406D-84CF-56423A83F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0" y="5203804"/>
                <a:ext cx="2770188" cy="90178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C07F69C9-E492-4BF8-BB89-2C2282DDEB63}"/>
                  </a:ext>
                </a:extLst>
              </p:cNvPr>
              <p:cNvSpPr txBox="1"/>
              <p:nvPr/>
            </p:nvSpPr>
            <p:spPr>
              <a:xfrm>
                <a:off x="5838612" y="2312383"/>
                <a:ext cx="31812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07F69C9-E492-4BF8-BB89-2C2282DDE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612" y="2312383"/>
                <a:ext cx="3181228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A8A5B2C2-2CBA-4949-8CE5-82342F2D951E}"/>
                  </a:ext>
                </a:extLst>
              </p:cNvPr>
              <p:cNvSpPr txBox="1"/>
              <p:nvPr/>
            </p:nvSpPr>
            <p:spPr>
              <a:xfrm>
                <a:off x="6586782" y="2835603"/>
                <a:ext cx="2327031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8A5B2C2-2CBA-4949-8CE5-82342F2D9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782" y="2835603"/>
                <a:ext cx="2327031" cy="106048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B85B9CCB-E2FE-40A5-9CF8-88C4DB73C1B7}"/>
                  </a:ext>
                </a:extLst>
              </p:cNvPr>
              <p:cNvSpPr txBox="1"/>
              <p:nvPr/>
            </p:nvSpPr>
            <p:spPr>
              <a:xfrm>
                <a:off x="6550422" y="3927963"/>
                <a:ext cx="141366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85B9CCB-E2FE-40A5-9CF8-88C4DB73C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422" y="3927963"/>
                <a:ext cx="1413668" cy="90178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7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1b:   Using Double-Angle Formulas to Find Exact Values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4313" y="1333500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lies in quadrant II, find the exact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4313" y="1333500"/>
                <a:ext cx="8686800" cy="4949825"/>
              </a:xfrm>
              <a:blipFill>
                <a:blip r:embed="rId3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771775"/>
            <a:ext cx="27701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Line 5"/>
          <p:cNvSpPr>
            <a:spLocks noChangeShapeType="1"/>
          </p:cNvSpPr>
          <p:nvPr/>
        </p:nvSpPr>
        <p:spPr bwMode="auto">
          <a:xfrm flipH="1" flipV="1">
            <a:off x="860425" y="3643313"/>
            <a:ext cx="622300" cy="1114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860425" y="3665538"/>
            <a:ext cx="0" cy="1114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Arc 7"/>
          <p:cNvSpPr>
            <a:spLocks/>
          </p:cNvSpPr>
          <p:nvPr/>
        </p:nvSpPr>
        <p:spPr bwMode="auto">
          <a:xfrm>
            <a:off x="1087438" y="4344988"/>
            <a:ext cx="784225" cy="898525"/>
          </a:xfrm>
          <a:custGeom>
            <a:avLst/>
            <a:gdLst>
              <a:gd name="T0" fmla="*/ 171462 w 18542"/>
              <a:gd name="T1" fmla="*/ 0 h 21216"/>
              <a:gd name="T2" fmla="*/ 784225 w 18542"/>
              <a:gd name="T3" fmla="*/ 429315 h 21216"/>
              <a:gd name="T4" fmla="*/ 0 w 18542"/>
              <a:gd name="T5" fmla="*/ 898525 h 212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542" h="21216" fill="none" extrusionOk="0">
                <a:moveTo>
                  <a:pt x="4054" y="-1"/>
                </a:moveTo>
                <a:cubicBezTo>
                  <a:pt x="10108" y="1156"/>
                  <a:pt x="15380" y="4845"/>
                  <a:pt x="18542" y="10136"/>
                </a:cubicBezTo>
              </a:path>
              <a:path w="18542" h="21216" stroke="0" extrusionOk="0">
                <a:moveTo>
                  <a:pt x="4054" y="-1"/>
                </a:moveTo>
                <a:cubicBezTo>
                  <a:pt x="10108" y="1156"/>
                  <a:pt x="15380" y="4845"/>
                  <a:pt x="18542" y="10136"/>
                </a:cubicBezTo>
                <a:lnTo>
                  <a:pt x="0" y="21216"/>
                </a:lnTo>
                <a:lnTo>
                  <a:pt x="4054" y="-1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12700" algn="ctr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1871663" y="4335463"/>
          <a:ext cx="177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77646" imgH="241091" progId="Equation.DSMT4">
                  <p:embed/>
                </p:oleObj>
              </mc:Choice>
              <mc:Fallback>
                <p:oleObj name="Equation" r:id="rId5" imgW="177646" imgH="241091" progId="Equation.DSMT4">
                  <p:embed/>
                  <p:pic>
                    <p:nvPicPr>
                      <p:cNvPr id="41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4335463"/>
                        <a:ext cx="177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962025" y="3579813"/>
          <a:ext cx="520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520474" imgH="241195" progId="Equation.DSMT4">
                  <p:embed/>
                </p:oleObj>
              </mc:Choice>
              <mc:Fallback>
                <p:oleObj name="Equation" r:id="rId7" imgW="520474" imgH="241195" progId="Equation.DSMT4">
                  <p:embed/>
                  <p:pic>
                    <p:nvPicPr>
                      <p:cNvPr id="41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3579813"/>
                        <a:ext cx="520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573088" y="4106863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419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4106863"/>
                        <a:ext cx="165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1001713" y="4859338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1" imgW="177646" imgH="190335" progId="Equation.DSMT4">
                  <p:embed/>
                </p:oleObj>
              </mc:Choice>
              <mc:Fallback>
                <p:oleObj name="Equation" r:id="rId11" imgW="177646" imgH="190335" progId="Equation.DSMT4">
                  <p:embed/>
                  <p:pic>
                    <p:nvPicPr>
                      <p:cNvPr id="419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4859338"/>
                        <a:ext cx="1778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6601614E-1580-40EB-AD6B-3EC488EF238C}"/>
                  </a:ext>
                </a:extLst>
              </p:cNvPr>
              <p:cNvSpPr txBox="1"/>
              <p:nvPr/>
            </p:nvSpPr>
            <p:spPr>
              <a:xfrm>
                <a:off x="2494105" y="3483394"/>
                <a:ext cx="2327031" cy="90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01614E-1580-40EB-AD6B-3EC488EF2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105" y="3483394"/>
                <a:ext cx="2327031" cy="9002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35649AE-FB6E-4D39-AA01-626772DF6813}"/>
                  </a:ext>
                </a:extLst>
              </p:cNvPr>
              <p:cNvSpPr txBox="1"/>
              <p:nvPr/>
            </p:nvSpPr>
            <p:spPr>
              <a:xfrm>
                <a:off x="2369344" y="5090674"/>
                <a:ext cx="277018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35649AE-FB6E-4D39-AA01-626772DF6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344" y="5090674"/>
                <a:ext cx="2770188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C1822BE-FF14-4956-AB0F-02E9D5AC1204}"/>
                  </a:ext>
                </a:extLst>
              </p:cNvPr>
              <p:cNvSpPr txBox="1"/>
              <p:nvPr/>
            </p:nvSpPr>
            <p:spPr>
              <a:xfrm>
                <a:off x="4413700" y="2417560"/>
                <a:ext cx="47266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1822BE-FF14-4956-AB0F-02E9D5AC1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700" y="2417560"/>
                <a:ext cx="472664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3B6FD44-7631-4C3E-810E-C74F4EFD7B89}"/>
                  </a:ext>
                </a:extLst>
              </p:cNvPr>
              <p:cNvSpPr txBox="1"/>
              <p:nvPr/>
            </p:nvSpPr>
            <p:spPr>
              <a:xfrm>
                <a:off x="5902566" y="2914929"/>
                <a:ext cx="2914167" cy="1145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B6FD44-7631-4C3E-810E-C74F4EFD7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566" y="2914929"/>
                <a:ext cx="2914167" cy="11455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3F5D7953-9949-4EED-944D-987191CBDF0F}"/>
                  </a:ext>
                </a:extLst>
              </p:cNvPr>
              <p:cNvSpPr txBox="1"/>
              <p:nvPr/>
            </p:nvSpPr>
            <p:spPr>
              <a:xfrm>
                <a:off x="5841130" y="4094751"/>
                <a:ext cx="2039989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5D7953-9949-4EED-944D-987191CBD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130" y="4094751"/>
                <a:ext cx="2039989" cy="90178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FCA2AD3E-B4FA-4A9E-812C-6F6341EC4B51}"/>
                  </a:ext>
                </a:extLst>
              </p:cNvPr>
              <p:cNvSpPr txBox="1"/>
              <p:nvPr/>
            </p:nvSpPr>
            <p:spPr>
              <a:xfrm>
                <a:off x="5971612" y="5098313"/>
                <a:ext cx="1388037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A2AD3E-B4FA-4A9E-812C-6F6341EC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612" y="5098313"/>
                <a:ext cx="1388037" cy="8989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3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1c:   Using Double-Angle Formulas to Find Exact Values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4313" y="1333500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lies in quadrant II, find the exact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4313" y="1333500"/>
                <a:ext cx="8686800" cy="4949825"/>
              </a:xfrm>
              <a:blipFill>
                <a:blip r:embed="rId2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7E970E5-F4D5-4C45-B130-DC3F39514AF4}"/>
                  </a:ext>
                </a:extLst>
              </p:cNvPr>
              <p:cNvSpPr txBox="1"/>
              <p:nvPr/>
            </p:nvSpPr>
            <p:spPr>
              <a:xfrm>
                <a:off x="53548" y="2452198"/>
                <a:ext cx="2327031" cy="90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E970E5-F4D5-4C45-B130-DC3F39514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" y="2452198"/>
                <a:ext cx="2327031" cy="900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08CCF1B-FC9E-485B-BC61-26750E305F1F}"/>
                  </a:ext>
                </a:extLst>
              </p:cNvPr>
              <p:cNvSpPr txBox="1"/>
              <p:nvPr/>
            </p:nvSpPr>
            <p:spPr>
              <a:xfrm>
                <a:off x="55538" y="3465207"/>
                <a:ext cx="277018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8CCF1B-FC9E-485B-BC61-26750E305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8" y="3465207"/>
                <a:ext cx="2770188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5EF88EFA-970B-495B-9E40-2735EBDD272E}"/>
                  </a:ext>
                </a:extLst>
              </p:cNvPr>
              <p:cNvSpPr txBox="1"/>
              <p:nvPr/>
            </p:nvSpPr>
            <p:spPr>
              <a:xfrm>
                <a:off x="-10227" y="4479755"/>
                <a:ext cx="2901718" cy="90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F88EFA-970B-495B-9E40-2735EBDD2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27" y="4479755"/>
                <a:ext cx="2901718" cy="900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7244E3F5-E9DD-4200-9E93-F23280F09E1B}"/>
                  </a:ext>
                </a:extLst>
              </p:cNvPr>
              <p:cNvSpPr txBox="1"/>
              <p:nvPr/>
            </p:nvSpPr>
            <p:spPr>
              <a:xfrm>
                <a:off x="3550303" y="2023494"/>
                <a:ext cx="3189287" cy="905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44E3F5-E9DD-4200-9E93-F23280F09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303" y="2023494"/>
                <a:ext cx="3189287" cy="9055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4A871C8F-32E6-4549-8FC4-25E9337C993F}"/>
                  </a:ext>
                </a:extLst>
              </p:cNvPr>
              <p:cNvSpPr txBox="1"/>
              <p:nvPr/>
            </p:nvSpPr>
            <p:spPr>
              <a:xfrm>
                <a:off x="4268808" y="3112208"/>
                <a:ext cx="2565026" cy="1633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A871C8F-32E6-4549-8FC4-25E9337C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08" y="3112208"/>
                <a:ext cx="2565026" cy="16335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E7028825-FA6A-45B6-97FD-AEAF59B7A724}"/>
                  </a:ext>
                </a:extLst>
              </p:cNvPr>
              <p:cNvSpPr txBox="1"/>
              <p:nvPr/>
            </p:nvSpPr>
            <p:spPr>
              <a:xfrm>
                <a:off x="6557381" y="3150505"/>
                <a:ext cx="1719535" cy="1531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028825-FA6A-45B6-97FD-AEAF59B7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381" y="3150505"/>
                <a:ext cx="1719535" cy="15311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18A578ED-63BF-42D3-BC67-51B184D41D34}"/>
                  </a:ext>
                </a:extLst>
              </p:cNvPr>
              <p:cNvSpPr txBox="1"/>
              <p:nvPr/>
            </p:nvSpPr>
            <p:spPr>
              <a:xfrm>
                <a:off x="4118163" y="4741725"/>
                <a:ext cx="1547746" cy="1528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A578ED-63BF-42D3-BC67-51B184D41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163" y="4741725"/>
                <a:ext cx="1547746" cy="15283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0E47D98-4CD8-4596-840F-3E9E5E356291}"/>
                  </a:ext>
                </a:extLst>
              </p:cNvPr>
              <p:cNvSpPr txBox="1"/>
              <p:nvPr/>
            </p:nvSpPr>
            <p:spPr>
              <a:xfrm>
                <a:off x="5274868" y="4963253"/>
                <a:ext cx="2565026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E47D98-4CD8-4596-840F-3E9E5E356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868" y="4963253"/>
                <a:ext cx="2565026" cy="1060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84A6DEE6-F7B6-45D6-8EC4-E0DC221D5908}"/>
                  </a:ext>
                </a:extLst>
              </p:cNvPr>
              <p:cNvSpPr txBox="1"/>
              <p:nvPr/>
            </p:nvSpPr>
            <p:spPr>
              <a:xfrm>
                <a:off x="7417148" y="5043371"/>
                <a:ext cx="1547746" cy="90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4A6DEE6-F7B6-45D6-8EC4-E0DC221D5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148" y="5043371"/>
                <a:ext cx="1547746" cy="900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58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1" grpId="0"/>
      <p:bldP spid="7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Three Forms of the Double-Angle Formula for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func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B4E6162-C016-4A54-8A7E-884402D84E3C}"/>
                  </a:ext>
                </a:extLst>
              </p:cNvPr>
              <p:cNvSpPr txBox="1"/>
              <p:nvPr/>
            </p:nvSpPr>
            <p:spPr>
              <a:xfrm>
                <a:off x="2111189" y="204337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4E6162-C016-4A54-8A7E-884402D84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89" y="2043377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A97DEAC-13FA-4284-AE68-B197996CA237}"/>
                  </a:ext>
                </a:extLst>
              </p:cNvPr>
              <p:cNvSpPr txBox="1"/>
              <p:nvPr/>
            </p:nvSpPr>
            <p:spPr>
              <a:xfrm>
                <a:off x="1909484" y="316739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97DEAC-13FA-4284-AE68-B197996CA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484" y="3167390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9B97686-D183-44CE-9FBF-2EB06EB4074F}"/>
                  </a:ext>
                </a:extLst>
              </p:cNvPr>
              <p:cNvSpPr txBox="1"/>
              <p:nvPr/>
            </p:nvSpPr>
            <p:spPr>
              <a:xfrm>
                <a:off x="1882589" y="421381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B97686-D183-44CE-9FBF-2EB06EB40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589" y="4213817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55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Verifying an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276350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Verify the identity: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276350"/>
                <a:ext cx="8686800" cy="4949825"/>
              </a:xfrm>
              <a:blipFill>
                <a:blip r:embed="rId2"/>
                <a:stretch>
                  <a:fillRect l="-1474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45E0D90-0188-4035-8B41-9110C496F1F1}"/>
                  </a:ext>
                </a:extLst>
              </p:cNvPr>
              <p:cNvSpPr txBox="1"/>
              <p:nvPr/>
            </p:nvSpPr>
            <p:spPr>
              <a:xfrm>
                <a:off x="431800" y="1804057"/>
                <a:ext cx="35576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45E0D90-0188-4035-8B41-9110C496F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804057"/>
                <a:ext cx="35576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9AC12F-B6C3-4607-ACBC-29612ECACAD6}"/>
              </a:ext>
            </a:extLst>
          </p:cNvPr>
          <p:cNvSpPr txBox="1"/>
          <p:nvPr/>
        </p:nvSpPr>
        <p:spPr>
          <a:xfrm>
            <a:off x="4371462" y="1927265"/>
            <a:ext cx="2088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Write </a:t>
            </a:r>
            <a:r>
              <a:rPr lang="en-US" sz="1800" dirty="0">
                <a:solidFill>
                  <a:srgbClr val="0000FF"/>
                </a:solidFill>
              </a:rPr>
              <a:t>3</a:t>
            </a:r>
            <a:r>
              <a:rPr lang="el-GR" sz="1800" i="1" dirty="0">
                <a:solidFill>
                  <a:srgbClr val="0000FF"/>
                </a:solidFill>
              </a:rPr>
              <a:t>θ</a:t>
            </a:r>
            <a:r>
              <a:rPr lang="en-US" sz="18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as 2</a:t>
            </a:r>
            <a:r>
              <a:rPr lang="el-GR" sz="1800" i="1" dirty="0">
                <a:solidFill>
                  <a:srgbClr val="0000FF"/>
                </a:solidFill>
              </a:rPr>
              <a:t>θ</a:t>
            </a:r>
            <a:r>
              <a:rPr lang="en-US" sz="1800" i="1" dirty="0">
                <a:solidFill>
                  <a:srgbClr val="0000FF"/>
                </a:solidFill>
              </a:rPr>
              <a:t> +</a:t>
            </a:r>
            <a:r>
              <a:rPr lang="el-GR" sz="1800" i="1" dirty="0">
                <a:solidFill>
                  <a:srgbClr val="0000FF"/>
                </a:solidFill>
              </a:rPr>
              <a:t> </a:t>
            </a:r>
            <a:r>
              <a:rPr lang="el-GR" sz="1800" i="1" dirty="0" smtClean="0">
                <a:solidFill>
                  <a:srgbClr val="0000FF"/>
                </a:solidFill>
              </a:rPr>
              <a:t>θ</a:t>
            </a:r>
            <a:r>
              <a:rPr lang="en-US" sz="1800" i="1" dirty="0" smtClean="0">
                <a:solidFill>
                  <a:srgbClr val="0000FF"/>
                </a:solidFill>
              </a:rPr>
              <a:t>.</a:t>
            </a:r>
            <a:endParaRPr lang="en-US" sz="1800" i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AAA690E-1524-4F3C-94D6-E95EAFAEE7D6}"/>
                  </a:ext>
                </a:extLst>
              </p:cNvPr>
              <p:cNvSpPr txBox="1"/>
              <p:nvPr/>
            </p:nvSpPr>
            <p:spPr>
              <a:xfrm>
                <a:off x="0" y="2442413"/>
                <a:ext cx="46257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AA690E-1524-4F3C-94D6-E95EAFAEE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42413"/>
                <a:ext cx="462578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DD2F039-EA4A-4421-A184-9FEFDA83CECF}"/>
                  </a:ext>
                </a:extLst>
              </p:cNvPr>
              <p:cNvSpPr txBox="1"/>
              <p:nvPr/>
            </p:nvSpPr>
            <p:spPr>
              <a:xfrm>
                <a:off x="4467597" y="2544009"/>
                <a:ext cx="3983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1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1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1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D2F039-EA4A-4421-A184-9FEFDA83C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597" y="2544009"/>
                <a:ext cx="398397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6306CBA5-2E46-442D-8A19-82C2CF4CC030}"/>
                  </a:ext>
                </a:extLst>
              </p:cNvPr>
              <p:cNvSpPr txBox="1"/>
              <p:nvPr/>
            </p:nvSpPr>
            <p:spPr>
              <a:xfrm>
                <a:off x="276412" y="3201050"/>
                <a:ext cx="46795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begChr m:val=""/>
                          <m:sepChr m:val="(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306CBA5-2E46-442D-8A19-82C2CF4CC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12" y="3201050"/>
                <a:ext cx="4679576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18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D578CF8B-9DAC-40BE-B498-40A26029AC92}"/>
                  </a:ext>
                </a:extLst>
              </p:cNvPr>
              <p:cNvSpPr txBox="1"/>
              <p:nvPr/>
            </p:nvSpPr>
            <p:spPr>
              <a:xfrm>
                <a:off x="6111781" y="3259724"/>
                <a:ext cx="2339789" cy="556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18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8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m:rPr>
                                <m:sty m:val="p"/>
                              </m:rPr>
                              <a:rPr lang="en-US" sz="18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m:rPr>
                                <m:sty m:val="p"/>
                              </m:rPr>
                              <a:rPr lang="en-US" sz="18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sz="18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8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=1−2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1800" i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mr>
                      </m:m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78CF8B-9DAC-40BE-B498-40A26029A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781" y="3259724"/>
                <a:ext cx="2339789" cy="556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97819379-97E4-4CDE-95C3-C477170D1F54}"/>
                  </a:ext>
                </a:extLst>
              </p:cNvPr>
              <p:cNvSpPr txBox="1"/>
              <p:nvPr/>
            </p:nvSpPr>
            <p:spPr>
              <a:xfrm>
                <a:off x="79212" y="4149486"/>
                <a:ext cx="5073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819379-97E4-4CDE-95C3-C477170D1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2" y="4149486"/>
                <a:ext cx="50739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2BB7AC7-9FC3-4599-9597-5750C8A6C5B4}"/>
              </a:ext>
            </a:extLst>
          </p:cNvPr>
          <p:cNvSpPr txBox="1"/>
          <p:nvPr/>
        </p:nvSpPr>
        <p:spPr>
          <a:xfrm>
            <a:off x="6111780" y="4217005"/>
            <a:ext cx="145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Multiply.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A9BC9CB1-11B0-45A3-973E-AFB403D8FBE8}"/>
                  </a:ext>
                </a:extLst>
              </p:cNvPr>
              <p:cNvSpPr txBox="1"/>
              <p:nvPr/>
            </p:nvSpPr>
            <p:spPr>
              <a:xfrm>
                <a:off x="6287328" y="5024959"/>
                <a:ext cx="2100052" cy="590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1800" i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8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1800" i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8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1800" i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8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=1−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1800" i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mr>
                      </m:m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9BC9CB1-11B0-45A3-973E-AFB403D8F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328" y="5024959"/>
                <a:ext cx="2100052" cy="5901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FCBE9E4-C6D5-4C90-BDF5-9EEFCB56FE20}"/>
                  </a:ext>
                </a:extLst>
              </p:cNvPr>
              <p:cNvSpPr txBox="1"/>
              <p:nvPr/>
            </p:nvSpPr>
            <p:spPr>
              <a:xfrm>
                <a:off x="114313" y="5024959"/>
                <a:ext cx="600933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CBE9E4-C6D5-4C90-BDF5-9EEFCB56F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13" y="5024959"/>
                <a:ext cx="600933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8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0" grpId="0"/>
      <p:bldP spid="34" grpId="0"/>
      <p:bldP spid="38" grpId="0"/>
      <p:bldP spid="40" grpId="0"/>
      <p:bldP spid="13" grpId="0"/>
      <p:bldP spid="43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Verifying an Identity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xmlns="" id="{1AFFFF5C-697E-4A84-A619-51FDDA96E958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42888" y="1236662"/>
                <a:ext cx="8686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1AFFFF5C-697E-4A84-A619-51FDDA96E95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236662"/>
                <a:ext cx="86868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554EDA0-F928-471A-BD38-02FFB266E5B5}"/>
                  </a:ext>
                </a:extLst>
              </p:cNvPr>
              <p:cNvSpPr txBox="1"/>
              <p:nvPr/>
            </p:nvSpPr>
            <p:spPr>
              <a:xfrm>
                <a:off x="207962" y="2327344"/>
                <a:ext cx="553626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54EDA0-F928-471A-BD38-02FFB266E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2" y="2327344"/>
                <a:ext cx="553626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3CF7D07-03EE-4E43-89E0-93D68E2993D6}"/>
                  </a:ext>
                </a:extLst>
              </p:cNvPr>
              <p:cNvSpPr txBox="1"/>
              <p:nvPr/>
            </p:nvSpPr>
            <p:spPr>
              <a:xfrm>
                <a:off x="207962" y="3390293"/>
                <a:ext cx="318069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CF7D07-03EE-4E43-89E0-93D68E299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2" y="3390293"/>
                <a:ext cx="318069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66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19212</TotalTime>
  <Words>1301</Words>
  <Application>Microsoft Office PowerPoint</Application>
  <PresentationFormat>Letter Paper (8.5x11 in)</PresentationFormat>
  <Paragraphs>101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Cambria Math</vt:lpstr>
      <vt:lpstr>Calibri</vt:lpstr>
      <vt:lpstr>Tahoma</vt:lpstr>
      <vt:lpstr>Times New Roman</vt:lpstr>
      <vt:lpstr>Arial Narrow</vt:lpstr>
      <vt:lpstr>3_Custom Design</vt:lpstr>
      <vt:lpstr>Equation</vt:lpstr>
      <vt:lpstr>PowerPoint Presentation</vt:lpstr>
      <vt:lpstr>Objectives</vt:lpstr>
      <vt:lpstr>Double-Angle Formulas</vt:lpstr>
      <vt:lpstr>Example 1a:   Using Double-Angle Formulas to Find Exact Values</vt:lpstr>
      <vt:lpstr>Example 1b:   Using Double-Angle Formulas to Find Exact Values   (continued)</vt:lpstr>
      <vt:lpstr>Example 1c:   Using Double-Angle Formulas to Find Exact Values   (continued)</vt:lpstr>
      <vt:lpstr>Three Forms of the Double-Angle Formula for〖 cos〗⁡2θ</vt:lpstr>
      <vt:lpstr>Example 3:  Verifying an Identity</vt:lpstr>
      <vt:lpstr>Example 3:  Verifying an Identity    (continued)</vt:lpstr>
      <vt:lpstr>Power-Reducing Formulas</vt:lpstr>
      <vt:lpstr>Example 4:  Reducing the Power of a Trigonometric Function</vt:lpstr>
      <vt:lpstr>Example 4:  Reducing the Power of a Trigonometric Function (cont)</vt:lpstr>
      <vt:lpstr>Half-Angle Formulas</vt:lpstr>
      <vt:lpstr>Example 5:  Using the Half-Angle Formula to Find an Exact Value</vt:lpstr>
      <vt:lpstr>Example 5:  Using the Half-Angle Formula to Find an Exact Value      (continued)</vt:lpstr>
      <vt:lpstr>Half-Angle Formulas for Tangent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1201</cp:revision>
  <cp:lastPrinted>2001-11-04T00:51:13Z</cp:lastPrinted>
  <dcterms:created xsi:type="dcterms:W3CDTF">2005-02-25T19:46:41Z</dcterms:created>
  <dcterms:modified xsi:type="dcterms:W3CDTF">2022-12-28T03:12:02Z</dcterms:modified>
</cp:coreProperties>
</file>