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17"/>
  </p:notesMasterIdLst>
  <p:handoutMasterIdLst>
    <p:handoutMasterId r:id="rId18"/>
  </p:handoutMasterIdLst>
  <p:sldIdLst>
    <p:sldId id="1005" r:id="rId2"/>
    <p:sldId id="1234" r:id="rId3"/>
    <p:sldId id="1235" r:id="rId4"/>
    <p:sldId id="1250" r:id="rId5"/>
    <p:sldId id="1251" r:id="rId6"/>
    <p:sldId id="1252" r:id="rId7"/>
    <p:sldId id="1253" r:id="rId8"/>
    <p:sldId id="1254" r:id="rId9"/>
    <p:sldId id="1255" r:id="rId10"/>
    <p:sldId id="1256" r:id="rId11"/>
    <p:sldId id="1257" r:id="rId12"/>
    <p:sldId id="1258" r:id="rId13"/>
    <p:sldId id="1262" r:id="rId14"/>
    <p:sldId id="1260" r:id="rId15"/>
    <p:sldId id="1261" r:id="rId16"/>
  </p:sldIdLst>
  <p:sldSz cx="9144000" cy="6858000" type="letter"/>
  <p:notesSz cx="6858000" cy="9144000"/>
  <p:embeddedFontLst>
    <p:embeddedFont>
      <p:font typeface="Cambria Math" pitchFamily="18" charset="0"/>
      <p:regular r:id="rId19"/>
    </p:embeddedFont>
    <p:embeddedFont>
      <p:font typeface="Calibri" pitchFamily="34" charset="0"/>
      <p:regular r:id="rId20"/>
      <p:bold r:id="rId21"/>
      <p:italic r:id="rId22"/>
      <p:boldItalic r:id="rId23"/>
    </p:embeddedFont>
    <p:embeddedFont>
      <p:font typeface="Tahoma" pitchFamily="34" charset="0"/>
      <p:regular r:id="rId24"/>
      <p:bold r:id="rId25"/>
    </p:embeddedFont>
    <p:embeddedFont>
      <p:font typeface="Arial Narrow" pitchFamily="34" charset="0"/>
      <p:regular r:id="rId26"/>
      <p:bold r:id="rId27"/>
      <p:italic r:id="rId28"/>
      <p:boldItalic r:id="rId29"/>
    </p:embeddedFont>
  </p:embeddedFontLst>
  <p:custDataLst>
    <p:tags r:id="rId30"/>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234"/>
    <a:srgbClr val="ADDFE5"/>
    <a:srgbClr val="6F2C91"/>
    <a:srgbClr val="0000FF"/>
    <a:srgbClr val="3399FF"/>
    <a:srgbClr val="006666"/>
    <a:srgbClr val="E86542"/>
    <a:srgbClr val="4F2270"/>
    <a:srgbClr val="441D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0" autoAdjust="0"/>
    <p:restoredTop sz="93129" autoAdjust="0"/>
  </p:normalViewPr>
  <p:slideViewPr>
    <p:cSldViewPr snapToGrid="0" snapToObjects="1">
      <p:cViewPr>
        <p:scale>
          <a:sx n="75" d="100"/>
          <a:sy n="75" d="100"/>
        </p:scale>
        <p:origin x="-108" y="-72"/>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ags" Target="tags/tag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302484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341408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07963" y="1187450"/>
            <a:ext cx="8705850" cy="512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187450"/>
            <a:ext cx="87058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Rectangle 10">
            <a:extLst>
              <a:ext uri="{FF2B5EF4-FFF2-40B4-BE49-F238E27FC236}">
                <a16:creationId xmlns:a16="http://schemas.microsoft.com/office/drawing/2014/main" xmlns="" id="{EE41540A-272F-497C-8086-CA044A217C48}"/>
              </a:ext>
            </a:extLst>
          </p:cNvPr>
          <p:cNvSpPr>
            <a:spLocks noChangeArrowheads="1"/>
          </p:cNvSpPr>
          <p:nvPr userDrawn="1"/>
        </p:nvSpPr>
        <p:spPr bwMode="gray">
          <a:xfrm>
            <a:off x="-1" y="1008065"/>
            <a:ext cx="9144000" cy="79369"/>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7" r:id="rId8"/>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oleObject" Target="../embeddings/oleObject2.bin"/><Relationship Id="rId12" Type="http://schemas.openxmlformats.org/officeDocument/2006/relationships/image" Target="../media/image9.wmf"/><Relationship Id="rId17"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image" Target="../media/image30.png"/><Relationship Id="rId10" Type="http://schemas.openxmlformats.org/officeDocument/2006/relationships/image" Target="../media/image8.wmf"/><Relationship Id="rId19" Type="http://schemas.openxmlformats.org/officeDocument/2006/relationships/image" Target="../media/image34.png"/><Relationship Id="rId4" Type="http://schemas.openxmlformats.org/officeDocument/2006/relationships/image" Target="../media/image10.wmf"/><Relationship Id="rId9" Type="http://schemas.openxmlformats.org/officeDocument/2006/relationships/oleObject" Target="../embeddings/oleObject3.bin"/><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oleObject" Target="../embeddings/oleObject6.bin"/><Relationship Id="rId12" Type="http://schemas.openxmlformats.org/officeDocument/2006/relationships/image" Target="../media/image14.wmf"/><Relationship Id="rId17" Type="http://schemas.openxmlformats.org/officeDocument/2006/relationships/image" Target="../media/image45.png"/><Relationship Id="rId2" Type="http://schemas.openxmlformats.org/officeDocument/2006/relationships/slideLayout" Target="../slideLayouts/slideLayout2.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image" Target="../media/image22.png"/><Relationship Id="rId10" Type="http://schemas.openxmlformats.org/officeDocument/2006/relationships/image" Target="../media/image13.wmf"/><Relationship Id="rId19" Type="http://schemas.openxmlformats.org/officeDocument/2006/relationships/image" Target="../media/image47.png"/><Relationship Id="rId4" Type="http://schemas.openxmlformats.org/officeDocument/2006/relationships/image" Target="../media/image10.wmf"/><Relationship Id="rId9" Type="http://schemas.openxmlformats.org/officeDocument/2006/relationships/oleObject" Target="../embeddings/oleObject7.bin"/><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cs typeface="Times New Roman" panose="02020603050405020304" pitchFamily="18" charset="0"/>
              </a:rPr>
              <a:t> </a:t>
            </a:r>
            <a:r>
              <a:rPr lang="en-US" altLang="en-US" sz="6000" b="1" dirty="0">
                <a:cs typeface="Times New Roman" panose="02020603050405020304" pitchFamily="18" charset="0"/>
              </a:rPr>
              <a:t>Chapter 5</a:t>
            </a:r>
          </a:p>
        </p:txBody>
      </p:sp>
      <p:sp>
        <p:nvSpPr>
          <p:cNvPr id="4100" name="Rectangle 3"/>
          <p:cNvSpPr>
            <a:spLocks noChangeArrowheads="1"/>
          </p:cNvSpPr>
          <p:nvPr/>
        </p:nvSpPr>
        <p:spPr bwMode="auto">
          <a:xfrm>
            <a:off x="609600" y="1933575"/>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Analytic Trigonometry</a:t>
            </a:r>
          </a:p>
        </p:txBody>
      </p:sp>
      <p:sp>
        <p:nvSpPr>
          <p:cNvPr id="4101" name="Text Box 37"/>
          <p:cNvSpPr txBox="1">
            <a:spLocks noChangeArrowheads="1"/>
          </p:cNvSpPr>
          <p:nvPr/>
        </p:nvSpPr>
        <p:spPr bwMode="auto">
          <a:xfrm>
            <a:off x="609599" y="4245817"/>
            <a:ext cx="4100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5.2 Sum and Difference Formulas</a:t>
            </a:r>
          </a:p>
        </p:txBody>
      </p:sp>
      <p:pic>
        <p:nvPicPr>
          <p:cNvPr id="5" name="Picture 4" descr="Diagram&#10;&#10;Description automatically generated">
            <a:extLst>
              <a:ext uri="{FF2B5EF4-FFF2-40B4-BE49-F238E27FC236}">
                <a16:creationId xmlns:a16="http://schemas.microsoft.com/office/drawing/2014/main" xmlns="" id="{BE750543-3360-402F-801B-E039FF120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063" y="638175"/>
            <a:ext cx="4193387" cy="5415702"/>
          </a:xfrm>
          <a:prstGeom prst="rect">
            <a:avLst/>
          </a:prstGeom>
          <a:solidFill>
            <a:srgbClr val="B2D234"/>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Example 5a:   Finding Exact Values</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idx="1"/>
              </p:nvPr>
            </p:nvSpPr>
            <p:spPr/>
            <p:txBody>
              <a:bodyPr/>
              <a:lstStyle/>
              <a:p>
                <a:r>
                  <a:rPr lang="en-US" altLang="en-US" dirty="0"/>
                  <a:t>Suppose that </a:t>
                </a:r>
                <a14:m>
                  <m:oMath xmlns:m="http://schemas.openxmlformats.org/officeDocument/2006/math">
                    <m:func>
                      <m:funcPr>
                        <m:ctrlPr>
                          <a:rPr lang="en-US" altLang="en-US" i="1" smtClean="0">
                            <a:latin typeface="Cambria Math"/>
                          </a:rPr>
                        </m:ctrlPr>
                      </m:funcPr>
                      <m:fName>
                        <m:r>
                          <m:rPr>
                            <m:sty m:val="p"/>
                          </m:rPr>
                          <a:rPr lang="en-US" altLang="en-US" i="0" smtClean="0">
                            <a:latin typeface="Cambria Math" panose="02040503050406030204" pitchFamily="18" charset="0"/>
                          </a:rPr>
                          <m:t>sin</m:t>
                        </m:r>
                      </m:fName>
                      <m:e>
                        <m:r>
                          <a:rPr lang="en-US" altLang="en-US" i="1" smtClean="0">
                            <a:latin typeface="Cambria Math" panose="02040503050406030204" pitchFamily="18" charset="0"/>
                            <a:ea typeface="Cambria Math" panose="02040503050406030204" pitchFamily="18" charset="0"/>
                          </a:rPr>
                          <m:t>𝛼</m:t>
                        </m:r>
                        <m:r>
                          <a:rPr lang="en-US" altLang="en-US" b="0" i="1" smtClean="0">
                            <a:latin typeface="Cambria Math" panose="02040503050406030204" pitchFamily="18" charset="0"/>
                            <a:ea typeface="Cambria Math" panose="02040503050406030204" pitchFamily="18" charset="0"/>
                          </a:rPr>
                          <m:t>=</m:t>
                        </m:r>
                        <m:f>
                          <m:fPr>
                            <m:ctrlPr>
                              <a:rPr lang="en-US" altLang="en-US" b="0" i="1" smtClean="0">
                                <a:latin typeface="Cambria Math"/>
                                <a:ea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4</m:t>
                            </m:r>
                          </m:num>
                          <m:den>
                            <m:r>
                              <a:rPr lang="en-US" altLang="en-US" b="0" i="1" smtClean="0">
                                <a:latin typeface="Cambria Math" panose="02040503050406030204" pitchFamily="18" charset="0"/>
                                <a:ea typeface="Cambria Math" panose="02040503050406030204" pitchFamily="18" charset="0"/>
                              </a:rPr>
                              <m:t>5</m:t>
                            </m:r>
                          </m:den>
                        </m:f>
                      </m:e>
                    </m:func>
                  </m:oMath>
                </a14:m>
                <a:r>
                  <a:rPr lang="en-US" altLang="en-US" dirty="0"/>
                  <a:t> for a quadrant II angle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𝛼</m:t>
                    </m:r>
                  </m:oMath>
                </a14:m>
                <a:r>
                  <a:rPr lang="en-US" altLang="en-US" dirty="0"/>
                  <a:t> and </a:t>
                </a:r>
                <a14:m>
                  <m:oMath xmlns:m="http://schemas.openxmlformats.org/officeDocument/2006/math">
                    <m:func>
                      <m:funcPr>
                        <m:ctrlPr>
                          <a:rPr lang="en-US" altLang="en-US" i="1">
                            <a:latin typeface="Cambria Math"/>
                          </a:rPr>
                        </m:ctrlPr>
                      </m:funcPr>
                      <m:fName>
                        <m:r>
                          <m:rPr>
                            <m:sty m:val="p"/>
                          </m:rPr>
                          <a:rPr lang="en-US" altLang="en-US">
                            <a:latin typeface="Cambria Math" panose="02040503050406030204" pitchFamily="18" charset="0"/>
                          </a:rPr>
                          <m:t>sin</m:t>
                        </m:r>
                      </m:fName>
                      <m:e>
                        <m:r>
                          <a:rPr lang="en-US" altLang="en-US" i="1" smtClean="0">
                            <a:latin typeface="Cambria Math" panose="02040503050406030204" pitchFamily="18" charset="0"/>
                            <a:ea typeface="Cambria Math" panose="02040503050406030204" pitchFamily="18" charset="0"/>
                          </a:rPr>
                          <m:t>𝛽</m:t>
                        </m:r>
                        <m:r>
                          <a:rPr lang="en-US" altLang="en-US" i="1">
                            <a:latin typeface="Cambria Math" panose="02040503050406030204" pitchFamily="18" charset="0"/>
                            <a:ea typeface="Cambria Math" panose="02040503050406030204" pitchFamily="18" charset="0"/>
                          </a:rPr>
                          <m:t>=</m:t>
                        </m:r>
                        <m:f>
                          <m:fPr>
                            <m:ctrlPr>
                              <a:rPr lang="en-US" altLang="en-US" i="1">
                                <a:latin typeface="Cambria Math"/>
                                <a:ea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1</m:t>
                            </m:r>
                          </m:num>
                          <m:den>
                            <m:r>
                              <a:rPr lang="en-US" altLang="en-US" b="0" i="1" smtClean="0">
                                <a:latin typeface="Cambria Math" panose="02040503050406030204" pitchFamily="18" charset="0"/>
                                <a:ea typeface="Cambria Math" panose="02040503050406030204" pitchFamily="18" charset="0"/>
                              </a:rPr>
                              <m:t>2</m:t>
                            </m:r>
                          </m:den>
                        </m:f>
                      </m:e>
                    </m:func>
                  </m:oMath>
                </a14:m>
                <a:r>
                  <a:rPr lang="en-US" altLang="en-US" dirty="0"/>
                  <a:t> for a quadrant I angle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𝛽</m:t>
                    </m:r>
                  </m:oMath>
                </a14:m>
                <a:r>
                  <a:rPr lang="en-US" altLang="en-US" dirty="0"/>
                  <a:t>. Find the exact value of </a:t>
                </a:r>
                <a14:m>
                  <m:oMath xmlns:m="http://schemas.openxmlformats.org/officeDocument/2006/math">
                    <m:func>
                      <m:funcPr>
                        <m:ctrlPr>
                          <a:rPr lang="en-US" altLang="en-US" i="1" smtClean="0">
                            <a:latin typeface="Cambria Math"/>
                          </a:rPr>
                        </m:ctrlPr>
                      </m:funcPr>
                      <m:fName>
                        <m:r>
                          <m:rPr>
                            <m:sty m:val="p"/>
                          </m:rPr>
                          <a:rPr lang="en-US" altLang="en-US" i="0" smtClean="0">
                            <a:latin typeface="Cambria Math" panose="02040503050406030204" pitchFamily="18" charset="0"/>
                          </a:rPr>
                          <m:t>cos</m:t>
                        </m:r>
                      </m:fName>
                      <m:e>
                        <m:r>
                          <a:rPr lang="en-US" altLang="en-US" i="1" smtClean="0">
                            <a:latin typeface="Cambria Math" panose="02040503050406030204" pitchFamily="18" charset="0"/>
                            <a:ea typeface="Cambria Math" panose="02040503050406030204" pitchFamily="18" charset="0"/>
                          </a:rPr>
                          <m:t>𝛼</m:t>
                        </m:r>
                      </m:e>
                    </m:func>
                  </m:oMath>
                </a14:m>
                <a:r>
                  <a:rPr lang="en-US" altLang="en-US" dirty="0"/>
                  <a:t>.</a:t>
                </a:r>
              </a:p>
            </p:txBody>
          </p:sp>
        </mc:Choice>
        <mc:Fallback xmlns="">
          <p:sp>
            <p:nvSpPr>
              <p:cNvPr id="11267" name="Rectangle 3"/>
              <p:cNvSpPr>
                <a:spLocks noGrp="1" noRot="1" noChangeAspect="1" noMove="1" noResize="1" noEditPoints="1" noAdjustHandles="1" noChangeArrowheads="1" noChangeShapeType="1" noTextEdit="1"/>
              </p:cNvSpPr>
              <p:nvPr>
                <p:ph idx="1"/>
              </p:nvPr>
            </p:nvSpPr>
            <p:spPr>
              <a:blipFill>
                <a:blip r:embed="rId3"/>
                <a:stretch>
                  <a:fillRect l="-1401"/>
                </a:stretch>
              </a:blipFill>
            </p:spPr>
            <p:txBody>
              <a:bodyPr/>
              <a:lstStyle/>
              <a:p>
                <a:r>
                  <a:rPr lang="en-US">
                    <a:noFill/>
                  </a:rPr>
                  <a:t> </a:t>
                </a:r>
              </a:p>
            </p:txBody>
          </p:sp>
        </mc:Fallback>
      </mc:AlternateContent>
      <p:pic>
        <p:nvPicPr>
          <p:cNvPr id="471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509963"/>
            <a:ext cx="2770188" cy="2773362"/>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127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4" name="Line 10"/>
          <p:cNvSpPr>
            <a:spLocks noChangeShapeType="1"/>
          </p:cNvSpPr>
          <p:nvPr/>
        </p:nvSpPr>
        <p:spPr bwMode="auto">
          <a:xfrm flipH="1" flipV="1">
            <a:off x="1306513" y="4414838"/>
            <a:ext cx="62230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Line 11"/>
          <p:cNvSpPr>
            <a:spLocks noChangeShapeType="1"/>
          </p:cNvSpPr>
          <p:nvPr/>
        </p:nvSpPr>
        <p:spPr bwMode="auto">
          <a:xfrm>
            <a:off x="1306513" y="441483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Arc 12"/>
          <p:cNvSpPr>
            <a:spLocks/>
          </p:cNvSpPr>
          <p:nvPr/>
        </p:nvSpPr>
        <p:spPr bwMode="auto">
          <a:xfrm>
            <a:off x="1525588" y="5087938"/>
            <a:ext cx="784225" cy="898525"/>
          </a:xfrm>
          <a:custGeom>
            <a:avLst/>
            <a:gdLst>
              <a:gd name="T0" fmla="*/ 171462 w 18542"/>
              <a:gd name="T1" fmla="*/ 0 h 21216"/>
              <a:gd name="T2" fmla="*/ 784225 w 18542"/>
              <a:gd name="T3" fmla="*/ 429315 h 21216"/>
              <a:gd name="T4" fmla="*/ 0 w 18542"/>
              <a:gd name="T5" fmla="*/ 898525 h 21216"/>
              <a:gd name="T6" fmla="*/ 0 60000 65536"/>
              <a:gd name="T7" fmla="*/ 0 60000 65536"/>
              <a:gd name="T8" fmla="*/ 0 60000 65536"/>
            </a:gdLst>
            <a:ahLst/>
            <a:cxnLst>
              <a:cxn ang="T6">
                <a:pos x="T0" y="T1"/>
              </a:cxn>
              <a:cxn ang="T7">
                <a:pos x="T2" y="T3"/>
              </a:cxn>
              <a:cxn ang="T8">
                <a:pos x="T4" y="T5"/>
              </a:cxn>
            </a:cxnLst>
            <a:rect l="0" t="0" r="r" b="b"/>
            <a:pathLst>
              <a:path w="18542" h="21216" fill="none" extrusionOk="0">
                <a:moveTo>
                  <a:pt x="4054" y="-1"/>
                </a:moveTo>
                <a:cubicBezTo>
                  <a:pt x="10108" y="1156"/>
                  <a:pt x="15380" y="4845"/>
                  <a:pt x="18542" y="10136"/>
                </a:cubicBezTo>
              </a:path>
              <a:path w="18542" h="21216" stroke="0" extrusionOk="0">
                <a:moveTo>
                  <a:pt x="4054" y="-1"/>
                </a:moveTo>
                <a:cubicBezTo>
                  <a:pt x="10108" y="1156"/>
                  <a:pt x="15380" y="4845"/>
                  <a:pt x="18542" y="10136"/>
                </a:cubicBezTo>
                <a:lnTo>
                  <a:pt x="0" y="21216"/>
                </a:lnTo>
                <a:lnTo>
                  <a:pt x="4054" y="-1"/>
                </a:lnTo>
                <a:close/>
              </a:path>
            </a:pathLst>
          </a:custGeom>
          <a:solidFill>
            <a:schemeClr val="accent1">
              <a:alpha val="0"/>
            </a:schemeClr>
          </a:solidFill>
          <a:ln w="12700" algn="ctr">
            <a:solidFill>
              <a:schemeClr val="tx1"/>
            </a:solidFill>
            <a:round/>
            <a:headEnd type="arrow"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7118" name="Object 14"/>
          <p:cNvGraphicFramePr>
            <a:graphicFrameLocks noChangeAspect="1"/>
          </p:cNvGraphicFramePr>
          <p:nvPr/>
        </p:nvGraphicFramePr>
        <p:xfrm>
          <a:off x="2309813" y="5216525"/>
          <a:ext cx="215900" cy="190500"/>
        </p:xfrm>
        <a:graphic>
          <a:graphicData uri="http://schemas.openxmlformats.org/presentationml/2006/ole">
            <mc:AlternateContent xmlns:mc="http://schemas.openxmlformats.org/markup-compatibility/2006">
              <mc:Choice xmlns:v="urn:schemas-microsoft-com:vml" Requires="v">
                <p:oleObj spid="_x0000_s1026" name="Equation" r:id="rId5" imgW="215713" imgH="190335" progId="Equation.DSMT4">
                  <p:embed/>
                </p:oleObj>
              </mc:Choice>
              <mc:Fallback>
                <p:oleObj name="Equation" r:id="rId5" imgW="215713" imgH="190335" progId="Equation.DSMT4">
                  <p:embed/>
                  <p:pic>
                    <p:nvPicPr>
                      <p:cNvPr id="47118"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9813" y="5216525"/>
                        <a:ext cx="2159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9" name="Object 15"/>
          <p:cNvGraphicFramePr>
            <a:graphicFrameLocks noChangeAspect="1"/>
          </p:cNvGraphicFramePr>
          <p:nvPr/>
        </p:nvGraphicFramePr>
        <p:xfrm>
          <a:off x="1436688" y="4414838"/>
          <a:ext cx="520700" cy="241300"/>
        </p:xfrm>
        <a:graphic>
          <a:graphicData uri="http://schemas.openxmlformats.org/presentationml/2006/ole">
            <mc:AlternateContent xmlns:mc="http://schemas.openxmlformats.org/markup-compatibility/2006">
              <mc:Choice xmlns:v="urn:schemas-microsoft-com:vml" Requires="v">
                <p:oleObj spid="_x0000_s1027" name="Equation" r:id="rId7" imgW="520474" imgH="241195" progId="Equation.DSMT4">
                  <p:embed/>
                </p:oleObj>
              </mc:Choice>
              <mc:Fallback>
                <p:oleObj name="Equation" r:id="rId7" imgW="520474" imgH="241195" progId="Equation.DSMT4">
                  <p:embed/>
                  <p:pic>
                    <p:nvPicPr>
                      <p:cNvPr id="47119"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6688" y="4414838"/>
                        <a:ext cx="5207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0" name="Object 16"/>
          <p:cNvGraphicFramePr>
            <a:graphicFrameLocks noChangeAspect="1"/>
          </p:cNvGraphicFramePr>
          <p:nvPr/>
        </p:nvGraphicFramePr>
        <p:xfrm>
          <a:off x="976313" y="4859338"/>
          <a:ext cx="165100" cy="228600"/>
        </p:xfrm>
        <a:graphic>
          <a:graphicData uri="http://schemas.openxmlformats.org/presentationml/2006/ole">
            <mc:AlternateContent xmlns:mc="http://schemas.openxmlformats.org/markup-compatibility/2006">
              <mc:Choice xmlns:v="urn:schemas-microsoft-com:vml" Requires="v">
                <p:oleObj spid="_x0000_s1028" name="Equation" r:id="rId9" imgW="165028" imgH="228501" progId="Equation.DSMT4">
                  <p:embed/>
                </p:oleObj>
              </mc:Choice>
              <mc:Fallback>
                <p:oleObj name="Equation" r:id="rId9" imgW="165028" imgH="228501" progId="Equation.DSMT4">
                  <p:embed/>
                  <p:pic>
                    <p:nvPicPr>
                      <p:cNvPr id="4712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6313" y="4859338"/>
                        <a:ext cx="165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1" name="Object 17"/>
          <p:cNvGraphicFramePr>
            <a:graphicFrameLocks noChangeAspect="1"/>
          </p:cNvGraphicFramePr>
          <p:nvPr/>
        </p:nvGraphicFramePr>
        <p:xfrm>
          <a:off x="1497013" y="5586413"/>
          <a:ext cx="177800" cy="190500"/>
        </p:xfrm>
        <a:graphic>
          <a:graphicData uri="http://schemas.openxmlformats.org/presentationml/2006/ole">
            <mc:AlternateContent xmlns:mc="http://schemas.openxmlformats.org/markup-compatibility/2006">
              <mc:Choice xmlns:v="urn:schemas-microsoft-com:vml" Requires="v">
                <p:oleObj spid="_x0000_s1029" name="Equation" r:id="rId11" imgW="177646" imgH="190335" progId="Equation.DSMT4">
                  <p:embed/>
                </p:oleObj>
              </mc:Choice>
              <mc:Fallback>
                <p:oleObj name="Equation" r:id="rId11" imgW="177646" imgH="190335" progId="Equation.DSMT4">
                  <p:embed/>
                  <p:pic>
                    <p:nvPicPr>
                      <p:cNvPr id="47121"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7013" y="5586413"/>
                        <a:ext cx="1778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366358E8-7316-4C1D-9700-59AEED7A8D4D}"/>
                  </a:ext>
                </a:extLst>
              </p:cNvPr>
              <p:cNvSpPr txBox="1"/>
              <p:nvPr/>
            </p:nvSpPr>
            <p:spPr>
              <a:xfrm>
                <a:off x="2198688" y="3440840"/>
                <a:ext cx="2286000" cy="900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𝛼</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𝑦</m:t>
                          </m:r>
                        </m:num>
                        <m:den>
                          <m:r>
                            <a:rPr lang="en-US" i="1">
                              <a:solidFill>
                                <a:schemeClr val="tx1"/>
                              </a:solidFill>
                              <a:latin typeface="Cambria Math" panose="02040503050406030204" pitchFamily="18" charset="0"/>
                            </a:rPr>
                            <m:t>𝑟</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4</m:t>
                          </m:r>
                        </m:num>
                        <m:den>
                          <m:r>
                            <a:rPr lang="en-US" i="0">
                              <a:solidFill>
                                <a:schemeClr val="tx1"/>
                              </a:solidFill>
                              <a:latin typeface="Cambria Math" panose="02040503050406030204" pitchFamily="18" charset="0"/>
                            </a:rPr>
                            <m:t>5</m:t>
                          </m:r>
                        </m:den>
                      </m:f>
                    </m:oMath>
                  </m:oMathPara>
                </a14:m>
                <a:endParaRPr lang="en-US" dirty="0">
                  <a:solidFill>
                    <a:schemeClr val="tx1"/>
                  </a:solidFill>
                </a:endParaRPr>
              </a:p>
            </p:txBody>
          </p:sp>
        </mc:Choice>
        <mc:Fallback xmlns="">
          <p:sp>
            <p:nvSpPr>
              <p:cNvPr id="26" name="TextBox 25">
                <a:extLst>
                  <a:ext uri="{FF2B5EF4-FFF2-40B4-BE49-F238E27FC236}">
                    <a16:creationId xmlns:a16="http://schemas.microsoft.com/office/drawing/2014/main" id="{366358E8-7316-4C1D-9700-59AEED7A8D4D}"/>
                  </a:ext>
                </a:extLst>
              </p:cNvPr>
              <p:cNvSpPr txBox="1">
                <a:spLocks noRot="1" noChangeAspect="1" noMove="1" noResize="1" noEditPoints="1" noAdjustHandles="1" noChangeArrowheads="1" noChangeShapeType="1" noTextEdit="1"/>
              </p:cNvSpPr>
              <p:nvPr/>
            </p:nvSpPr>
            <p:spPr>
              <a:xfrm>
                <a:off x="2198688" y="3440840"/>
                <a:ext cx="2286000" cy="90024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4A33DB86-17EF-47D0-8A44-285A77AEB01D}"/>
                  </a:ext>
                </a:extLst>
              </p:cNvPr>
              <p:cNvSpPr txBox="1"/>
              <p:nvPr/>
            </p:nvSpPr>
            <p:spPr>
              <a:xfrm>
                <a:off x="5895181" y="2401283"/>
                <a:ext cx="23733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𝑦</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𝑟</m:t>
                          </m:r>
                        </m:e>
                        <m:sup>
                          <m:r>
                            <a:rPr lang="en-US" i="0">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28" name="TextBox 27">
                <a:extLst>
                  <a:ext uri="{FF2B5EF4-FFF2-40B4-BE49-F238E27FC236}">
                    <a16:creationId xmlns:a16="http://schemas.microsoft.com/office/drawing/2014/main" id="{4A33DB86-17EF-47D0-8A44-285A77AEB01D}"/>
                  </a:ext>
                </a:extLst>
              </p:cNvPr>
              <p:cNvSpPr txBox="1">
                <a:spLocks noRot="1" noChangeAspect="1" noMove="1" noResize="1" noEditPoints="1" noAdjustHandles="1" noChangeArrowheads="1" noChangeShapeType="1" noTextEdit="1"/>
              </p:cNvSpPr>
              <p:nvPr/>
            </p:nvSpPr>
            <p:spPr>
              <a:xfrm>
                <a:off x="5895181" y="2401283"/>
                <a:ext cx="2373314"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687C733E-6A73-4A42-BA8F-5729585BA01B}"/>
                  </a:ext>
                </a:extLst>
              </p:cNvPr>
              <p:cNvSpPr txBox="1"/>
              <p:nvPr/>
            </p:nvSpPr>
            <p:spPr>
              <a:xfrm>
                <a:off x="5791200" y="2957187"/>
                <a:ext cx="258127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0">
                              <a:solidFill>
                                <a:schemeClr val="tx1"/>
                              </a:solidFill>
                              <a:latin typeface="Cambria Math" panose="02040503050406030204" pitchFamily="18" charset="0"/>
                            </a:rPr>
                            <m:t>4</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0">
                              <a:solidFill>
                                <a:schemeClr val="tx1"/>
                              </a:solidFill>
                              <a:latin typeface="Cambria Math" panose="02040503050406030204" pitchFamily="18" charset="0"/>
                            </a:rPr>
                            <m:t>5</m:t>
                          </m:r>
                        </m:e>
                        <m:sup>
                          <m:r>
                            <a:rPr lang="en-US" i="0">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30" name="TextBox 29">
                <a:extLst>
                  <a:ext uri="{FF2B5EF4-FFF2-40B4-BE49-F238E27FC236}">
                    <a16:creationId xmlns:a16="http://schemas.microsoft.com/office/drawing/2014/main" id="{687C733E-6A73-4A42-BA8F-5729585BA01B}"/>
                  </a:ext>
                </a:extLst>
              </p:cNvPr>
              <p:cNvSpPr txBox="1">
                <a:spLocks noRot="1" noChangeAspect="1" noMove="1" noResize="1" noEditPoints="1" noAdjustHandles="1" noChangeArrowheads="1" noChangeShapeType="1" noTextEdit="1"/>
              </p:cNvSpPr>
              <p:nvPr/>
            </p:nvSpPr>
            <p:spPr>
              <a:xfrm>
                <a:off x="5791200" y="2957187"/>
                <a:ext cx="2581275"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E630F250-691E-45DF-B54C-12783FA79F85}"/>
                  </a:ext>
                </a:extLst>
              </p:cNvPr>
              <p:cNvSpPr txBox="1"/>
              <p:nvPr/>
            </p:nvSpPr>
            <p:spPr>
              <a:xfrm>
                <a:off x="5888083" y="3462617"/>
                <a:ext cx="23733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+16=25</m:t>
                      </m:r>
                    </m:oMath>
                  </m:oMathPara>
                </a14:m>
                <a:endParaRPr lang="en-US" dirty="0">
                  <a:solidFill>
                    <a:schemeClr val="tx1"/>
                  </a:solidFill>
                </a:endParaRPr>
              </a:p>
            </p:txBody>
          </p:sp>
        </mc:Choice>
        <mc:Fallback xmlns="">
          <p:sp>
            <p:nvSpPr>
              <p:cNvPr id="32" name="TextBox 31">
                <a:extLst>
                  <a:ext uri="{FF2B5EF4-FFF2-40B4-BE49-F238E27FC236}">
                    <a16:creationId xmlns:a16="http://schemas.microsoft.com/office/drawing/2014/main" id="{E630F250-691E-45DF-B54C-12783FA79F85}"/>
                  </a:ext>
                </a:extLst>
              </p:cNvPr>
              <p:cNvSpPr txBox="1">
                <a:spLocks noRot="1" noChangeAspect="1" noMove="1" noResize="1" noEditPoints="1" noAdjustHandles="1" noChangeArrowheads="1" noChangeShapeType="1" noTextEdit="1"/>
              </p:cNvSpPr>
              <p:nvPr/>
            </p:nvSpPr>
            <p:spPr>
              <a:xfrm>
                <a:off x="5888083" y="3462617"/>
                <a:ext cx="2373314"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525B1E4A-271D-4471-B369-E900F76684CA}"/>
                  </a:ext>
                </a:extLst>
              </p:cNvPr>
              <p:cNvSpPr txBox="1"/>
              <p:nvPr/>
            </p:nvSpPr>
            <p:spPr>
              <a:xfrm>
                <a:off x="6547575" y="3985837"/>
                <a:ext cx="144261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=9</m:t>
                      </m:r>
                    </m:oMath>
                  </m:oMathPara>
                </a14:m>
                <a:endParaRPr lang="en-US" dirty="0">
                  <a:solidFill>
                    <a:schemeClr val="tx1"/>
                  </a:solidFill>
                </a:endParaRPr>
              </a:p>
            </p:txBody>
          </p:sp>
        </mc:Choice>
        <mc:Fallback xmlns="">
          <p:sp>
            <p:nvSpPr>
              <p:cNvPr id="34" name="TextBox 33">
                <a:extLst>
                  <a:ext uri="{FF2B5EF4-FFF2-40B4-BE49-F238E27FC236}">
                    <a16:creationId xmlns:a16="http://schemas.microsoft.com/office/drawing/2014/main" id="{525B1E4A-271D-4471-B369-E900F76684CA}"/>
                  </a:ext>
                </a:extLst>
              </p:cNvPr>
              <p:cNvSpPr txBox="1">
                <a:spLocks noRot="1" noChangeAspect="1" noMove="1" noResize="1" noEditPoints="1" noAdjustHandles="1" noChangeArrowheads="1" noChangeShapeType="1" noTextEdit="1"/>
              </p:cNvSpPr>
              <p:nvPr/>
            </p:nvSpPr>
            <p:spPr>
              <a:xfrm>
                <a:off x="6547575" y="3985837"/>
                <a:ext cx="144261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01F1523A-9492-4AF8-882A-E2944E0E2C55}"/>
                  </a:ext>
                </a:extLst>
              </p:cNvPr>
              <p:cNvSpPr txBox="1"/>
              <p:nvPr/>
            </p:nvSpPr>
            <p:spPr>
              <a:xfrm>
                <a:off x="6754020" y="4478805"/>
                <a:ext cx="144938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=−3</m:t>
                      </m:r>
                    </m:oMath>
                  </m:oMathPara>
                </a14:m>
                <a:endParaRPr lang="en-US" dirty="0">
                  <a:solidFill>
                    <a:schemeClr val="tx1"/>
                  </a:solidFill>
                </a:endParaRPr>
              </a:p>
            </p:txBody>
          </p:sp>
        </mc:Choice>
        <mc:Fallback xmlns="">
          <p:sp>
            <p:nvSpPr>
              <p:cNvPr id="36" name="TextBox 35">
                <a:extLst>
                  <a:ext uri="{FF2B5EF4-FFF2-40B4-BE49-F238E27FC236}">
                    <a16:creationId xmlns:a16="http://schemas.microsoft.com/office/drawing/2014/main" id="{01F1523A-9492-4AF8-882A-E2944E0E2C55}"/>
                  </a:ext>
                </a:extLst>
              </p:cNvPr>
              <p:cNvSpPr txBox="1">
                <a:spLocks noRot="1" noChangeAspect="1" noMove="1" noResize="1" noEditPoints="1" noAdjustHandles="1" noChangeArrowheads="1" noChangeShapeType="1" noTextEdit="1"/>
              </p:cNvSpPr>
              <p:nvPr/>
            </p:nvSpPr>
            <p:spPr>
              <a:xfrm>
                <a:off x="6754020" y="4478805"/>
                <a:ext cx="1449387"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6E9B788C-E63C-418C-8324-C8133B9A6E95}"/>
                  </a:ext>
                </a:extLst>
              </p:cNvPr>
              <p:cNvSpPr txBox="1"/>
              <p:nvPr/>
            </p:nvSpPr>
            <p:spPr>
              <a:xfrm>
                <a:off x="4572000" y="5363177"/>
                <a:ext cx="1721224" cy="8274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𝑥</m:t>
                          </m:r>
                        </m:num>
                        <m:den>
                          <m:r>
                            <a:rPr lang="en-US" i="1">
                              <a:solidFill>
                                <a:schemeClr val="tx1"/>
                              </a:solidFill>
                              <a:latin typeface="Cambria Math" panose="02040503050406030204" pitchFamily="18" charset="0"/>
                            </a:rPr>
                            <m:t>𝑟</m:t>
                          </m:r>
                        </m:den>
                      </m:f>
                    </m:oMath>
                  </m:oMathPara>
                </a14:m>
                <a:endParaRPr lang="en-US" dirty="0">
                  <a:solidFill>
                    <a:schemeClr val="tx1"/>
                  </a:solidFill>
                </a:endParaRPr>
              </a:p>
            </p:txBody>
          </p:sp>
        </mc:Choice>
        <mc:Fallback xmlns="">
          <p:sp>
            <p:nvSpPr>
              <p:cNvPr id="38" name="TextBox 37">
                <a:extLst>
                  <a:ext uri="{FF2B5EF4-FFF2-40B4-BE49-F238E27FC236}">
                    <a16:creationId xmlns:a16="http://schemas.microsoft.com/office/drawing/2014/main" id="{6E9B788C-E63C-418C-8324-C8133B9A6E95}"/>
                  </a:ext>
                </a:extLst>
              </p:cNvPr>
              <p:cNvSpPr txBox="1">
                <a:spLocks noRot="1" noChangeAspect="1" noMove="1" noResize="1" noEditPoints="1" noAdjustHandles="1" noChangeArrowheads="1" noChangeShapeType="1" noTextEdit="1"/>
              </p:cNvSpPr>
              <p:nvPr/>
            </p:nvSpPr>
            <p:spPr>
              <a:xfrm>
                <a:off x="4572000" y="5363177"/>
                <a:ext cx="1721224" cy="827471"/>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725AA406-5460-43D6-B38D-9D2EC98020C2}"/>
                  </a:ext>
                </a:extLst>
              </p:cNvPr>
              <p:cNvSpPr txBox="1"/>
              <p:nvPr/>
            </p:nvSpPr>
            <p:spPr>
              <a:xfrm>
                <a:off x="5999161" y="5311359"/>
                <a:ext cx="2373314"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−3</m:t>
                          </m:r>
                        </m:num>
                        <m:den>
                          <m:r>
                            <a:rPr lang="en-US" i="0">
                              <a:solidFill>
                                <a:schemeClr val="tx1"/>
                              </a:solidFill>
                              <a:latin typeface="Cambria Math" panose="02040503050406030204" pitchFamily="18" charset="0"/>
                            </a:rPr>
                            <m:t>5</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3</m:t>
                          </m:r>
                        </m:num>
                        <m:den>
                          <m:r>
                            <a:rPr lang="en-US" i="0">
                              <a:solidFill>
                                <a:schemeClr val="tx1"/>
                              </a:solidFill>
                              <a:latin typeface="Cambria Math" panose="02040503050406030204" pitchFamily="18" charset="0"/>
                            </a:rPr>
                            <m:t>5</m:t>
                          </m:r>
                        </m:den>
                      </m:f>
                    </m:oMath>
                  </m:oMathPara>
                </a14:m>
                <a:endParaRPr lang="en-US" dirty="0">
                  <a:solidFill>
                    <a:schemeClr val="tx1"/>
                  </a:solidFill>
                </a:endParaRPr>
              </a:p>
            </p:txBody>
          </p:sp>
        </mc:Choice>
        <mc:Fallback xmlns="">
          <p:sp>
            <p:nvSpPr>
              <p:cNvPr id="40" name="TextBox 39">
                <a:extLst>
                  <a:ext uri="{FF2B5EF4-FFF2-40B4-BE49-F238E27FC236}">
                    <a16:creationId xmlns:a16="http://schemas.microsoft.com/office/drawing/2014/main" id="{725AA406-5460-43D6-B38D-9D2EC98020C2}"/>
                  </a:ext>
                </a:extLst>
              </p:cNvPr>
              <p:cNvSpPr txBox="1">
                <a:spLocks noRot="1" noChangeAspect="1" noMove="1" noResize="1" noEditPoints="1" noAdjustHandles="1" noChangeArrowheads="1" noChangeShapeType="1" noTextEdit="1"/>
              </p:cNvSpPr>
              <p:nvPr/>
            </p:nvSpPr>
            <p:spPr>
              <a:xfrm>
                <a:off x="5999161" y="5311359"/>
                <a:ext cx="2373314" cy="901785"/>
              </a:xfrm>
              <a:prstGeom prst="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52909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1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fade">
                                      <p:cBhvr>
                                        <p:cTn id="9" dur="500"/>
                                        <p:tgtEl>
                                          <p:spTgt spid="26"/>
                                        </p:tgtEl>
                                      </p:cBhvr>
                                    </p:animEffect>
                                  </p:childTnLst>
                                </p:cTn>
                              </p:par>
                              <p:par>
                                <p:cTn id="10" presetID="1" presetClass="entr" presetSubtype="0" fill="hold" nodeType="withEffect">
                                  <p:stCondLst>
                                    <p:cond delay="0"/>
                                  </p:stCondLst>
                                  <p:childTnLst>
                                    <p:set>
                                      <p:cBhvr>
                                        <p:cTn id="11" dur="1" fill="hold">
                                          <p:stCondLst>
                                            <p:cond delay="0"/>
                                          </p:stCondLst>
                                        </p:cTn>
                                        <p:tgtEl>
                                          <p:spTgt spid="471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711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71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711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711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71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71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P spid="32" grpId="0"/>
      <p:bldP spid="34" grpId="0"/>
      <p:bldP spid="36" grpId="0"/>
      <p:bldP spid="38"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5b:   Finding Exact Values  </a:t>
            </a:r>
            <a:r>
              <a:rPr lang="en-US" altLang="en-US" i="1" dirty="0"/>
              <a:t>(continued)</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type="body" idx="1"/>
              </p:nvPr>
            </p:nvSpPr>
            <p:spPr>
              <a:xfrm>
                <a:off x="214313" y="1333500"/>
                <a:ext cx="8686800" cy="4949825"/>
              </a:xfrm>
            </p:spPr>
            <p:txBody>
              <a:bodyPr/>
              <a:lstStyle/>
              <a:p>
                <a:r>
                  <a:rPr lang="en-US" altLang="en-US" dirty="0"/>
                  <a:t>Suppose that </a:t>
                </a:r>
                <a14:m>
                  <m:oMath xmlns:m="http://schemas.openxmlformats.org/officeDocument/2006/math">
                    <m:func>
                      <m:funcPr>
                        <m:ctrlPr>
                          <a:rPr lang="en-US" altLang="en-US" i="1" smtClean="0">
                            <a:latin typeface="Cambria Math"/>
                          </a:rPr>
                        </m:ctrlPr>
                      </m:funcPr>
                      <m:fName>
                        <m:r>
                          <m:rPr>
                            <m:sty m:val="p"/>
                          </m:rPr>
                          <a:rPr lang="en-US" altLang="en-US" i="0" smtClean="0">
                            <a:latin typeface="Cambria Math" panose="02040503050406030204" pitchFamily="18" charset="0"/>
                          </a:rPr>
                          <m:t>sin</m:t>
                        </m:r>
                      </m:fName>
                      <m:e>
                        <m:r>
                          <a:rPr lang="en-US" altLang="en-US" i="1" smtClean="0">
                            <a:latin typeface="Cambria Math" panose="02040503050406030204" pitchFamily="18" charset="0"/>
                            <a:ea typeface="Cambria Math" panose="02040503050406030204" pitchFamily="18" charset="0"/>
                          </a:rPr>
                          <m:t>𝛼</m:t>
                        </m:r>
                        <m:r>
                          <a:rPr lang="en-US" altLang="en-US" b="0" i="1" smtClean="0">
                            <a:latin typeface="Cambria Math" panose="02040503050406030204" pitchFamily="18" charset="0"/>
                            <a:ea typeface="Cambria Math" panose="02040503050406030204" pitchFamily="18" charset="0"/>
                          </a:rPr>
                          <m:t>=</m:t>
                        </m:r>
                        <m:f>
                          <m:fPr>
                            <m:ctrlPr>
                              <a:rPr lang="en-US" altLang="en-US" b="0" i="1" smtClean="0">
                                <a:latin typeface="Cambria Math"/>
                                <a:ea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4</m:t>
                            </m:r>
                          </m:num>
                          <m:den>
                            <m:r>
                              <a:rPr lang="en-US" altLang="en-US" b="0" i="1" smtClean="0">
                                <a:latin typeface="Cambria Math" panose="02040503050406030204" pitchFamily="18" charset="0"/>
                                <a:ea typeface="Cambria Math" panose="02040503050406030204" pitchFamily="18" charset="0"/>
                              </a:rPr>
                              <m:t>5</m:t>
                            </m:r>
                          </m:den>
                        </m:f>
                      </m:e>
                    </m:func>
                  </m:oMath>
                </a14:m>
                <a:r>
                  <a:rPr lang="en-US" altLang="en-US" dirty="0"/>
                  <a:t> for a quadrant II angle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𝛼</m:t>
                    </m:r>
                  </m:oMath>
                </a14:m>
                <a:r>
                  <a:rPr lang="en-US" altLang="en-US" dirty="0"/>
                  <a:t> and </a:t>
                </a:r>
                <a14:m>
                  <m:oMath xmlns:m="http://schemas.openxmlformats.org/officeDocument/2006/math">
                    <m:func>
                      <m:funcPr>
                        <m:ctrlPr>
                          <a:rPr lang="en-US" altLang="en-US" i="1">
                            <a:latin typeface="Cambria Math"/>
                          </a:rPr>
                        </m:ctrlPr>
                      </m:funcPr>
                      <m:fName>
                        <m:r>
                          <m:rPr>
                            <m:sty m:val="p"/>
                          </m:rPr>
                          <a:rPr lang="en-US" altLang="en-US">
                            <a:latin typeface="Cambria Math" panose="02040503050406030204" pitchFamily="18" charset="0"/>
                          </a:rPr>
                          <m:t>sin</m:t>
                        </m:r>
                      </m:fName>
                      <m:e>
                        <m:r>
                          <a:rPr lang="en-US" altLang="en-US" i="1" smtClean="0">
                            <a:latin typeface="Cambria Math" panose="02040503050406030204" pitchFamily="18" charset="0"/>
                            <a:ea typeface="Cambria Math" panose="02040503050406030204" pitchFamily="18" charset="0"/>
                          </a:rPr>
                          <m:t>𝛽</m:t>
                        </m:r>
                        <m:r>
                          <a:rPr lang="en-US" altLang="en-US" i="1">
                            <a:latin typeface="Cambria Math" panose="02040503050406030204" pitchFamily="18" charset="0"/>
                            <a:ea typeface="Cambria Math" panose="02040503050406030204" pitchFamily="18" charset="0"/>
                          </a:rPr>
                          <m:t>=</m:t>
                        </m:r>
                        <m:f>
                          <m:fPr>
                            <m:ctrlPr>
                              <a:rPr lang="en-US" altLang="en-US" i="1">
                                <a:latin typeface="Cambria Math"/>
                                <a:ea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1</m:t>
                            </m:r>
                          </m:num>
                          <m:den>
                            <m:r>
                              <a:rPr lang="en-US" altLang="en-US" b="0" i="1" smtClean="0">
                                <a:latin typeface="Cambria Math" panose="02040503050406030204" pitchFamily="18" charset="0"/>
                                <a:ea typeface="Cambria Math" panose="02040503050406030204" pitchFamily="18" charset="0"/>
                              </a:rPr>
                              <m:t>2</m:t>
                            </m:r>
                          </m:den>
                        </m:f>
                      </m:e>
                    </m:func>
                  </m:oMath>
                </a14:m>
                <a:r>
                  <a:rPr lang="en-US" altLang="en-US" dirty="0"/>
                  <a:t> for a quadrant I angle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𝛽</m:t>
                    </m:r>
                  </m:oMath>
                </a14:m>
                <a:r>
                  <a:rPr lang="en-US" altLang="en-US" dirty="0"/>
                  <a:t>. Find the exact value of </a:t>
                </a:r>
                <a14:m>
                  <m:oMath xmlns:m="http://schemas.openxmlformats.org/officeDocument/2006/math">
                    <m:func>
                      <m:funcPr>
                        <m:ctrlPr>
                          <a:rPr lang="en-US" altLang="en-US" i="1" smtClean="0">
                            <a:latin typeface="Cambria Math"/>
                          </a:rPr>
                        </m:ctrlPr>
                      </m:funcPr>
                      <m:fName>
                        <m:r>
                          <m:rPr>
                            <m:sty m:val="p"/>
                          </m:rPr>
                          <a:rPr lang="en-US" altLang="en-US" i="0" smtClean="0">
                            <a:latin typeface="Cambria Math" panose="02040503050406030204" pitchFamily="18" charset="0"/>
                          </a:rPr>
                          <m:t>cos</m:t>
                        </m:r>
                      </m:fName>
                      <m:e>
                        <m:r>
                          <a:rPr lang="en-US" altLang="en-US" i="1" smtClean="0">
                            <a:latin typeface="Cambria Math" panose="02040503050406030204" pitchFamily="18" charset="0"/>
                            <a:ea typeface="Cambria Math" panose="02040503050406030204" pitchFamily="18" charset="0"/>
                          </a:rPr>
                          <m:t>𝛽</m:t>
                        </m:r>
                      </m:e>
                    </m:func>
                  </m:oMath>
                </a14:m>
                <a:r>
                  <a:rPr lang="en-US" altLang="en-US" dirty="0"/>
                  <a:t>.</a:t>
                </a:r>
              </a:p>
              <a:p>
                <a:endParaRPr lang="en-US" altLang="en-US" dirty="0"/>
              </a:p>
            </p:txBody>
          </p:sp>
        </mc:Choice>
        <mc:Fallback xmlns="">
          <p:sp>
            <p:nvSpPr>
              <p:cNvPr id="12291" name="Rectangle 3"/>
              <p:cNvSpPr>
                <a:spLocks noGrp="1" noRot="1" noChangeAspect="1" noMove="1" noResize="1" noEditPoints="1" noAdjustHandles="1" noChangeArrowheads="1" noChangeShapeType="1" noTextEdit="1"/>
              </p:cNvSpPr>
              <p:nvPr>
                <p:ph type="body" idx="1"/>
              </p:nvPr>
            </p:nvSpPr>
            <p:spPr>
              <a:xfrm>
                <a:off x="214313" y="1333500"/>
                <a:ext cx="8686800" cy="4949825"/>
              </a:xfrm>
              <a:blipFill>
                <a:blip r:embed="rId3"/>
                <a:stretch>
                  <a:fillRect l="-1404"/>
                </a:stretch>
              </a:blipFill>
            </p:spPr>
            <p:txBody>
              <a:bodyPr/>
              <a:lstStyle/>
              <a:p>
                <a:r>
                  <a:rPr lang="en-US">
                    <a:noFill/>
                  </a:rPr>
                  <a:t> </a:t>
                </a:r>
              </a:p>
            </p:txBody>
          </p:sp>
        </mc:Fallback>
      </mc:AlternateContent>
      <p:pic>
        <p:nvPicPr>
          <p:cNvPr id="481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509963"/>
            <a:ext cx="2770188" cy="2773362"/>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127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8" name="Line 10"/>
          <p:cNvSpPr>
            <a:spLocks noChangeShapeType="1"/>
          </p:cNvSpPr>
          <p:nvPr/>
        </p:nvSpPr>
        <p:spPr bwMode="auto">
          <a:xfrm flipV="1">
            <a:off x="1928813" y="4716463"/>
            <a:ext cx="895350" cy="812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Line 11"/>
          <p:cNvSpPr>
            <a:spLocks noChangeShapeType="1"/>
          </p:cNvSpPr>
          <p:nvPr/>
        </p:nvSpPr>
        <p:spPr bwMode="auto">
          <a:xfrm>
            <a:off x="2824163" y="4716463"/>
            <a:ext cx="0" cy="8286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0" name="Arc 12"/>
          <p:cNvSpPr>
            <a:spLocks/>
          </p:cNvSpPr>
          <p:nvPr/>
        </p:nvSpPr>
        <p:spPr bwMode="auto">
          <a:xfrm>
            <a:off x="1525588" y="5332413"/>
            <a:ext cx="784225" cy="654050"/>
          </a:xfrm>
          <a:custGeom>
            <a:avLst/>
            <a:gdLst>
              <a:gd name="T0" fmla="*/ 638436 w 18542"/>
              <a:gd name="T1" fmla="*/ 0 h 15450"/>
              <a:gd name="T2" fmla="*/ 784225 w 18542"/>
              <a:gd name="T3" fmla="*/ 185039 h 15450"/>
              <a:gd name="T4" fmla="*/ 0 w 18542"/>
              <a:gd name="T5" fmla="*/ 654050 h 15450"/>
              <a:gd name="T6" fmla="*/ 0 60000 65536"/>
              <a:gd name="T7" fmla="*/ 0 60000 65536"/>
              <a:gd name="T8" fmla="*/ 0 60000 65536"/>
            </a:gdLst>
            <a:ahLst/>
            <a:cxnLst>
              <a:cxn ang="T6">
                <a:pos x="T0" y="T1"/>
              </a:cxn>
              <a:cxn ang="T7">
                <a:pos x="T2" y="T3"/>
              </a:cxn>
              <a:cxn ang="T8">
                <a:pos x="T4" y="T5"/>
              </a:cxn>
            </a:cxnLst>
            <a:rect l="0" t="0" r="r" b="b"/>
            <a:pathLst>
              <a:path w="18542" h="15450" fill="none" extrusionOk="0">
                <a:moveTo>
                  <a:pt x="15094" y="0"/>
                </a:moveTo>
                <a:cubicBezTo>
                  <a:pt x="16427" y="1302"/>
                  <a:pt x="17586" y="2771"/>
                  <a:pt x="18542" y="4370"/>
                </a:cubicBezTo>
              </a:path>
              <a:path w="18542" h="15450" stroke="0" extrusionOk="0">
                <a:moveTo>
                  <a:pt x="15094" y="0"/>
                </a:moveTo>
                <a:cubicBezTo>
                  <a:pt x="16427" y="1302"/>
                  <a:pt x="17586" y="2771"/>
                  <a:pt x="18542" y="4370"/>
                </a:cubicBezTo>
                <a:lnTo>
                  <a:pt x="0" y="15450"/>
                </a:lnTo>
                <a:lnTo>
                  <a:pt x="15094" y="0"/>
                </a:lnTo>
                <a:close/>
              </a:path>
            </a:pathLst>
          </a:custGeom>
          <a:solidFill>
            <a:schemeClr val="accent1">
              <a:alpha val="0"/>
            </a:schemeClr>
          </a:solidFill>
          <a:ln w="12700" algn="ctr">
            <a:solidFill>
              <a:schemeClr val="tx1"/>
            </a:solidFill>
            <a:round/>
            <a:headEnd type="arrow"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8141" name="Object 13"/>
          <p:cNvGraphicFramePr>
            <a:graphicFrameLocks noChangeAspect="1"/>
          </p:cNvGraphicFramePr>
          <p:nvPr/>
        </p:nvGraphicFramePr>
        <p:xfrm>
          <a:off x="2352675" y="5176838"/>
          <a:ext cx="215900" cy="292100"/>
        </p:xfrm>
        <a:graphic>
          <a:graphicData uri="http://schemas.openxmlformats.org/presentationml/2006/ole">
            <mc:AlternateContent xmlns:mc="http://schemas.openxmlformats.org/markup-compatibility/2006">
              <mc:Choice xmlns:v="urn:schemas-microsoft-com:vml" Requires="v">
                <p:oleObj spid="_x0000_s2050" name="Equation" r:id="rId5" imgW="215713" imgH="291847" progId="Equation.DSMT4">
                  <p:embed/>
                </p:oleObj>
              </mc:Choice>
              <mc:Fallback>
                <p:oleObj name="Equation" r:id="rId5" imgW="215713" imgH="291847" progId="Equation.DSMT4">
                  <p:embed/>
                  <p:pic>
                    <p:nvPicPr>
                      <p:cNvPr id="48141"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675" y="5176838"/>
                        <a:ext cx="2159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42" name="Object 14"/>
          <p:cNvGraphicFramePr>
            <a:graphicFrameLocks noChangeAspect="1"/>
          </p:cNvGraphicFramePr>
          <p:nvPr/>
        </p:nvGraphicFramePr>
        <p:xfrm>
          <a:off x="1981200" y="4773613"/>
          <a:ext cx="533400" cy="228600"/>
        </p:xfrm>
        <a:graphic>
          <a:graphicData uri="http://schemas.openxmlformats.org/presentationml/2006/ole">
            <mc:AlternateContent xmlns:mc="http://schemas.openxmlformats.org/markup-compatibility/2006">
              <mc:Choice xmlns:v="urn:schemas-microsoft-com:vml" Requires="v">
                <p:oleObj spid="_x0000_s2051" name="Equation" r:id="rId7" imgW="533169" imgH="228501" progId="Equation.DSMT4">
                  <p:embed/>
                </p:oleObj>
              </mc:Choice>
              <mc:Fallback>
                <p:oleObj name="Equation" r:id="rId7" imgW="533169" imgH="228501" progId="Equation.DSMT4">
                  <p:embed/>
                  <p:pic>
                    <p:nvPicPr>
                      <p:cNvPr id="48142"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773613"/>
                        <a:ext cx="533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53" name="Object 25"/>
          <p:cNvGraphicFramePr>
            <a:graphicFrameLocks noChangeAspect="1"/>
          </p:cNvGraphicFramePr>
          <p:nvPr/>
        </p:nvGraphicFramePr>
        <p:xfrm>
          <a:off x="2938463" y="5062538"/>
          <a:ext cx="114300" cy="228600"/>
        </p:xfrm>
        <a:graphic>
          <a:graphicData uri="http://schemas.openxmlformats.org/presentationml/2006/ole">
            <mc:AlternateContent xmlns:mc="http://schemas.openxmlformats.org/markup-compatibility/2006">
              <mc:Choice xmlns:v="urn:schemas-microsoft-com:vml" Requires="v">
                <p:oleObj spid="_x0000_s2052" name="Equation" r:id="rId9" imgW="114250" imgH="228501" progId="Equation.DSMT4">
                  <p:embed/>
                </p:oleObj>
              </mc:Choice>
              <mc:Fallback>
                <p:oleObj name="Equation" r:id="rId9" imgW="114250" imgH="228501" progId="Equation.DSMT4">
                  <p:embed/>
                  <p:pic>
                    <p:nvPicPr>
                      <p:cNvPr id="48153"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8463" y="5062538"/>
                        <a:ext cx="114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54" name="Object 26"/>
          <p:cNvGraphicFramePr>
            <a:graphicFrameLocks noChangeAspect="1"/>
          </p:cNvGraphicFramePr>
          <p:nvPr/>
        </p:nvGraphicFramePr>
        <p:xfrm>
          <a:off x="2271713" y="5586413"/>
          <a:ext cx="177800" cy="190500"/>
        </p:xfrm>
        <a:graphic>
          <a:graphicData uri="http://schemas.openxmlformats.org/presentationml/2006/ole">
            <mc:AlternateContent xmlns:mc="http://schemas.openxmlformats.org/markup-compatibility/2006">
              <mc:Choice xmlns:v="urn:schemas-microsoft-com:vml" Requires="v">
                <p:oleObj spid="_x0000_s2053" name="Equation" r:id="rId11" imgW="177646" imgH="190335" progId="Equation.DSMT4">
                  <p:embed/>
                </p:oleObj>
              </mc:Choice>
              <mc:Fallback>
                <p:oleObj name="Equation" r:id="rId11" imgW="177646" imgH="190335" progId="Equation.DSMT4">
                  <p:embed/>
                  <p:pic>
                    <p:nvPicPr>
                      <p:cNvPr id="48154"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1713" y="5586413"/>
                        <a:ext cx="1778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57B330C5-5000-4628-816D-27C43972471E}"/>
                  </a:ext>
                </a:extLst>
              </p:cNvPr>
              <p:cNvSpPr txBox="1"/>
              <p:nvPr/>
            </p:nvSpPr>
            <p:spPr>
              <a:xfrm>
                <a:off x="2198688" y="3187854"/>
                <a:ext cx="2286000"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𝛽</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𝑦</m:t>
                          </m:r>
                        </m:num>
                        <m:den>
                          <m:r>
                            <a:rPr lang="en-US" i="1">
                              <a:solidFill>
                                <a:schemeClr val="tx1"/>
                              </a:solidFill>
                              <a:latin typeface="Cambria Math" panose="02040503050406030204" pitchFamily="18" charset="0"/>
                            </a:rPr>
                            <m:t>𝑟</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26" name="TextBox 25">
                <a:extLst>
                  <a:ext uri="{FF2B5EF4-FFF2-40B4-BE49-F238E27FC236}">
                    <a16:creationId xmlns:a16="http://schemas.microsoft.com/office/drawing/2014/main" id="{57B330C5-5000-4628-816D-27C43972471E}"/>
                  </a:ext>
                </a:extLst>
              </p:cNvPr>
              <p:cNvSpPr txBox="1">
                <a:spLocks noRot="1" noChangeAspect="1" noMove="1" noResize="1" noEditPoints="1" noAdjustHandles="1" noChangeArrowheads="1" noChangeShapeType="1" noTextEdit="1"/>
              </p:cNvSpPr>
              <p:nvPr/>
            </p:nvSpPr>
            <p:spPr>
              <a:xfrm>
                <a:off x="2198688" y="3187854"/>
                <a:ext cx="2286000" cy="89896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39CE9F03-20CA-4AC8-82C5-47E1EEFCC0B0}"/>
                  </a:ext>
                </a:extLst>
              </p:cNvPr>
              <p:cNvSpPr txBox="1"/>
              <p:nvPr/>
            </p:nvSpPr>
            <p:spPr>
              <a:xfrm>
                <a:off x="5967157" y="2644264"/>
                <a:ext cx="23733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𝑦</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𝑟</m:t>
                          </m:r>
                        </m:e>
                        <m:sup>
                          <m:r>
                            <a:rPr lang="en-US" i="0">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27" name="TextBox 26">
                <a:extLst>
                  <a:ext uri="{FF2B5EF4-FFF2-40B4-BE49-F238E27FC236}">
                    <a16:creationId xmlns:a16="http://schemas.microsoft.com/office/drawing/2014/main" id="{39CE9F03-20CA-4AC8-82C5-47E1EEFCC0B0}"/>
                  </a:ext>
                </a:extLst>
              </p:cNvPr>
              <p:cNvSpPr txBox="1">
                <a:spLocks noRot="1" noChangeAspect="1" noMove="1" noResize="1" noEditPoints="1" noAdjustHandles="1" noChangeArrowheads="1" noChangeShapeType="1" noTextEdit="1"/>
              </p:cNvSpPr>
              <p:nvPr/>
            </p:nvSpPr>
            <p:spPr>
              <a:xfrm>
                <a:off x="5967157" y="2644264"/>
                <a:ext cx="2373314"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xmlns="" id="{442A454B-9D19-4301-B8B2-0FC90472B566}"/>
                  </a:ext>
                </a:extLst>
              </p:cNvPr>
              <p:cNvSpPr txBox="1"/>
              <p:nvPr/>
            </p:nvSpPr>
            <p:spPr>
              <a:xfrm>
                <a:off x="5893364" y="3161881"/>
                <a:ext cx="258127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b="0" i="0" smtClean="0">
                              <a:solidFill>
                                <a:schemeClr val="tx1"/>
                              </a:solidFill>
                              <a:latin typeface="Cambria Math" panose="02040503050406030204" pitchFamily="18" charset="0"/>
                            </a:rPr>
                            <m:t>1</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b="0" i="0" smtClean="0">
                              <a:solidFill>
                                <a:schemeClr val="tx1"/>
                              </a:solidFill>
                              <a:latin typeface="Cambria Math"/>
                            </a:rPr>
                            <m:t>2</m:t>
                          </m:r>
                        </m:e>
                        <m:sup>
                          <m:r>
                            <a:rPr lang="en-US">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p:sp>
            <p:nvSpPr>
              <p:cNvPr id="28" name="TextBox 27">
                <a:extLst>
                  <a:ext uri="{FF2B5EF4-FFF2-40B4-BE49-F238E27FC236}">
                    <a16:creationId xmlns:a16="http://schemas.microsoft.com/office/drawing/2014/main" xmlns:a14="http://schemas.microsoft.com/office/drawing/2010/main" xmlns="" id="{442A454B-9D19-4301-B8B2-0FC90472B566}"/>
                  </a:ext>
                </a:extLst>
              </p:cNvPr>
              <p:cNvSpPr txBox="1">
                <a:spLocks noRot="1" noChangeAspect="1" noMove="1" noResize="1" noEditPoints="1" noAdjustHandles="1" noChangeArrowheads="1" noChangeShapeType="1" noTextEdit="1"/>
              </p:cNvSpPr>
              <p:nvPr/>
            </p:nvSpPr>
            <p:spPr>
              <a:xfrm>
                <a:off x="5893364" y="3161881"/>
                <a:ext cx="2581275" cy="523220"/>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9C0742BC-8B81-462E-9810-8619B1891ED9}"/>
                  </a:ext>
                </a:extLst>
              </p:cNvPr>
              <p:cNvSpPr txBox="1"/>
              <p:nvPr/>
            </p:nvSpPr>
            <p:spPr>
              <a:xfrm>
                <a:off x="6014387" y="3638808"/>
                <a:ext cx="237331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+1=</m:t>
                      </m:r>
                      <m:r>
                        <a:rPr lang="en-US" b="0" i="0" smtClean="0">
                          <a:solidFill>
                            <a:schemeClr val="tx1"/>
                          </a:solidFill>
                          <a:latin typeface="Cambria Math" panose="02040503050406030204" pitchFamily="18" charset="0"/>
                        </a:rPr>
                        <m:t>4</m:t>
                      </m:r>
                    </m:oMath>
                  </m:oMathPara>
                </a14:m>
                <a:endParaRPr lang="en-US" dirty="0">
                  <a:solidFill>
                    <a:schemeClr val="tx1"/>
                  </a:solidFill>
                </a:endParaRPr>
              </a:p>
            </p:txBody>
          </p:sp>
        </mc:Choice>
        <mc:Fallback xmlns="">
          <p:sp>
            <p:nvSpPr>
              <p:cNvPr id="29" name="TextBox 28">
                <a:extLst>
                  <a:ext uri="{FF2B5EF4-FFF2-40B4-BE49-F238E27FC236}">
                    <a16:creationId xmlns:a16="http://schemas.microsoft.com/office/drawing/2014/main" id="{9C0742BC-8B81-462E-9810-8619B1891ED9}"/>
                  </a:ext>
                </a:extLst>
              </p:cNvPr>
              <p:cNvSpPr txBox="1">
                <a:spLocks noRot="1" noChangeAspect="1" noMove="1" noResize="1" noEditPoints="1" noAdjustHandles="1" noChangeArrowheads="1" noChangeShapeType="1" noTextEdit="1"/>
              </p:cNvSpPr>
              <p:nvPr/>
            </p:nvSpPr>
            <p:spPr>
              <a:xfrm>
                <a:off x="6014387" y="3638808"/>
                <a:ext cx="2373314"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BF039500-D45E-4D6E-AC82-DF5B61B3B7F4}"/>
                  </a:ext>
                </a:extLst>
              </p:cNvPr>
              <p:cNvSpPr txBox="1"/>
              <p:nvPr/>
            </p:nvSpPr>
            <p:spPr>
              <a:xfrm>
                <a:off x="6780657" y="4110132"/>
                <a:ext cx="144261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3</m:t>
                      </m:r>
                    </m:oMath>
                  </m:oMathPara>
                </a14:m>
                <a:endParaRPr lang="en-US" dirty="0">
                  <a:solidFill>
                    <a:schemeClr val="tx1"/>
                  </a:solidFill>
                </a:endParaRPr>
              </a:p>
            </p:txBody>
          </p:sp>
        </mc:Choice>
        <mc:Fallback xmlns="">
          <p:sp>
            <p:nvSpPr>
              <p:cNvPr id="30" name="TextBox 29">
                <a:extLst>
                  <a:ext uri="{FF2B5EF4-FFF2-40B4-BE49-F238E27FC236}">
                    <a16:creationId xmlns:a16="http://schemas.microsoft.com/office/drawing/2014/main" id="{BF039500-D45E-4D6E-AC82-DF5B61B3B7F4}"/>
                  </a:ext>
                </a:extLst>
              </p:cNvPr>
              <p:cNvSpPr txBox="1">
                <a:spLocks noRot="1" noChangeAspect="1" noMove="1" noResize="1" noEditPoints="1" noAdjustHandles="1" noChangeArrowheads="1" noChangeShapeType="1" noTextEdit="1"/>
              </p:cNvSpPr>
              <p:nvPr/>
            </p:nvSpPr>
            <p:spPr>
              <a:xfrm>
                <a:off x="6780657" y="4110132"/>
                <a:ext cx="144261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2F8FB39E-F129-4C38-ADC5-DD2BAB0E339C}"/>
                  </a:ext>
                </a:extLst>
              </p:cNvPr>
              <p:cNvSpPr txBox="1"/>
              <p:nvPr/>
            </p:nvSpPr>
            <p:spPr>
              <a:xfrm>
                <a:off x="7025252" y="4635034"/>
                <a:ext cx="1449387" cy="5739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m:t>
                      </m:r>
                      <m:rad>
                        <m:radPr>
                          <m:degHide m:val="on"/>
                          <m:ctrlPr>
                            <a:rPr lang="en-US" i="1" smtClean="0">
                              <a:solidFill>
                                <a:schemeClr val="tx1"/>
                              </a:solidFill>
                              <a:latin typeface="Cambria Math"/>
                            </a:rPr>
                          </m:ctrlPr>
                        </m:radPr>
                        <m:deg/>
                        <m:e>
                          <m:r>
                            <a:rPr lang="en-US" b="0" i="1" smtClean="0">
                              <a:solidFill>
                                <a:schemeClr val="tx1"/>
                              </a:solidFill>
                              <a:latin typeface="Cambria Math" panose="02040503050406030204" pitchFamily="18" charset="0"/>
                            </a:rPr>
                            <m:t>3</m:t>
                          </m:r>
                        </m:e>
                      </m:rad>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2F8FB39E-F129-4C38-ADC5-DD2BAB0E339C}"/>
                  </a:ext>
                </a:extLst>
              </p:cNvPr>
              <p:cNvSpPr txBox="1">
                <a:spLocks noRot="1" noChangeAspect="1" noMove="1" noResize="1" noEditPoints="1" noAdjustHandles="1" noChangeArrowheads="1" noChangeShapeType="1" noTextEdit="1"/>
              </p:cNvSpPr>
              <p:nvPr/>
            </p:nvSpPr>
            <p:spPr>
              <a:xfrm>
                <a:off x="7025252" y="4635034"/>
                <a:ext cx="1449387" cy="57394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636730A2-C683-400B-A784-3B4CD00A0D8D}"/>
                  </a:ext>
                </a:extLst>
              </p:cNvPr>
              <p:cNvSpPr txBox="1"/>
              <p:nvPr/>
            </p:nvSpPr>
            <p:spPr>
              <a:xfrm>
                <a:off x="5318268" y="5414529"/>
                <a:ext cx="1721224" cy="8274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cos</m:t>
                      </m:r>
                      <m:r>
                        <a:rPr lang="en-US" i="1" smtClean="0">
                          <a:solidFill>
                            <a:schemeClr val="tx1"/>
                          </a:solidFill>
                          <a:latin typeface="Cambria Math" panose="02040503050406030204" pitchFamily="18" charset="0"/>
                          <a:ea typeface="Cambria Math" panose="02040503050406030204" pitchFamily="18" charset="0"/>
                        </a:rPr>
                        <m:t>𝛽</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𝑥</m:t>
                          </m:r>
                        </m:num>
                        <m:den>
                          <m:r>
                            <a:rPr lang="en-US" i="1">
                              <a:solidFill>
                                <a:schemeClr val="tx1"/>
                              </a:solidFill>
                              <a:latin typeface="Cambria Math" panose="02040503050406030204" pitchFamily="18" charset="0"/>
                            </a:rPr>
                            <m:t>𝑟</m:t>
                          </m:r>
                        </m:den>
                      </m:f>
                    </m:oMath>
                  </m:oMathPara>
                </a14:m>
                <a:endParaRPr lang="en-US" dirty="0">
                  <a:solidFill>
                    <a:schemeClr val="tx1"/>
                  </a:solidFill>
                </a:endParaRPr>
              </a:p>
            </p:txBody>
          </p:sp>
        </mc:Choice>
        <mc:Fallback xmlns="">
          <p:sp>
            <p:nvSpPr>
              <p:cNvPr id="32" name="TextBox 31">
                <a:extLst>
                  <a:ext uri="{FF2B5EF4-FFF2-40B4-BE49-F238E27FC236}">
                    <a16:creationId xmlns:a16="http://schemas.microsoft.com/office/drawing/2014/main" id="{636730A2-C683-400B-A784-3B4CD00A0D8D}"/>
                  </a:ext>
                </a:extLst>
              </p:cNvPr>
              <p:cNvSpPr txBox="1">
                <a:spLocks noRot="1" noChangeAspect="1" noMove="1" noResize="1" noEditPoints="1" noAdjustHandles="1" noChangeArrowheads="1" noChangeShapeType="1" noTextEdit="1"/>
              </p:cNvSpPr>
              <p:nvPr/>
            </p:nvSpPr>
            <p:spPr>
              <a:xfrm>
                <a:off x="5318268" y="5414529"/>
                <a:ext cx="1721224" cy="827471"/>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E5CECAD3-924D-470B-8829-05CEC2778390}"/>
                  </a:ext>
                </a:extLst>
              </p:cNvPr>
              <p:cNvSpPr txBox="1"/>
              <p:nvPr/>
            </p:nvSpPr>
            <p:spPr>
              <a:xfrm>
                <a:off x="6780657" y="5225025"/>
                <a:ext cx="1358106" cy="10187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ad>
                            <m:radPr>
                              <m:degHide m:val="on"/>
                              <m:ctrlPr>
                                <a:rPr lang="en-US" i="1" smtClean="0">
                                  <a:solidFill>
                                    <a:schemeClr val="tx1"/>
                                  </a:solidFill>
                                  <a:latin typeface="Cambria Math"/>
                                </a:rPr>
                              </m:ctrlPr>
                            </m:radPr>
                            <m:deg/>
                            <m:e>
                              <m:r>
                                <a:rPr lang="en-US" b="0" i="1" smtClean="0">
                                  <a:solidFill>
                                    <a:schemeClr val="tx1"/>
                                  </a:solidFill>
                                  <a:latin typeface="Cambria Math" panose="02040503050406030204" pitchFamily="18" charset="0"/>
                                </a:rPr>
                                <m:t>3</m:t>
                              </m:r>
                            </m:e>
                          </m:rad>
                        </m:num>
                        <m:den>
                          <m:r>
                            <a:rPr lang="en-US" b="0" i="1" smtClean="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33" name="TextBox 32">
                <a:extLst>
                  <a:ext uri="{FF2B5EF4-FFF2-40B4-BE49-F238E27FC236}">
                    <a16:creationId xmlns:a16="http://schemas.microsoft.com/office/drawing/2014/main" id="{E5CECAD3-924D-470B-8829-05CEC2778390}"/>
                  </a:ext>
                </a:extLst>
              </p:cNvPr>
              <p:cNvSpPr txBox="1">
                <a:spLocks noRot="1" noChangeAspect="1" noMove="1" noResize="1" noEditPoints="1" noAdjustHandles="1" noChangeArrowheads="1" noChangeShapeType="1" noTextEdit="1"/>
              </p:cNvSpPr>
              <p:nvPr/>
            </p:nvSpPr>
            <p:spPr>
              <a:xfrm>
                <a:off x="6780657" y="5225025"/>
                <a:ext cx="1358106" cy="1018740"/>
              </a:xfrm>
              <a:prstGeom prst="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66018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8"/>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 presetClass="entr" presetSubtype="0" fill="hold" nodeType="withEffect">
                                  <p:stCondLst>
                                    <p:cond delay="0"/>
                                  </p:stCondLst>
                                  <p:childTnLst>
                                    <p:set>
                                      <p:cBhvr>
                                        <p:cTn id="17" dur="1" fill="hold">
                                          <p:stCondLst>
                                            <p:cond delay="0"/>
                                          </p:stCondLst>
                                        </p:cTn>
                                        <p:tgtEl>
                                          <p:spTgt spid="4814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814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815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81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Example 5c:   Finding Exact Values   </a:t>
            </a:r>
            <a:r>
              <a:rPr lang="en-US" altLang="en-US" i="1" dirty="0"/>
              <a:t>(continued)</a:t>
            </a:r>
          </a:p>
        </p:txBody>
      </p:sp>
      <mc:AlternateContent xmlns:mc="http://schemas.openxmlformats.org/markup-compatibility/2006" xmlns:a14="http://schemas.microsoft.com/office/drawing/2010/main">
        <mc:Choice Requires="a14">
          <p:sp>
            <p:nvSpPr>
              <p:cNvPr id="49155" name="Rectangle 3"/>
              <p:cNvSpPr>
                <a:spLocks noGrp="1" noChangeArrowheads="1"/>
              </p:cNvSpPr>
              <p:nvPr>
                <p:ph idx="1"/>
              </p:nvPr>
            </p:nvSpPr>
            <p:spPr/>
            <p:txBody>
              <a:bodyPr/>
              <a:lstStyle/>
              <a:p>
                <a:r>
                  <a:rPr lang="en-US" altLang="en-US" dirty="0"/>
                  <a:t>Suppose that </a:t>
                </a:r>
                <a14:m>
                  <m:oMath xmlns:m="http://schemas.openxmlformats.org/officeDocument/2006/math">
                    <m:func>
                      <m:funcPr>
                        <m:ctrlPr>
                          <a:rPr lang="en-US" altLang="en-US" i="1">
                            <a:latin typeface="Cambria Math"/>
                          </a:rPr>
                        </m:ctrlPr>
                      </m:funcPr>
                      <m:fName>
                        <m:r>
                          <m:rPr>
                            <m:sty m:val="p"/>
                          </m:rPr>
                          <a:rPr lang="en-US" altLang="en-US">
                            <a:latin typeface="Cambria Math" panose="02040503050406030204" pitchFamily="18" charset="0"/>
                          </a:rPr>
                          <m:t>sin</m:t>
                        </m:r>
                      </m:fName>
                      <m:e>
                        <m:r>
                          <a:rPr lang="en-US" altLang="en-US" i="1">
                            <a:latin typeface="Cambria Math" panose="02040503050406030204" pitchFamily="18" charset="0"/>
                            <a:ea typeface="Cambria Math" panose="02040503050406030204" pitchFamily="18" charset="0"/>
                          </a:rPr>
                          <m:t>𝛼</m:t>
                        </m:r>
                        <m:r>
                          <a:rPr lang="en-US" altLang="en-US" i="1">
                            <a:latin typeface="Cambria Math" panose="02040503050406030204" pitchFamily="18" charset="0"/>
                            <a:ea typeface="Cambria Math" panose="02040503050406030204" pitchFamily="18" charset="0"/>
                          </a:rPr>
                          <m:t>=</m:t>
                        </m:r>
                        <m:f>
                          <m:fPr>
                            <m:ctrlPr>
                              <a:rPr lang="en-US" altLang="en-US" i="1">
                                <a:latin typeface="Cambria Math"/>
                                <a:ea typeface="Cambria Math" panose="02040503050406030204" pitchFamily="18" charset="0"/>
                              </a:rPr>
                            </m:ctrlPr>
                          </m:fPr>
                          <m:num>
                            <m:r>
                              <a:rPr lang="en-US" altLang="en-US" i="1">
                                <a:latin typeface="Cambria Math" panose="02040503050406030204" pitchFamily="18" charset="0"/>
                                <a:ea typeface="Cambria Math" panose="02040503050406030204" pitchFamily="18" charset="0"/>
                              </a:rPr>
                              <m:t>4</m:t>
                            </m:r>
                          </m:num>
                          <m:den>
                            <m:r>
                              <a:rPr lang="en-US" altLang="en-US" i="1">
                                <a:latin typeface="Cambria Math" panose="02040503050406030204" pitchFamily="18" charset="0"/>
                                <a:ea typeface="Cambria Math" panose="02040503050406030204" pitchFamily="18" charset="0"/>
                              </a:rPr>
                              <m:t>5</m:t>
                            </m:r>
                          </m:den>
                        </m:f>
                      </m:e>
                    </m:func>
                  </m:oMath>
                </a14:m>
                <a:r>
                  <a:rPr lang="en-US" altLang="en-US" dirty="0"/>
                  <a:t> for a quadrant II angle </a:t>
                </a:r>
                <a14:m>
                  <m:oMath xmlns:m="http://schemas.openxmlformats.org/officeDocument/2006/math">
                    <m:r>
                      <a:rPr lang="en-US" altLang="en-US" i="1">
                        <a:latin typeface="Cambria Math" panose="02040503050406030204" pitchFamily="18" charset="0"/>
                        <a:ea typeface="Cambria Math" panose="02040503050406030204" pitchFamily="18" charset="0"/>
                      </a:rPr>
                      <m:t>𝛼</m:t>
                    </m:r>
                  </m:oMath>
                </a14:m>
                <a:r>
                  <a:rPr lang="en-US" altLang="en-US" dirty="0"/>
                  <a:t> and </a:t>
                </a:r>
                <a14:m>
                  <m:oMath xmlns:m="http://schemas.openxmlformats.org/officeDocument/2006/math">
                    <m:func>
                      <m:funcPr>
                        <m:ctrlPr>
                          <a:rPr lang="en-US" altLang="en-US" i="1">
                            <a:latin typeface="Cambria Math"/>
                          </a:rPr>
                        </m:ctrlPr>
                      </m:funcPr>
                      <m:fName>
                        <m:r>
                          <m:rPr>
                            <m:sty m:val="p"/>
                          </m:rPr>
                          <a:rPr lang="en-US" altLang="en-US">
                            <a:latin typeface="Cambria Math" panose="02040503050406030204" pitchFamily="18" charset="0"/>
                          </a:rPr>
                          <m:t>sin</m:t>
                        </m:r>
                      </m:fName>
                      <m:e>
                        <m:r>
                          <a:rPr lang="en-US" altLang="en-US" i="1">
                            <a:latin typeface="Cambria Math" panose="02040503050406030204" pitchFamily="18" charset="0"/>
                            <a:ea typeface="Cambria Math" panose="02040503050406030204" pitchFamily="18" charset="0"/>
                          </a:rPr>
                          <m:t>𝛽</m:t>
                        </m:r>
                        <m:r>
                          <a:rPr lang="en-US" altLang="en-US" i="1">
                            <a:latin typeface="Cambria Math" panose="02040503050406030204" pitchFamily="18" charset="0"/>
                            <a:ea typeface="Cambria Math" panose="02040503050406030204" pitchFamily="18" charset="0"/>
                          </a:rPr>
                          <m:t>=</m:t>
                        </m:r>
                        <m:f>
                          <m:fPr>
                            <m:ctrlPr>
                              <a:rPr lang="en-US" altLang="en-US" i="1">
                                <a:latin typeface="Cambria Math"/>
                                <a:ea typeface="Cambria Math" panose="02040503050406030204" pitchFamily="18" charset="0"/>
                              </a:rPr>
                            </m:ctrlPr>
                          </m:fPr>
                          <m:num>
                            <m:r>
                              <a:rPr lang="en-US" altLang="en-US" i="1">
                                <a:latin typeface="Cambria Math" panose="02040503050406030204" pitchFamily="18" charset="0"/>
                                <a:ea typeface="Cambria Math" panose="02040503050406030204" pitchFamily="18" charset="0"/>
                              </a:rPr>
                              <m:t>1</m:t>
                            </m:r>
                          </m:num>
                          <m:den>
                            <m:r>
                              <a:rPr lang="en-US" altLang="en-US" i="1">
                                <a:latin typeface="Cambria Math" panose="02040503050406030204" pitchFamily="18" charset="0"/>
                                <a:ea typeface="Cambria Math" panose="02040503050406030204" pitchFamily="18" charset="0"/>
                              </a:rPr>
                              <m:t>2</m:t>
                            </m:r>
                          </m:den>
                        </m:f>
                      </m:e>
                    </m:func>
                  </m:oMath>
                </a14:m>
                <a:r>
                  <a:rPr lang="en-US" altLang="en-US" dirty="0"/>
                  <a:t> for a quadrant I angle </a:t>
                </a:r>
                <a14:m>
                  <m:oMath xmlns:m="http://schemas.openxmlformats.org/officeDocument/2006/math">
                    <m:r>
                      <a:rPr lang="en-US" altLang="en-US" i="1">
                        <a:latin typeface="Cambria Math" panose="02040503050406030204" pitchFamily="18" charset="0"/>
                        <a:ea typeface="Cambria Math" panose="02040503050406030204" pitchFamily="18" charset="0"/>
                      </a:rPr>
                      <m:t>𝛽</m:t>
                    </m:r>
                  </m:oMath>
                </a14:m>
                <a:r>
                  <a:rPr lang="en-US" altLang="en-US" dirty="0"/>
                  <a:t>. Find the exact value of </a:t>
                </a:r>
                <a14:m>
                  <m:oMath xmlns:m="http://schemas.openxmlformats.org/officeDocument/2006/math">
                    <m:func>
                      <m:funcPr>
                        <m:ctrlPr>
                          <a:rPr lang="en-US" altLang="en-US" i="1">
                            <a:latin typeface="Cambria Math"/>
                          </a:rPr>
                        </m:ctrlPr>
                      </m:funcPr>
                      <m:fName>
                        <m:r>
                          <m:rPr>
                            <m:sty m:val="p"/>
                          </m:rPr>
                          <a:rPr lang="en-US" altLang="en-US">
                            <a:latin typeface="Cambria Math" panose="02040503050406030204" pitchFamily="18" charset="0"/>
                          </a:rPr>
                          <m:t>cos</m:t>
                        </m:r>
                        <m:r>
                          <a:rPr lang="en-US" altLang="en-US" b="0" i="1" smtClean="0">
                            <a:latin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𝛼</m:t>
                        </m:r>
                        <m:r>
                          <a:rPr lang="en-US" altLang="en-US" b="0" i="1" smtClean="0">
                            <a:latin typeface="Cambria Math" panose="02040503050406030204" pitchFamily="18" charset="0"/>
                            <a:ea typeface="Cambria Math" panose="02040503050406030204" pitchFamily="18" charset="0"/>
                          </a:rPr>
                          <m:t>+</m:t>
                        </m:r>
                      </m:fName>
                      <m:e>
                        <m:r>
                          <a:rPr lang="en-US" altLang="en-US" i="1">
                            <a:latin typeface="Cambria Math" panose="02040503050406030204" pitchFamily="18" charset="0"/>
                            <a:ea typeface="Cambria Math" panose="02040503050406030204" pitchFamily="18" charset="0"/>
                          </a:rPr>
                          <m:t>𝛽</m:t>
                        </m:r>
                        <m:r>
                          <a:rPr lang="en-US" altLang="en-US" b="0" i="1" smtClean="0">
                            <a:latin typeface="Cambria Math" panose="02040503050406030204" pitchFamily="18" charset="0"/>
                            <a:ea typeface="Cambria Math" panose="02040503050406030204" pitchFamily="18" charset="0"/>
                          </a:rPr>
                          <m:t>)</m:t>
                        </m:r>
                      </m:e>
                    </m:func>
                  </m:oMath>
                </a14:m>
                <a:r>
                  <a:rPr lang="en-US" altLang="en-US" dirty="0"/>
                  <a:t>.</a:t>
                </a:r>
              </a:p>
              <a:p>
                <a:r>
                  <a:rPr lang="en-US" altLang="en-US" dirty="0"/>
                  <a:t>From our </a:t>
                </a:r>
                <a:br>
                  <a:rPr lang="en-US" altLang="en-US" dirty="0"/>
                </a:br>
                <a:r>
                  <a:rPr lang="en-US" altLang="en-US" dirty="0"/>
                  <a:t>previous work:</a:t>
                </a:r>
              </a:p>
              <a:p>
                <a:endParaRPr lang="en-US" altLang="en-US" dirty="0"/>
              </a:p>
            </p:txBody>
          </p:sp>
        </mc:Choice>
        <mc:Fallback xmlns="">
          <p:sp>
            <p:nvSpPr>
              <p:cNvPr id="49155" name="Rectangle 3"/>
              <p:cNvSpPr>
                <a:spLocks noGrp="1" noRot="1" noChangeAspect="1" noMove="1" noResize="1" noEditPoints="1" noAdjustHandles="1" noChangeArrowheads="1" noChangeShapeType="1" noTextEdit="1"/>
              </p:cNvSpPr>
              <p:nvPr>
                <p:ph idx="1"/>
              </p:nvPr>
            </p:nvSpPr>
            <p:spPr>
              <a:blipFill>
                <a:blip r:embed="rId2"/>
                <a:stretch>
                  <a:fillRect l="-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1E6620A9-3759-40A9-A08E-76BD4C5BAD40}"/>
                  </a:ext>
                </a:extLst>
              </p:cNvPr>
              <p:cNvSpPr txBox="1"/>
              <p:nvPr/>
            </p:nvSpPr>
            <p:spPr>
              <a:xfrm>
                <a:off x="64621" y="3934452"/>
                <a:ext cx="1859055" cy="900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en-US" i="1" smtClean="0">
                              <a:solidFill>
                                <a:schemeClr val="tx1"/>
                              </a:solidFill>
                              <a:latin typeface="Cambria Math"/>
                            </a:rPr>
                          </m:ctrlPr>
                        </m:funcPr>
                        <m:fName>
                          <m:r>
                            <m:rPr>
                              <m:sty m:val="p"/>
                            </m:rPr>
                            <a:rPr lang="en-US" altLang="en-US" i="0" smtClean="0">
                              <a:solidFill>
                                <a:schemeClr val="tx1"/>
                              </a:solidFill>
                              <a:latin typeface="Cambria Math" panose="02040503050406030204" pitchFamily="18" charset="0"/>
                            </a:rPr>
                            <m:t>sin</m:t>
                          </m:r>
                        </m:fName>
                        <m:e>
                          <m:r>
                            <a:rPr lang="en-US" altLang="en-US" i="1" smtClean="0">
                              <a:solidFill>
                                <a:schemeClr val="tx1"/>
                              </a:solidFill>
                              <a:latin typeface="Cambria Math" panose="02040503050406030204" pitchFamily="18" charset="0"/>
                              <a:ea typeface="Cambria Math" panose="02040503050406030204" pitchFamily="18" charset="0"/>
                            </a:rPr>
                            <m:t>𝛼</m:t>
                          </m:r>
                          <m:r>
                            <a:rPr lang="en-US" altLang="en-US" b="0" i="1" smtClean="0">
                              <a:solidFill>
                                <a:schemeClr val="tx1"/>
                              </a:solidFill>
                              <a:latin typeface="Cambria Math" panose="02040503050406030204" pitchFamily="18" charset="0"/>
                              <a:ea typeface="Cambria Math" panose="02040503050406030204" pitchFamily="18" charset="0"/>
                            </a:rPr>
                            <m:t>=</m:t>
                          </m:r>
                          <m:f>
                            <m:fPr>
                              <m:ctrlPr>
                                <a:rPr lang="en-US" altLang="en-US" b="0" i="1" smtClean="0">
                                  <a:solidFill>
                                    <a:schemeClr val="tx1"/>
                                  </a:solidFill>
                                  <a:latin typeface="Cambria Math"/>
                                  <a:ea typeface="Cambria Math" panose="02040503050406030204" pitchFamily="18" charset="0"/>
                                </a:rPr>
                              </m:ctrlPr>
                            </m:fPr>
                            <m:num>
                              <m:r>
                                <a:rPr lang="en-US" altLang="en-US" b="0" i="1" smtClean="0">
                                  <a:solidFill>
                                    <a:schemeClr val="tx1"/>
                                  </a:solidFill>
                                  <a:latin typeface="Cambria Math" panose="02040503050406030204" pitchFamily="18" charset="0"/>
                                  <a:ea typeface="Cambria Math" panose="02040503050406030204" pitchFamily="18" charset="0"/>
                                </a:rPr>
                                <m:t>4</m:t>
                              </m:r>
                            </m:num>
                            <m:den>
                              <m:r>
                                <a:rPr lang="en-US" altLang="en-US" b="0" i="1" smtClean="0">
                                  <a:solidFill>
                                    <a:schemeClr val="tx1"/>
                                  </a:solidFill>
                                  <a:latin typeface="Cambria Math" panose="02040503050406030204" pitchFamily="18" charset="0"/>
                                  <a:ea typeface="Cambria Math" panose="02040503050406030204" pitchFamily="18" charset="0"/>
                                </a:rPr>
                                <m:t>5</m:t>
                              </m:r>
                            </m:den>
                          </m:f>
                        </m:e>
                      </m:func>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1E6620A9-3759-40A9-A08E-76BD4C5BAD40}"/>
                  </a:ext>
                </a:extLst>
              </p:cNvPr>
              <p:cNvSpPr txBox="1">
                <a:spLocks noRot="1" noChangeAspect="1" noMove="1" noResize="1" noEditPoints="1" noAdjustHandles="1" noChangeArrowheads="1" noChangeShapeType="1" noTextEdit="1"/>
              </p:cNvSpPr>
              <p:nvPr/>
            </p:nvSpPr>
            <p:spPr>
              <a:xfrm>
                <a:off x="64621" y="3934452"/>
                <a:ext cx="1859055" cy="9002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6C897F60-CC6A-449F-8895-34A424E1471B}"/>
                  </a:ext>
                </a:extLst>
              </p:cNvPr>
              <p:cNvSpPr txBox="1"/>
              <p:nvPr/>
            </p:nvSpPr>
            <p:spPr>
              <a:xfrm>
                <a:off x="2183936" y="3946345"/>
                <a:ext cx="1859055" cy="900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en-US" i="1" smtClean="0">
                              <a:solidFill>
                                <a:schemeClr val="tx1"/>
                              </a:solidFill>
                              <a:latin typeface="Cambria Math"/>
                            </a:rPr>
                          </m:ctrlPr>
                        </m:funcPr>
                        <m:fName>
                          <m:r>
                            <m:rPr>
                              <m:sty m:val="p"/>
                            </m:rPr>
                            <a:rPr lang="en-US" altLang="en-US" b="0" i="0" smtClean="0">
                              <a:solidFill>
                                <a:schemeClr val="tx1"/>
                              </a:solidFill>
                              <a:latin typeface="Cambria Math" panose="02040503050406030204" pitchFamily="18" charset="0"/>
                            </a:rPr>
                            <m:t>cos</m:t>
                          </m:r>
                        </m:fName>
                        <m:e>
                          <m:r>
                            <a:rPr lang="en-US" altLang="en-US" i="1" smtClean="0">
                              <a:solidFill>
                                <a:schemeClr val="tx1"/>
                              </a:solidFill>
                              <a:latin typeface="Cambria Math" panose="02040503050406030204" pitchFamily="18" charset="0"/>
                              <a:ea typeface="Cambria Math" panose="02040503050406030204" pitchFamily="18" charset="0"/>
                            </a:rPr>
                            <m:t>𝛼</m:t>
                          </m:r>
                          <m:r>
                            <a:rPr lang="en-US" altLang="en-US" b="0" i="1" smtClean="0">
                              <a:solidFill>
                                <a:schemeClr val="tx1"/>
                              </a:solidFill>
                              <a:latin typeface="Cambria Math" panose="02040503050406030204" pitchFamily="18" charset="0"/>
                              <a:ea typeface="Cambria Math" panose="02040503050406030204" pitchFamily="18" charset="0"/>
                            </a:rPr>
                            <m:t>=−</m:t>
                          </m:r>
                          <m:f>
                            <m:fPr>
                              <m:ctrlPr>
                                <a:rPr lang="en-US" altLang="en-US" b="0" i="1" smtClean="0">
                                  <a:solidFill>
                                    <a:schemeClr val="tx1"/>
                                  </a:solidFill>
                                  <a:latin typeface="Cambria Math"/>
                                  <a:ea typeface="Cambria Math" panose="02040503050406030204" pitchFamily="18" charset="0"/>
                                </a:rPr>
                              </m:ctrlPr>
                            </m:fPr>
                            <m:num>
                              <m:r>
                                <a:rPr lang="en-US" altLang="en-US" b="0" i="1" smtClean="0">
                                  <a:solidFill>
                                    <a:schemeClr val="tx1"/>
                                  </a:solidFill>
                                  <a:latin typeface="Cambria Math" panose="02040503050406030204" pitchFamily="18" charset="0"/>
                                  <a:ea typeface="Cambria Math" panose="02040503050406030204" pitchFamily="18" charset="0"/>
                                </a:rPr>
                                <m:t>3</m:t>
                              </m:r>
                            </m:num>
                            <m:den>
                              <m:r>
                                <a:rPr lang="en-US" altLang="en-US" b="0" i="1" smtClean="0">
                                  <a:solidFill>
                                    <a:schemeClr val="tx1"/>
                                  </a:solidFill>
                                  <a:latin typeface="Cambria Math" panose="02040503050406030204" pitchFamily="18" charset="0"/>
                                  <a:ea typeface="Cambria Math" panose="02040503050406030204" pitchFamily="18" charset="0"/>
                                </a:rPr>
                                <m:t>5</m:t>
                              </m:r>
                            </m:den>
                          </m:f>
                        </m:e>
                      </m:func>
                    </m:oMath>
                  </m:oMathPara>
                </a14:m>
                <a:endParaRPr lang="en-US" dirty="0">
                  <a:solidFill>
                    <a:schemeClr val="tx1"/>
                  </a:solidFill>
                </a:endParaRPr>
              </a:p>
            </p:txBody>
          </p:sp>
        </mc:Choice>
        <mc:Fallback xmlns="">
          <p:sp>
            <p:nvSpPr>
              <p:cNvPr id="3" name="TextBox 2">
                <a:extLst>
                  <a:ext uri="{FF2B5EF4-FFF2-40B4-BE49-F238E27FC236}">
                    <a16:creationId xmlns:a16="http://schemas.microsoft.com/office/drawing/2014/main" id="{6C897F60-CC6A-449F-8895-34A424E1471B}"/>
                  </a:ext>
                </a:extLst>
              </p:cNvPr>
              <p:cNvSpPr txBox="1">
                <a:spLocks noRot="1" noChangeAspect="1" noMove="1" noResize="1" noEditPoints="1" noAdjustHandles="1" noChangeArrowheads="1" noChangeShapeType="1" noTextEdit="1"/>
              </p:cNvSpPr>
              <p:nvPr/>
            </p:nvSpPr>
            <p:spPr>
              <a:xfrm>
                <a:off x="2183936" y="3946345"/>
                <a:ext cx="1859055" cy="9002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8001F811-3FF9-45DC-816D-8FF52AA778A0}"/>
                  </a:ext>
                </a:extLst>
              </p:cNvPr>
              <p:cNvSpPr txBox="1"/>
              <p:nvPr/>
            </p:nvSpPr>
            <p:spPr>
              <a:xfrm>
                <a:off x="-19237" y="5203689"/>
                <a:ext cx="1950102"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en-US" i="1" smtClean="0">
                              <a:solidFill>
                                <a:schemeClr val="tx1"/>
                              </a:solidFill>
                              <a:latin typeface="Cambria Math"/>
                            </a:rPr>
                          </m:ctrlPr>
                        </m:funcPr>
                        <m:fName>
                          <m:r>
                            <m:rPr>
                              <m:sty m:val="p"/>
                            </m:rPr>
                            <a:rPr lang="en-US" altLang="en-US">
                              <a:solidFill>
                                <a:schemeClr val="tx1"/>
                              </a:solidFill>
                              <a:latin typeface="Cambria Math" panose="02040503050406030204" pitchFamily="18" charset="0"/>
                            </a:rPr>
                            <m:t>sin</m:t>
                          </m:r>
                        </m:fName>
                        <m:e>
                          <m:r>
                            <a:rPr lang="en-US" altLang="en-US" i="1">
                              <a:solidFill>
                                <a:schemeClr val="tx1"/>
                              </a:solidFill>
                              <a:latin typeface="Cambria Math" panose="02040503050406030204" pitchFamily="18" charset="0"/>
                              <a:ea typeface="Cambria Math" panose="02040503050406030204" pitchFamily="18" charset="0"/>
                            </a:rPr>
                            <m:t>𝛽</m:t>
                          </m:r>
                          <m:r>
                            <a:rPr lang="en-US" altLang="en-US" i="1">
                              <a:solidFill>
                                <a:schemeClr val="tx1"/>
                              </a:solidFill>
                              <a:latin typeface="Cambria Math" panose="02040503050406030204" pitchFamily="18" charset="0"/>
                              <a:ea typeface="Cambria Math" panose="02040503050406030204" pitchFamily="18" charset="0"/>
                            </a:rPr>
                            <m:t>=</m:t>
                          </m:r>
                          <m:f>
                            <m:fPr>
                              <m:ctrlPr>
                                <a:rPr lang="en-US" altLang="en-US" i="1">
                                  <a:solidFill>
                                    <a:schemeClr val="tx1"/>
                                  </a:solidFill>
                                  <a:latin typeface="Cambria Math"/>
                                  <a:ea typeface="Cambria Math" panose="02040503050406030204" pitchFamily="18" charset="0"/>
                                </a:rPr>
                              </m:ctrlPr>
                            </m:fPr>
                            <m:num>
                              <m:r>
                                <a:rPr lang="en-US" altLang="en-US" i="1">
                                  <a:solidFill>
                                    <a:schemeClr val="tx1"/>
                                  </a:solidFill>
                                  <a:latin typeface="Cambria Math" panose="02040503050406030204" pitchFamily="18" charset="0"/>
                                  <a:ea typeface="Cambria Math" panose="02040503050406030204" pitchFamily="18" charset="0"/>
                                </a:rPr>
                                <m:t>1</m:t>
                              </m:r>
                            </m:num>
                            <m:den>
                              <m:r>
                                <a:rPr lang="en-US" altLang="en-US" i="1">
                                  <a:solidFill>
                                    <a:schemeClr val="tx1"/>
                                  </a:solidFill>
                                  <a:latin typeface="Cambria Math" panose="02040503050406030204" pitchFamily="18" charset="0"/>
                                  <a:ea typeface="Cambria Math" panose="02040503050406030204" pitchFamily="18" charset="0"/>
                                </a:rPr>
                                <m:t>2</m:t>
                              </m:r>
                            </m:den>
                          </m:f>
                        </m:e>
                      </m:func>
                    </m:oMath>
                  </m:oMathPara>
                </a14:m>
                <a:endParaRPr lang="en-US" dirty="0">
                  <a:solidFill>
                    <a:schemeClr val="tx1"/>
                  </a:solidFill>
                </a:endParaRPr>
              </a:p>
            </p:txBody>
          </p:sp>
        </mc:Choice>
        <mc:Fallback xmlns="">
          <p:sp>
            <p:nvSpPr>
              <p:cNvPr id="22" name="TextBox 21">
                <a:extLst>
                  <a:ext uri="{FF2B5EF4-FFF2-40B4-BE49-F238E27FC236}">
                    <a16:creationId xmlns:a16="http://schemas.microsoft.com/office/drawing/2014/main" id="{8001F811-3FF9-45DC-816D-8FF52AA778A0}"/>
                  </a:ext>
                </a:extLst>
              </p:cNvPr>
              <p:cNvSpPr txBox="1">
                <a:spLocks noRot="1" noChangeAspect="1" noMove="1" noResize="1" noEditPoints="1" noAdjustHandles="1" noChangeArrowheads="1" noChangeShapeType="1" noTextEdit="1"/>
              </p:cNvSpPr>
              <p:nvPr/>
            </p:nvSpPr>
            <p:spPr>
              <a:xfrm>
                <a:off x="-19237" y="5203689"/>
                <a:ext cx="1950102"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EE48BC13-18FD-4124-A656-0C415240EEA8}"/>
                  </a:ext>
                </a:extLst>
              </p:cNvPr>
              <p:cNvSpPr txBox="1"/>
              <p:nvPr/>
            </p:nvSpPr>
            <p:spPr>
              <a:xfrm>
                <a:off x="1877447" y="5125304"/>
                <a:ext cx="2303464" cy="9959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cos</m:t>
                      </m:r>
                      <m:r>
                        <a:rPr lang="en-US" b="0" i="1" smtClean="0">
                          <a:solidFill>
                            <a:schemeClr val="tx1"/>
                          </a:solidFill>
                          <a:latin typeface="Cambria Math" panose="02040503050406030204" pitchFamily="18" charset="0"/>
                        </a:rPr>
                        <m:t> </m:t>
                      </m:r>
                      <m:r>
                        <a:rPr lang="en-US" i="1" smtClean="0">
                          <a:solidFill>
                            <a:schemeClr val="tx1"/>
                          </a:solidFill>
                          <a:latin typeface="Cambria Math" panose="02040503050406030204" pitchFamily="18" charset="0"/>
                          <a:ea typeface="Cambria Math" panose="02040503050406030204" pitchFamily="18" charset="0"/>
                        </a:rPr>
                        <m:t>𝛽</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ad>
                            <m:radPr>
                              <m:degHide m:val="on"/>
                              <m:ctrlPr>
                                <a:rPr lang="en-US" i="1">
                                  <a:solidFill>
                                    <a:schemeClr val="tx1"/>
                                  </a:solidFill>
                                  <a:latin typeface="Cambria Math"/>
                                </a:rPr>
                              </m:ctrlPr>
                            </m:radPr>
                            <m:deg/>
                            <m:e>
                              <m:r>
                                <a:rPr lang="en-US" i="1">
                                  <a:solidFill>
                                    <a:schemeClr val="tx1"/>
                                  </a:solidFill>
                                  <a:latin typeface="Cambria Math" panose="02040503050406030204" pitchFamily="18" charset="0"/>
                                </a:rPr>
                                <m:t>3</m:t>
                              </m:r>
                            </m:e>
                          </m:rad>
                        </m:num>
                        <m:den>
                          <m:r>
                            <a:rPr lang="en-US" i="1">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23" name="TextBox 22">
                <a:extLst>
                  <a:ext uri="{FF2B5EF4-FFF2-40B4-BE49-F238E27FC236}">
                    <a16:creationId xmlns:a16="http://schemas.microsoft.com/office/drawing/2014/main" id="{EE48BC13-18FD-4124-A656-0C415240EEA8}"/>
                  </a:ext>
                </a:extLst>
              </p:cNvPr>
              <p:cNvSpPr txBox="1">
                <a:spLocks noRot="1" noChangeAspect="1" noMove="1" noResize="1" noEditPoints="1" noAdjustHandles="1" noChangeArrowheads="1" noChangeShapeType="1" noTextEdit="1"/>
              </p:cNvSpPr>
              <p:nvPr/>
            </p:nvSpPr>
            <p:spPr>
              <a:xfrm>
                <a:off x="1877447" y="5125304"/>
                <a:ext cx="2303464" cy="99591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013B0D2F-BA5E-4224-9873-A382098128BF}"/>
                  </a:ext>
                </a:extLst>
              </p:cNvPr>
              <p:cNvSpPr txBox="1"/>
              <p:nvPr/>
            </p:nvSpPr>
            <p:spPr>
              <a:xfrm>
                <a:off x="2800911" y="2705037"/>
                <a:ext cx="625624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chemeClr val="tx1"/>
                              </a:solidFill>
                              <a:latin typeface="Cambria Math"/>
                            </a:rPr>
                          </m:ctrlPr>
                        </m:funcPr>
                        <m:fName>
                          <m:r>
                            <m:rPr>
                              <m:sty m:val="p"/>
                            </m:rPr>
                            <a:rPr lang="en-US" i="0" smtClean="0">
                              <a:solidFill>
                                <a:schemeClr val="tx1"/>
                              </a:solidFill>
                              <a:latin typeface="Cambria Math" panose="02040503050406030204" pitchFamily="18" charset="0"/>
                            </a:rPr>
                            <m:t>cos</m:t>
                          </m:r>
                        </m:fName>
                        <m:e>
                          <m:d>
                            <m:dPr>
                              <m:ctrlPr>
                                <a:rPr lang="en-US" b="0" i="1" smtClean="0">
                                  <a:solidFill>
                                    <a:schemeClr val="tx1"/>
                                  </a:solidFill>
                                  <a:latin typeface="Cambria Math"/>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𝛼</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𝛽</m:t>
                              </m:r>
                            </m:e>
                          </m:d>
                          <m:r>
                            <a:rPr lang="en-US" b="0" i="1" smtClean="0">
                              <a:solidFill>
                                <a:schemeClr val="tx1"/>
                              </a:solidFill>
                              <a:latin typeface="Cambria Math" panose="02040503050406030204" pitchFamily="18" charset="0"/>
                              <a:ea typeface="Cambria Math" panose="02040503050406030204" pitchFamily="18" charset="0"/>
                            </a:rPr>
                            <m:t>=</m:t>
                          </m:r>
                          <m:func>
                            <m:funcPr>
                              <m:ctrlPr>
                                <a:rPr lang="en-US" b="0" i="1" smtClean="0">
                                  <a:solidFill>
                                    <a:schemeClr val="tx1"/>
                                  </a:solidFill>
                                  <a:latin typeface="Cambria Math"/>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cos</m:t>
                              </m:r>
                            </m:fName>
                            <m:e>
                              <m:r>
                                <a:rPr lang="en-US" b="0" i="1" smtClean="0">
                                  <a:solidFill>
                                    <a:schemeClr val="tx1"/>
                                  </a:solidFill>
                                  <a:latin typeface="Cambria Math" panose="02040503050406030204" pitchFamily="18" charset="0"/>
                                  <a:ea typeface="Cambria Math" panose="02040503050406030204" pitchFamily="18" charset="0"/>
                                </a:rPr>
                                <m:t>𝛼</m:t>
                              </m:r>
                            </m:e>
                          </m:func>
                          <m:func>
                            <m:funcPr>
                              <m:ctrlPr>
                                <a:rPr lang="en-US" b="0" i="1" smtClean="0">
                                  <a:solidFill>
                                    <a:schemeClr val="tx1"/>
                                  </a:solidFill>
                                  <a:latin typeface="Cambria Math"/>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cos</m:t>
                              </m:r>
                            </m:fName>
                            <m:e>
                              <m:r>
                                <a:rPr lang="en-US" b="0" i="1" smtClean="0">
                                  <a:solidFill>
                                    <a:schemeClr val="tx1"/>
                                  </a:solidFill>
                                  <a:latin typeface="Cambria Math" panose="02040503050406030204" pitchFamily="18" charset="0"/>
                                  <a:ea typeface="Cambria Math" panose="02040503050406030204" pitchFamily="18" charset="0"/>
                                </a:rPr>
                                <m:t>𝛽</m:t>
                              </m:r>
                            </m:e>
                          </m:func>
                          <m:r>
                            <a:rPr lang="en-US" b="0" i="1" smtClean="0">
                              <a:solidFill>
                                <a:schemeClr val="tx1"/>
                              </a:solidFill>
                              <a:latin typeface="Cambria Math" panose="02040503050406030204" pitchFamily="18" charset="0"/>
                              <a:ea typeface="Cambria Math" panose="02040503050406030204" pitchFamily="18" charset="0"/>
                            </a:rPr>
                            <m:t>−</m:t>
                          </m:r>
                          <m:func>
                            <m:funcPr>
                              <m:ctrlPr>
                                <a:rPr lang="en-US" b="0" i="1" smtClean="0">
                                  <a:solidFill>
                                    <a:schemeClr val="tx1"/>
                                  </a:solidFill>
                                  <a:latin typeface="Cambria Math"/>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sin</m:t>
                              </m:r>
                            </m:fName>
                            <m:e>
                              <m:r>
                                <a:rPr lang="en-US" b="0" i="1" smtClean="0">
                                  <a:solidFill>
                                    <a:schemeClr val="tx1"/>
                                  </a:solidFill>
                                  <a:latin typeface="Cambria Math" panose="02040503050406030204" pitchFamily="18" charset="0"/>
                                  <a:ea typeface="Cambria Math" panose="02040503050406030204" pitchFamily="18" charset="0"/>
                                </a:rPr>
                                <m:t>𝛼</m:t>
                              </m:r>
                            </m:e>
                          </m:func>
                          <m:func>
                            <m:funcPr>
                              <m:ctrlPr>
                                <a:rPr lang="en-US" b="0" i="1" smtClean="0">
                                  <a:solidFill>
                                    <a:schemeClr val="tx1"/>
                                  </a:solidFill>
                                  <a:latin typeface="Cambria Math"/>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sin</m:t>
                              </m:r>
                            </m:fName>
                            <m:e>
                              <m:r>
                                <a:rPr lang="en-US" b="0" i="1" smtClean="0">
                                  <a:solidFill>
                                    <a:schemeClr val="tx1"/>
                                  </a:solidFill>
                                  <a:latin typeface="Cambria Math" panose="02040503050406030204" pitchFamily="18" charset="0"/>
                                  <a:ea typeface="Cambria Math" panose="02040503050406030204" pitchFamily="18" charset="0"/>
                                </a:rPr>
                                <m:t>𝛽</m:t>
                              </m:r>
                            </m:e>
                          </m:func>
                        </m:e>
                      </m:func>
                    </m:oMath>
                  </m:oMathPara>
                </a14:m>
                <a:endParaRPr lang="en-US" dirty="0">
                  <a:solidFill>
                    <a:schemeClr val="tx1"/>
                  </a:solidFill>
                </a:endParaRPr>
              </a:p>
            </p:txBody>
          </p:sp>
        </mc:Choice>
        <mc:Fallback xmlns="">
          <p:sp>
            <p:nvSpPr>
              <p:cNvPr id="27" name="TextBox 26">
                <a:extLst>
                  <a:ext uri="{FF2B5EF4-FFF2-40B4-BE49-F238E27FC236}">
                    <a16:creationId xmlns:a16="http://schemas.microsoft.com/office/drawing/2014/main" id="{013B0D2F-BA5E-4224-9873-A382098128BF}"/>
                  </a:ext>
                </a:extLst>
              </p:cNvPr>
              <p:cNvSpPr txBox="1">
                <a:spLocks noRot="1" noChangeAspect="1" noMove="1" noResize="1" noEditPoints="1" noAdjustHandles="1" noChangeArrowheads="1" noChangeShapeType="1" noTextEdit="1"/>
              </p:cNvSpPr>
              <p:nvPr/>
            </p:nvSpPr>
            <p:spPr>
              <a:xfrm>
                <a:off x="2800911" y="2705037"/>
                <a:ext cx="625624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BEDFAA4D-3405-4F56-8FEC-00998A0A2BD0}"/>
                  </a:ext>
                </a:extLst>
              </p:cNvPr>
              <p:cNvSpPr txBox="1"/>
              <p:nvPr/>
            </p:nvSpPr>
            <p:spPr>
              <a:xfrm>
                <a:off x="5049182" y="3228257"/>
                <a:ext cx="3297053" cy="11109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d>
                        <m:dPr>
                          <m:ctrlPr>
                            <a:rPr lang="en-US" i="1">
                              <a:solidFill>
                                <a:schemeClr val="tx1"/>
                              </a:solidFill>
                              <a:latin typeface="Cambria Math"/>
                            </a:rPr>
                          </m:ctrlPr>
                        </m:dPr>
                        <m:e>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3</m:t>
                              </m:r>
                            </m:num>
                            <m:den>
                              <m:r>
                                <a:rPr lang="en-US" i="0">
                                  <a:solidFill>
                                    <a:schemeClr val="tx1"/>
                                  </a:solidFill>
                                  <a:latin typeface="Cambria Math" panose="02040503050406030204" pitchFamily="18" charset="0"/>
                                </a:rPr>
                                <m:t>5</m:t>
                              </m:r>
                            </m:den>
                          </m:f>
                        </m:e>
                      </m:d>
                      <m:r>
                        <a:rPr lang="en-US" i="0">
                          <a:solidFill>
                            <a:schemeClr val="tx1"/>
                          </a:solidFill>
                          <a:latin typeface="Cambria Math" panose="02040503050406030204" pitchFamily="18" charset="0"/>
                        </a:rPr>
                        <m:t>·</m:t>
                      </m:r>
                      <m:f>
                        <m:fPr>
                          <m:ctrlPr>
                            <a:rPr lang="en-US" i="1">
                              <a:solidFill>
                                <a:schemeClr val="tx1"/>
                              </a:solidFill>
                              <a:latin typeface="Cambria Math"/>
                            </a:rPr>
                          </m:ctrlPr>
                        </m:fPr>
                        <m:num>
                          <m:rad>
                            <m:radPr>
                              <m:degHide m:val="on"/>
                              <m:ctrlPr>
                                <a:rPr lang="en-US" i="1">
                                  <a:solidFill>
                                    <a:schemeClr val="tx1"/>
                                  </a:solidFill>
                                  <a:latin typeface="Cambria Math"/>
                                </a:rPr>
                              </m:ctrlPr>
                            </m:radPr>
                            <m:deg/>
                            <m:e>
                              <m:r>
                                <a:rPr lang="en-US" i="0">
                                  <a:solidFill>
                                    <a:schemeClr val="tx1"/>
                                  </a:solidFill>
                                  <a:latin typeface="Cambria Math" panose="02040503050406030204" pitchFamily="18" charset="0"/>
                                </a:rPr>
                                <m:t>3</m:t>
                              </m:r>
                            </m:e>
                          </m:rad>
                        </m:num>
                        <m:den>
                          <m:r>
                            <a:rPr lang="en-US" i="0">
                              <a:solidFill>
                                <a:schemeClr val="tx1"/>
                              </a:solidFill>
                              <a:latin typeface="Cambria Math" panose="02040503050406030204" pitchFamily="18" charset="0"/>
                            </a:rPr>
                            <m:t>2</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4</m:t>
                          </m:r>
                        </m:num>
                        <m:den>
                          <m:r>
                            <a:rPr lang="en-US" i="0">
                              <a:solidFill>
                                <a:schemeClr val="tx1"/>
                              </a:solidFill>
                              <a:latin typeface="Cambria Math" panose="02040503050406030204" pitchFamily="18" charset="0"/>
                            </a:rPr>
                            <m:t>5</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29" name="TextBox 28">
                <a:extLst>
                  <a:ext uri="{FF2B5EF4-FFF2-40B4-BE49-F238E27FC236}">
                    <a16:creationId xmlns:a16="http://schemas.microsoft.com/office/drawing/2014/main" id="{BEDFAA4D-3405-4F56-8FEC-00998A0A2BD0}"/>
                  </a:ext>
                </a:extLst>
              </p:cNvPr>
              <p:cNvSpPr txBox="1">
                <a:spLocks noRot="1" noChangeAspect="1" noMove="1" noResize="1" noEditPoints="1" noAdjustHandles="1" noChangeArrowheads="1" noChangeShapeType="1" noTextEdit="1"/>
              </p:cNvSpPr>
              <p:nvPr/>
            </p:nvSpPr>
            <p:spPr>
              <a:xfrm>
                <a:off x="5049182" y="3228257"/>
                <a:ext cx="3297053" cy="111094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4F61A4AE-ED7A-4193-A0C7-A9221B97845C}"/>
                  </a:ext>
                </a:extLst>
              </p:cNvPr>
              <p:cNvSpPr txBox="1"/>
              <p:nvPr/>
            </p:nvSpPr>
            <p:spPr>
              <a:xfrm>
                <a:off x="5049182" y="4233103"/>
                <a:ext cx="2428782" cy="9987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3</m:t>
                          </m:r>
                          <m:rad>
                            <m:radPr>
                              <m:degHide m:val="on"/>
                              <m:ctrlPr>
                                <a:rPr lang="en-US" i="1">
                                  <a:solidFill>
                                    <a:schemeClr val="tx1"/>
                                  </a:solidFill>
                                  <a:latin typeface="Cambria Math"/>
                                </a:rPr>
                              </m:ctrlPr>
                            </m:radPr>
                            <m:deg/>
                            <m:e>
                              <m:r>
                                <a:rPr lang="en-US" i="0">
                                  <a:solidFill>
                                    <a:schemeClr val="tx1"/>
                                  </a:solidFill>
                                  <a:latin typeface="Cambria Math" panose="02040503050406030204" pitchFamily="18" charset="0"/>
                                </a:rPr>
                                <m:t>3</m:t>
                              </m:r>
                            </m:e>
                          </m:rad>
                        </m:num>
                        <m:den>
                          <m:r>
                            <a:rPr lang="en-US" i="0">
                              <a:solidFill>
                                <a:schemeClr val="tx1"/>
                              </a:solidFill>
                              <a:latin typeface="Cambria Math" panose="02040503050406030204" pitchFamily="18" charset="0"/>
                            </a:rPr>
                            <m:t>10</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4</m:t>
                          </m:r>
                        </m:num>
                        <m:den>
                          <m:r>
                            <a:rPr lang="en-US" i="0">
                              <a:solidFill>
                                <a:schemeClr val="tx1"/>
                              </a:solidFill>
                              <a:latin typeface="Cambria Math" panose="02040503050406030204" pitchFamily="18" charset="0"/>
                            </a:rPr>
                            <m:t>10</m:t>
                          </m:r>
                        </m:den>
                      </m:f>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4F61A4AE-ED7A-4193-A0C7-A9221B97845C}"/>
                  </a:ext>
                </a:extLst>
              </p:cNvPr>
              <p:cNvSpPr txBox="1">
                <a:spLocks noRot="1" noChangeAspect="1" noMove="1" noResize="1" noEditPoints="1" noAdjustHandles="1" noChangeArrowheads="1" noChangeShapeType="1" noTextEdit="1"/>
              </p:cNvSpPr>
              <p:nvPr/>
            </p:nvSpPr>
            <p:spPr>
              <a:xfrm>
                <a:off x="5049182" y="4233103"/>
                <a:ext cx="2428782" cy="99873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C2DC9FDF-BA8C-4351-A26D-ADEF90BA1EC0}"/>
                  </a:ext>
                </a:extLst>
              </p:cNvPr>
              <p:cNvSpPr txBox="1"/>
              <p:nvPr/>
            </p:nvSpPr>
            <p:spPr>
              <a:xfrm>
                <a:off x="4916862" y="5331244"/>
                <a:ext cx="2400300" cy="9987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−3</m:t>
                          </m:r>
                          <m:rad>
                            <m:radPr>
                              <m:degHide m:val="on"/>
                              <m:ctrlPr>
                                <a:rPr lang="en-US" i="1">
                                  <a:solidFill>
                                    <a:schemeClr val="tx1"/>
                                  </a:solidFill>
                                  <a:latin typeface="Cambria Math"/>
                                </a:rPr>
                              </m:ctrlPr>
                            </m:radPr>
                            <m:deg/>
                            <m:e>
                              <m:r>
                                <a:rPr lang="en-US" i="0">
                                  <a:solidFill>
                                    <a:schemeClr val="tx1"/>
                                  </a:solidFill>
                                  <a:latin typeface="Cambria Math" panose="02040503050406030204" pitchFamily="18" charset="0"/>
                                </a:rPr>
                                <m:t>3</m:t>
                              </m:r>
                            </m:e>
                          </m:rad>
                          <m:r>
                            <a:rPr lang="en-US" i="0">
                              <a:solidFill>
                                <a:schemeClr val="tx1"/>
                              </a:solidFill>
                              <a:latin typeface="Cambria Math" panose="02040503050406030204" pitchFamily="18" charset="0"/>
                            </a:rPr>
                            <m:t>−4</m:t>
                          </m:r>
                        </m:num>
                        <m:den>
                          <m:r>
                            <a:rPr lang="en-US" i="0">
                              <a:solidFill>
                                <a:schemeClr val="tx1"/>
                              </a:solidFill>
                              <a:latin typeface="Cambria Math" panose="02040503050406030204" pitchFamily="18" charset="0"/>
                            </a:rPr>
                            <m:t>10</m:t>
                          </m:r>
                        </m:den>
                      </m:f>
                    </m:oMath>
                  </m:oMathPara>
                </a14:m>
                <a:endParaRPr lang="en-US" dirty="0">
                  <a:solidFill>
                    <a:schemeClr val="tx1"/>
                  </a:solidFill>
                </a:endParaRPr>
              </a:p>
            </p:txBody>
          </p:sp>
        </mc:Choice>
        <mc:Fallback xmlns="">
          <p:sp>
            <p:nvSpPr>
              <p:cNvPr id="33" name="TextBox 32">
                <a:extLst>
                  <a:ext uri="{FF2B5EF4-FFF2-40B4-BE49-F238E27FC236}">
                    <a16:creationId xmlns:a16="http://schemas.microsoft.com/office/drawing/2014/main" id="{C2DC9FDF-BA8C-4351-A26D-ADEF90BA1EC0}"/>
                  </a:ext>
                </a:extLst>
              </p:cNvPr>
              <p:cNvSpPr txBox="1">
                <a:spLocks noRot="1" noChangeAspect="1" noMove="1" noResize="1" noEditPoints="1" noAdjustHandles="1" noChangeArrowheads="1" noChangeShapeType="1" noTextEdit="1"/>
              </p:cNvSpPr>
              <p:nvPr/>
            </p:nvSpPr>
            <p:spPr>
              <a:xfrm>
                <a:off x="4916862" y="5331244"/>
                <a:ext cx="2400300" cy="998735"/>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587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22" grpId="0"/>
      <p:bldP spid="23" grpId="0"/>
      <p:bldP spid="27" grpId="0"/>
      <p:bldP spid="29" grpId="0"/>
      <p:bldP spid="31"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Example 5d:   Finding Exact Values   </a:t>
            </a:r>
            <a:r>
              <a:rPr lang="en-US" altLang="en-US" i="1" dirty="0"/>
              <a:t>(continued)</a:t>
            </a:r>
          </a:p>
        </p:txBody>
      </p:sp>
      <mc:AlternateContent xmlns:mc="http://schemas.openxmlformats.org/markup-compatibility/2006" xmlns:a14="http://schemas.microsoft.com/office/drawing/2010/main">
        <mc:Choice Requires="a14">
          <p:sp>
            <p:nvSpPr>
              <p:cNvPr id="49155" name="Rectangle 3"/>
              <p:cNvSpPr>
                <a:spLocks noGrp="1" noChangeArrowheads="1"/>
              </p:cNvSpPr>
              <p:nvPr>
                <p:ph idx="1"/>
              </p:nvPr>
            </p:nvSpPr>
            <p:spPr/>
            <p:txBody>
              <a:bodyPr/>
              <a:lstStyle/>
              <a:p>
                <a:r>
                  <a:rPr lang="en-US" altLang="en-US" dirty="0"/>
                  <a:t>Suppose that </a:t>
                </a:r>
                <a14:m>
                  <m:oMath xmlns:m="http://schemas.openxmlformats.org/officeDocument/2006/math">
                    <m:func>
                      <m:funcPr>
                        <m:ctrlPr>
                          <a:rPr lang="en-US" altLang="en-US" i="1">
                            <a:latin typeface="Cambria Math"/>
                          </a:rPr>
                        </m:ctrlPr>
                      </m:funcPr>
                      <m:fName>
                        <m:r>
                          <m:rPr>
                            <m:sty m:val="p"/>
                          </m:rPr>
                          <a:rPr lang="en-US" altLang="en-US">
                            <a:latin typeface="Cambria Math" panose="02040503050406030204" pitchFamily="18" charset="0"/>
                          </a:rPr>
                          <m:t>sin</m:t>
                        </m:r>
                      </m:fName>
                      <m:e>
                        <m:r>
                          <a:rPr lang="en-US" altLang="en-US" i="1">
                            <a:latin typeface="Cambria Math" panose="02040503050406030204" pitchFamily="18" charset="0"/>
                            <a:ea typeface="Cambria Math" panose="02040503050406030204" pitchFamily="18" charset="0"/>
                          </a:rPr>
                          <m:t>𝛼</m:t>
                        </m:r>
                        <m:r>
                          <a:rPr lang="en-US" altLang="en-US" i="1">
                            <a:latin typeface="Cambria Math" panose="02040503050406030204" pitchFamily="18" charset="0"/>
                            <a:ea typeface="Cambria Math" panose="02040503050406030204" pitchFamily="18" charset="0"/>
                          </a:rPr>
                          <m:t>=</m:t>
                        </m:r>
                        <m:f>
                          <m:fPr>
                            <m:ctrlPr>
                              <a:rPr lang="en-US" altLang="en-US" i="1">
                                <a:latin typeface="Cambria Math"/>
                                <a:ea typeface="Cambria Math" panose="02040503050406030204" pitchFamily="18" charset="0"/>
                              </a:rPr>
                            </m:ctrlPr>
                          </m:fPr>
                          <m:num>
                            <m:r>
                              <a:rPr lang="en-US" altLang="en-US" i="1">
                                <a:latin typeface="Cambria Math" panose="02040503050406030204" pitchFamily="18" charset="0"/>
                                <a:ea typeface="Cambria Math" panose="02040503050406030204" pitchFamily="18" charset="0"/>
                              </a:rPr>
                              <m:t>4</m:t>
                            </m:r>
                          </m:num>
                          <m:den>
                            <m:r>
                              <a:rPr lang="en-US" altLang="en-US" i="1">
                                <a:latin typeface="Cambria Math" panose="02040503050406030204" pitchFamily="18" charset="0"/>
                                <a:ea typeface="Cambria Math" panose="02040503050406030204" pitchFamily="18" charset="0"/>
                              </a:rPr>
                              <m:t>5</m:t>
                            </m:r>
                          </m:den>
                        </m:f>
                      </m:e>
                    </m:func>
                  </m:oMath>
                </a14:m>
                <a:r>
                  <a:rPr lang="en-US" altLang="en-US" dirty="0"/>
                  <a:t> for a quadrant II angle </a:t>
                </a:r>
                <a14:m>
                  <m:oMath xmlns:m="http://schemas.openxmlformats.org/officeDocument/2006/math">
                    <m:r>
                      <a:rPr lang="en-US" altLang="en-US" i="1">
                        <a:latin typeface="Cambria Math" panose="02040503050406030204" pitchFamily="18" charset="0"/>
                        <a:ea typeface="Cambria Math" panose="02040503050406030204" pitchFamily="18" charset="0"/>
                      </a:rPr>
                      <m:t>𝛼</m:t>
                    </m:r>
                  </m:oMath>
                </a14:m>
                <a:r>
                  <a:rPr lang="en-US" altLang="en-US" dirty="0"/>
                  <a:t> and </a:t>
                </a:r>
                <a14:m>
                  <m:oMath xmlns:m="http://schemas.openxmlformats.org/officeDocument/2006/math">
                    <m:func>
                      <m:funcPr>
                        <m:ctrlPr>
                          <a:rPr lang="en-US" altLang="en-US" i="1">
                            <a:latin typeface="Cambria Math"/>
                          </a:rPr>
                        </m:ctrlPr>
                      </m:funcPr>
                      <m:fName>
                        <m:r>
                          <m:rPr>
                            <m:sty m:val="p"/>
                          </m:rPr>
                          <a:rPr lang="en-US" altLang="en-US">
                            <a:latin typeface="Cambria Math" panose="02040503050406030204" pitchFamily="18" charset="0"/>
                          </a:rPr>
                          <m:t>sin</m:t>
                        </m:r>
                      </m:fName>
                      <m:e>
                        <m:r>
                          <a:rPr lang="en-US" altLang="en-US" i="1">
                            <a:latin typeface="Cambria Math" panose="02040503050406030204" pitchFamily="18" charset="0"/>
                            <a:ea typeface="Cambria Math" panose="02040503050406030204" pitchFamily="18" charset="0"/>
                          </a:rPr>
                          <m:t>𝛽</m:t>
                        </m:r>
                        <m:r>
                          <a:rPr lang="en-US" altLang="en-US" i="1">
                            <a:latin typeface="Cambria Math" panose="02040503050406030204" pitchFamily="18" charset="0"/>
                            <a:ea typeface="Cambria Math" panose="02040503050406030204" pitchFamily="18" charset="0"/>
                          </a:rPr>
                          <m:t>=</m:t>
                        </m:r>
                        <m:f>
                          <m:fPr>
                            <m:ctrlPr>
                              <a:rPr lang="en-US" altLang="en-US" i="1">
                                <a:latin typeface="Cambria Math"/>
                                <a:ea typeface="Cambria Math" panose="02040503050406030204" pitchFamily="18" charset="0"/>
                              </a:rPr>
                            </m:ctrlPr>
                          </m:fPr>
                          <m:num>
                            <m:r>
                              <a:rPr lang="en-US" altLang="en-US" i="1">
                                <a:latin typeface="Cambria Math" panose="02040503050406030204" pitchFamily="18" charset="0"/>
                                <a:ea typeface="Cambria Math" panose="02040503050406030204" pitchFamily="18" charset="0"/>
                              </a:rPr>
                              <m:t>1</m:t>
                            </m:r>
                          </m:num>
                          <m:den>
                            <m:r>
                              <a:rPr lang="en-US" altLang="en-US" i="1">
                                <a:latin typeface="Cambria Math" panose="02040503050406030204" pitchFamily="18" charset="0"/>
                                <a:ea typeface="Cambria Math" panose="02040503050406030204" pitchFamily="18" charset="0"/>
                              </a:rPr>
                              <m:t>2</m:t>
                            </m:r>
                          </m:den>
                        </m:f>
                      </m:e>
                    </m:func>
                  </m:oMath>
                </a14:m>
                <a:r>
                  <a:rPr lang="en-US" altLang="en-US" dirty="0"/>
                  <a:t> for a quadrant I angle </a:t>
                </a:r>
                <a14:m>
                  <m:oMath xmlns:m="http://schemas.openxmlformats.org/officeDocument/2006/math">
                    <m:r>
                      <a:rPr lang="en-US" altLang="en-US" i="1">
                        <a:latin typeface="Cambria Math" panose="02040503050406030204" pitchFamily="18" charset="0"/>
                        <a:ea typeface="Cambria Math" panose="02040503050406030204" pitchFamily="18" charset="0"/>
                      </a:rPr>
                      <m:t>𝛽</m:t>
                    </m:r>
                  </m:oMath>
                </a14:m>
                <a:r>
                  <a:rPr lang="en-US" altLang="en-US" dirty="0"/>
                  <a:t>. Find the exact value of </a:t>
                </a:r>
                <a14:m>
                  <m:oMath xmlns:m="http://schemas.openxmlformats.org/officeDocument/2006/math">
                    <m:func>
                      <m:funcPr>
                        <m:ctrlPr>
                          <a:rPr lang="en-US" altLang="en-US" i="1">
                            <a:latin typeface="Cambria Math"/>
                          </a:rPr>
                        </m:ctrlPr>
                      </m:funcPr>
                      <m:fName>
                        <m:r>
                          <m:rPr>
                            <m:sty m:val="p"/>
                          </m:rPr>
                          <a:rPr lang="en-US" altLang="en-US" b="0" i="0" smtClean="0">
                            <a:latin typeface="Cambria Math" panose="02040503050406030204" pitchFamily="18" charset="0"/>
                          </a:rPr>
                          <m:t>sin</m:t>
                        </m:r>
                        <m:r>
                          <a:rPr lang="en-US" altLang="en-US" b="0" i="1" smtClean="0">
                            <a:latin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𝛼</m:t>
                        </m:r>
                        <m:r>
                          <a:rPr lang="en-US" altLang="en-US" b="0" i="1" smtClean="0">
                            <a:latin typeface="Cambria Math" panose="02040503050406030204" pitchFamily="18" charset="0"/>
                            <a:ea typeface="Cambria Math" panose="02040503050406030204" pitchFamily="18" charset="0"/>
                          </a:rPr>
                          <m:t>+</m:t>
                        </m:r>
                      </m:fName>
                      <m:e>
                        <m:r>
                          <a:rPr lang="en-US" altLang="en-US" i="1">
                            <a:latin typeface="Cambria Math" panose="02040503050406030204" pitchFamily="18" charset="0"/>
                            <a:ea typeface="Cambria Math" panose="02040503050406030204" pitchFamily="18" charset="0"/>
                          </a:rPr>
                          <m:t>𝛽</m:t>
                        </m:r>
                        <m:r>
                          <a:rPr lang="en-US" altLang="en-US" b="0" i="1" smtClean="0">
                            <a:latin typeface="Cambria Math" panose="02040503050406030204" pitchFamily="18" charset="0"/>
                            <a:ea typeface="Cambria Math" panose="02040503050406030204" pitchFamily="18" charset="0"/>
                          </a:rPr>
                          <m:t>)</m:t>
                        </m:r>
                      </m:e>
                    </m:func>
                  </m:oMath>
                </a14:m>
                <a:r>
                  <a:rPr lang="en-US" altLang="en-US" dirty="0"/>
                  <a:t>.</a:t>
                </a:r>
              </a:p>
              <a:p>
                <a:r>
                  <a:rPr lang="en-US" altLang="en-US" dirty="0"/>
                  <a:t>From our </a:t>
                </a:r>
                <a:br>
                  <a:rPr lang="en-US" altLang="en-US" dirty="0"/>
                </a:br>
                <a:r>
                  <a:rPr lang="en-US" altLang="en-US" dirty="0"/>
                  <a:t>previous work:</a:t>
                </a:r>
              </a:p>
              <a:p>
                <a:endParaRPr lang="en-US" altLang="en-US" dirty="0"/>
              </a:p>
            </p:txBody>
          </p:sp>
        </mc:Choice>
        <mc:Fallback xmlns="">
          <p:sp>
            <p:nvSpPr>
              <p:cNvPr id="49155" name="Rectangle 3"/>
              <p:cNvSpPr>
                <a:spLocks noGrp="1" noRot="1" noChangeAspect="1" noMove="1" noResize="1" noEditPoints="1" noAdjustHandles="1" noChangeArrowheads="1" noChangeShapeType="1" noTextEdit="1"/>
              </p:cNvSpPr>
              <p:nvPr>
                <p:ph idx="1"/>
              </p:nvPr>
            </p:nvSpPr>
            <p:spPr>
              <a:blipFill>
                <a:blip r:embed="rId2"/>
                <a:stretch>
                  <a:fillRect l="-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1E6620A9-3759-40A9-A08E-76BD4C5BAD40}"/>
                  </a:ext>
                </a:extLst>
              </p:cNvPr>
              <p:cNvSpPr txBox="1"/>
              <p:nvPr/>
            </p:nvSpPr>
            <p:spPr>
              <a:xfrm>
                <a:off x="104215" y="3907212"/>
                <a:ext cx="1859055" cy="900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en-US" i="1" smtClean="0">
                              <a:solidFill>
                                <a:schemeClr val="tx1"/>
                              </a:solidFill>
                              <a:latin typeface="Cambria Math"/>
                            </a:rPr>
                          </m:ctrlPr>
                        </m:funcPr>
                        <m:fName>
                          <m:r>
                            <m:rPr>
                              <m:sty m:val="p"/>
                            </m:rPr>
                            <a:rPr lang="en-US" altLang="en-US" i="0" smtClean="0">
                              <a:solidFill>
                                <a:schemeClr val="tx1"/>
                              </a:solidFill>
                              <a:latin typeface="Cambria Math" panose="02040503050406030204" pitchFamily="18" charset="0"/>
                            </a:rPr>
                            <m:t>sin</m:t>
                          </m:r>
                        </m:fName>
                        <m:e>
                          <m:r>
                            <a:rPr lang="en-US" altLang="en-US" i="1" smtClean="0">
                              <a:solidFill>
                                <a:schemeClr val="tx1"/>
                              </a:solidFill>
                              <a:latin typeface="Cambria Math" panose="02040503050406030204" pitchFamily="18" charset="0"/>
                              <a:ea typeface="Cambria Math" panose="02040503050406030204" pitchFamily="18" charset="0"/>
                            </a:rPr>
                            <m:t>𝛼</m:t>
                          </m:r>
                          <m:r>
                            <a:rPr lang="en-US" altLang="en-US" b="0" i="1" smtClean="0">
                              <a:solidFill>
                                <a:schemeClr val="tx1"/>
                              </a:solidFill>
                              <a:latin typeface="Cambria Math" panose="02040503050406030204" pitchFamily="18" charset="0"/>
                              <a:ea typeface="Cambria Math" panose="02040503050406030204" pitchFamily="18" charset="0"/>
                            </a:rPr>
                            <m:t>=</m:t>
                          </m:r>
                          <m:f>
                            <m:fPr>
                              <m:ctrlPr>
                                <a:rPr lang="en-US" altLang="en-US" b="0" i="1" smtClean="0">
                                  <a:solidFill>
                                    <a:schemeClr val="tx1"/>
                                  </a:solidFill>
                                  <a:latin typeface="Cambria Math"/>
                                  <a:ea typeface="Cambria Math" panose="02040503050406030204" pitchFamily="18" charset="0"/>
                                </a:rPr>
                              </m:ctrlPr>
                            </m:fPr>
                            <m:num>
                              <m:r>
                                <a:rPr lang="en-US" altLang="en-US" b="0" i="1" smtClean="0">
                                  <a:solidFill>
                                    <a:schemeClr val="tx1"/>
                                  </a:solidFill>
                                  <a:latin typeface="Cambria Math" panose="02040503050406030204" pitchFamily="18" charset="0"/>
                                  <a:ea typeface="Cambria Math" panose="02040503050406030204" pitchFamily="18" charset="0"/>
                                </a:rPr>
                                <m:t>4</m:t>
                              </m:r>
                            </m:num>
                            <m:den>
                              <m:r>
                                <a:rPr lang="en-US" altLang="en-US" b="0" i="1" smtClean="0">
                                  <a:solidFill>
                                    <a:schemeClr val="tx1"/>
                                  </a:solidFill>
                                  <a:latin typeface="Cambria Math" panose="02040503050406030204" pitchFamily="18" charset="0"/>
                                  <a:ea typeface="Cambria Math" panose="02040503050406030204" pitchFamily="18" charset="0"/>
                                </a:rPr>
                                <m:t>5</m:t>
                              </m:r>
                            </m:den>
                          </m:f>
                        </m:e>
                      </m:func>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1E6620A9-3759-40A9-A08E-76BD4C5BAD40}"/>
                  </a:ext>
                </a:extLst>
              </p:cNvPr>
              <p:cNvSpPr txBox="1">
                <a:spLocks noRot="1" noChangeAspect="1" noMove="1" noResize="1" noEditPoints="1" noAdjustHandles="1" noChangeArrowheads="1" noChangeShapeType="1" noTextEdit="1"/>
              </p:cNvSpPr>
              <p:nvPr/>
            </p:nvSpPr>
            <p:spPr>
              <a:xfrm>
                <a:off x="104215" y="3907212"/>
                <a:ext cx="1859055" cy="9002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6C897F60-CC6A-449F-8895-34A424E1471B}"/>
                  </a:ext>
                </a:extLst>
              </p:cNvPr>
              <p:cNvSpPr txBox="1"/>
              <p:nvPr/>
            </p:nvSpPr>
            <p:spPr>
              <a:xfrm>
                <a:off x="2011270" y="3981432"/>
                <a:ext cx="1859055" cy="900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en-US" i="1" smtClean="0">
                              <a:solidFill>
                                <a:schemeClr val="tx1"/>
                              </a:solidFill>
                              <a:latin typeface="Cambria Math"/>
                            </a:rPr>
                          </m:ctrlPr>
                        </m:funcPr>
                        <m:fName>
                          <m:r>
                            <m:rPr>
                              <m:sty m:val="p"/>
                            </m:rPr>
                            <a:rPr lang="en-US" altLang="en-US" b="0" i="0" smtClean="0">
                              <a:solidFill>
                                <a:schemeClr val="tx1"/>
                              </a:solidFill>
                              <a:latin typeface="Cambria Math" panose="02040503050406030204" pitchFamily="18" charset="0"/>
                            </a:rPr>
                            <m:t>cos</m:t>
                          </m:r>
                        </m:fName>
                        <m:e>
                          <m:r>
                            <a:rPr lang="en-US" altLang="en-US" i="1" smtClean="0">
                              <a:solidFill>
                                <a:schemeClr val="tx1"/>
                              </a:solidFill>
                              <a:latin typeface="Cambria Math" panose="02040503050406030204" pitchFamily="18" charset="0"/>
                              <a:ea typeface="Cambria Math" panose="02040503050406030204" pitchFamily="18" charset="0"/>
                            </a:rPr>
                            <m:t>𝛼</m:t>
                          </m:r>
                          <m:r>
                            <a:rPr lang="en-US" altLang="en-US" b="0" i="1" smtClean="0">
                              <a:solidFill>
                                <a:schemeClr val="tx1"/>
                              </a:solidFill>
                              <a:latin typeface="Cambria Math" panose="02040503050406030204" pitchFamily="18" charset="0"/>
                              <a:ea typeface="Cambria Math" panose="02040503050406030204" pitchFamily="18" charset="0"/>
                            </a:rPr>
                            <m:t>=−</m:t>
                          </m:r>
                          <m:f>
                            <m:fPr>
                              <m:ctrlPr>
                                <a:rPr lang="en-US" altLang="en-US" b="0" i="1" smtClean="0">
                                  <a:solidFill>
                                    <a:schemeClr val="tx1"/>
                                  </a:solidFill>
                                  <a:latin typeface="Cambria Math"/>
                                  <a:ea typeface="Cambria Math" panose="02040503050406030204" pitchFamily="18" charset="0"/>
                                </a:rPr>
                              </m:ctrlPr>
                            </m:fPr>
                            <m:num>
                              <m:r>
                                <a:rPr lang="en-US" altLang="en-US" b="0" i="1" smtClean="0">
                                  <a:solidFill>
                                    <a:schemeClr val="tx1"/>
                                  </a:solidFill>
                                  <a:latin typeface="Cambria Math" panose="02040503050406030204" pitchFamily="18" charset="0"/>
                                  <a:ea typeface="Cambria Math" panose="02040503050406030204" pitchFamily="18" charset="0"/>
                                </a:rPr>
                                <m:t>3</m:t>
                              </m:r>
                            </m:num>
                            <m:den>
                              <m:r>
                                <a:rPr lang="en-US" altLang="en-US" b="0" i="1" smtClean="0">
                                  <a:solidFill>
                                    <a:schemeClr val="tx1"/>
                                  </a:solidFill>
                                  <a:latin typeface="Cambria Math" panose="02040503050406030204" pitchFamily="18" charset="0"/>
                                  <a:ea typeface="Cambria Math" panose="02040503050406030204" pitchFamily="18" charset="0"/>
                                </a:rPr>
                                <m:t>5</m:t>
                              </m:r>
                            </m:den>
                          </m:f>
                        </m:e>
                      </m:func>
                    </m:oMath>
                  </m:oMathPara>
                </a14:m>
                <a:endParaRPr lang="en-US" dirty="0">
                  <a:solidFill>
                    <a:schemeClr val="tx1"/>
                  </a:solidFill>
                </a:endParaRPr>
              </a:p>
            </p:txBody>
          </p:sp>
        </mc:Choice>
        <mc:Fallback xmlns="">
          <p:sp>
            <p:nvSpPr>
              <p:cNvPr id="3" name="TextBox 2">
                <a:extLst>
                  <a:ext uri="{FF2B5EF4-FFF2-40B4-BE49-F238E27FC236}">
                    <a16:creationId xmlns:a16="http://schemas.microsoft.com/office/drawing/2014/main" id="{6C897F60-CC6A-449F-8895-34A424E1471B}"/>
                  </a:ext>
                </a:extLst>
              </p:cNvPr>
              <p:cNvSpPr txBox="1">
                <a:spLocks noRot="1" noChangeAspect="1" noMove="1" noResize="1" noEditPoints="1" noAdjustHandles="1" noChangeArrowheads="1" noChangeShapeType="1" noTextEdit="1"/>
              </p:cNvSpPr>
              <p:nvPr/>
            </p:nvSpPr>
            <p:spPr>
              <a:xfrm>
                <a:off x="2011270" y="3981432"/>
                <a:ext cx="1859055" cy="9002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8001F811-3FF9-45DC-816D-8FF52AA778A0}"/>
                  </a:ext>
                </a:extLst>
              </p:cNvPr>
              <p:cNvSpPr txBox="1"/>
              <p:nvPr/>
            </p:nvSpPr>
            <p:spPr>
              <a:xfrm>
                <a:off x="58691" y="5090485"/>
                <a:ext cx="1950102"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en-US" i="1" smtClean="0">
                              <a:solidFill>
                                <a:schemeClr val="tx1"/>
                              </a:solidFill>
                              <a:latin typeface="Cambria Math"/>
                            </a:rPr>
                          </m:ctrlPr>
                        </m:funcPr>
                        <m:fName>
                          <m:r>
                            <m:rPr>
                              <m:sty m:val="p"/>
                            </m:rPr>
                            <a:rPr lang="en-US" altLang="en-US">
                              <a:solidFill>
                                <a:schemeClr val="tx1"/>
                              </a:solidFill>
                              <a:latin typeface="Cambria Math" panose="02040503050406030204" pitchFamily="18" charset="0"/>
                            </a:rPr>
                            <m:t>sin</m:t>
                          </m:r>
                        </m:fName>
                        <m:e>
                          <m:r>
                            <a:rPr lang="en-US" altLang="en-US" i="1">
                              <a:solidFill>
                                <a:schemeClr val="tx1"/>
                              </a:solidFill>
                              <a:latin typeface="Cambria Math" panose="02040503050406030204" pitchFamily="18" charset="0"/>
                              <a:ea typeface="Cambria Math" panose="02040503050406030204" pitchFamily="18" charset="0"/>
                            </a:rPr>
                            <m:t>𝛽</m:t>
                          </m:r>
                          <m:r>
                            <a:rPr lang="en-US" altLang="en-US" i="1">
                              <a:solidFill>
                                <a:schemeClr val="tx1"/>
                              </a:solidFill>
                              <a:latin typeface="Cambria Math" panose="02040503050406030204" pitchFamily="18" charset="0"/>
                              <a:ea typeface="Cambria Math" panose="02040503050406030204" pitchFamily="18" charset="0"/>
                            </a:rPr>
                            <m:t>=</m:t>
                          </m:r>
                          <m:f>
                            <m:fPr>
                              <m:ctrlPr>
                                <a:rPr lang="en-US" altLang="en-US" i="1">
                                  <a:solidFill>
                                    <a:schemeClr val="tx1"/>
                                  </a:solidFill>
                                  <a:latin typeface="Cambria Math"/>
                                  <a:ea typeface="Cambria Math" panose="02040503050406030204" pitchFamily="18" charset="0"/>
                                </a:rPr>
                              </m:ctrlPr>
                            </m:fPr>
                            <m:num>
                              <m:r>
                                <a:rPr lang="en-US" altLang="en-US" i="1">
                                  <a:solidFill>
                                    <a:schemeClr val="tx1"/>
                                  </a:solidFill>
                                  <a:latin typeface="Cambria Math" panose="02040503050406030204" pitchFamily="18" charset="0"/>
                                  <a:ea typeface="Cambria Math" panose="02040503050406030204" pitchFamily="18" charset="0"/>
                                </a:rPr>
                                <m:t>1</m:t>
                              </m:r>
                            </m:num>
                            <m:den>
                              <m:r>
                                <a:rPr lang="en-US" altLang="en-US" i="1">
                                  <a:solidFill>
                                    <a:schemeClr val="tx1"/>
                                  </a:solidFill>
                                  <a:latin typeface="Cambria Math" panose="02040503050406030204" pitchFamily="18" charset="0"/>
                                  <a:ea typeface="Cambria Math" panose="02040503050406030204" pitchFamily="18" charset="0"/>
                                </a:rPr>
                                <m:t>2</m:t>
                              </m:r>
                            </m:den>
                          </m:f>
                        </m:e>
                      </m:func>
                    </m:oMath>
                  </m:oMathPara>
                </a14:m>
                <a:endParaRPr lang="en-US" dirty="0">
                  <a:solidFill>
                    <a:schemeClr val="tx1"/>
                  </a:solidFill>
                </a:endParaRPr>
              </a:p>
            </p:txBody>
          </p:sp>
        </mc:Choice>
        <mc:Fallback xmlns="">
          <p:sp>
            <p:nvSpPr>
              <p:cNvPr id="22" name="TextBox 21">
                <a:extLst>
                  <a:ext uri="{FF2B5EF4-FFF2-40B4-BE49-F238E27FC236}">
                    <a16:creationId xmlns:a16="http://schemas.microsoft.com/office/drawing/2014/main" id="{8001F811-3FF9-45DC-816D-8FF52AA778A0}"/>
                  </a:ext>
                </a:extLst>
              </p:cNvPr>
              <p:cNvSpPr txBox="1">
                <a:spLocks noRot="1" noChangeAspect="1" noMove="1" noResize="1" noEditPoints="1" noAdjustHandles="1" noChangeArrowheads="1" noChangeShapeType="1" noTextEdit="1"/>
              </p:cNvSpPr>
              <p:nvPr/>
            </p:nvSpPr>
            <p:spPr>
              <a:xfrm>
                <a:off x="58691" y="5090485"/>
                <a:ext cx="1950102"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EE48BC13-18FD-4124-A656-0C415240EEA8}"/>
                  </a:ext>
                </a:extLst>
              </p:cNvPr>
              <p:cNvSpPr txBox="1"/>
              <p:nvPr/>
            </p:nvSpPr>
            <p:spPr>
              <a:xfrm>
                <a:off x="1877447" y="5090485"/>
                <a:ext cx="2303464" cy="9959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cos</m:t>
                      </m:r>
                      <m:r>
                        <a:rPr lang="en-US" b="0" i="1" smtClean="0">
                          <a:solidFill>
                            <a:schemeClr val="tx1"/>
                          </a:solidFill>
                          <a:latin typeface="Cambria Math" panose="02040503050406030204" pitchFamily="18" charset="0"/>
                        </a:rPr>
                        <m:t> </m:t>
                      </m:r>
                      <m:r>
                        <a:rPr lang="en-US" i="1" smtClean="0">
                          <a:solidFill>
                            <a:schemeClr val="tx1"/>
                          </a:solidFill>
                          <a:latin typeface="Cambria Math" panose="02040503050406030204" pitchFamily="18" charset="0"/>
                          <a:ea typeface="Cambria Math" panose="02040503050406030204" pitchFamily="18" charset="0"/>
                        </a:rPr>
                        <m:t>𝛽</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ad>
                            <m:radPr>
                              <m:degHide m:val="on"/>
                              <m:ctrlPr>
                                <a:rPr lang="en-US" i="1">
                                  <a:solidFill>
                                    <a:schemeClr val="tx1"/>
                                  </a:solidFill>
                                  <a:latin typeface="Cambria Math"/>
                                </a:rPr>
                              </m:ctrlPr>
                            </m:radPr>
                            <m:deg/>
                            <m:e>
                              <m:r>
                                <a:rPr lang="en-US" i="1">
                                  <a:solidFill>
                                    <a:schemeClr val="tx1"/>
                                  </a:solidFill>
                                  <a:latin typeface="Cambria Math" panose="02040503050406030204" pitchFamily="18" charset="0"/>
                                </a:rPr>
                                <m:t>3</m:t>
                              </m:r>
                            </m:e>
                          </m:rad>
                        </m:num>
                        <m:den>
                          <m:r>
                            <a:rPr lang="en-US" i="1">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23" name="TextBox 22">
                <a:extLst>
                  <a:ext uri="{FF2B5EF4-FFF2-40B4-BE49-F238E27FC236}">
                    <a16:creationId xmlns:a16="http://schemas.microsoft.com/office/drawing/2014/main" id="{EE48BC13-18FD-4124-A656-0C415240EEA8}"/>
                  </a:ext>
                </a:extLst>
              </p:cNvPr>
              <p:cNvSpPr txBox="1">
                <a:spLocks noRot="1" noChangeAspect="1" noMove="1" noResize="1" noEditPoints="1" noAdjustHandles="1" noChangeArrowheads="1" noChangeShapeType="1" noTextEdit="1"/>
              </p:cNvSpPr>
              <p:nvPr/>
            </p:nvSpPr>
            <p:spPr>
              <a:xfrm>
                <a:off x="1877447" y="5090485"/>
                <a:ext cx="2303464" cy="99591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013B0D2F-BA5E-4224-9873-A382098128BF}"/>
                  </a:ext>
                </a:extLst>
              </p:cNvPr>
              <p:cNvSpPr txBox="1"/>
              <p:nvPr/>
            </p:nvSpPr>
            <p:spPr>
              <a:xfrm>
                <a:off x="2760290" y="2717018"/>
                <a:ext cx="602867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chemeClr val="tx1"/>
                              </a:solidFill>
                              <a:latin typeface="Cambria Math"/>
                            </a:rPr>
                          </m:ctrlPr>
                        </m:funcPr>
                        <m:fName>
                          <m:r>
                            <m:rPr>
                              <m:sty m:val="p"/>
                            </m:rPr>
                            <a:rPr lang="en-US" b="0" i="0" smtClean="0">
                              <a:solidFill>
                                <a:schemeClr val="tx1"/>
                              </a:solidFill>
                              <a:latin typeface="Cambria Math" panose="02040503050406030204" pitchFamily="18" charset="0"/>
                            </a:rPr>
                            <m:t>sin</m:t>
                          </m:r>
                        </m:fName>
                        <m:e>
                          <m:d>
                            <m:dPr>
                              <m:ctrlPr>
                                <a:rPr lang="en-US" b="0" i="1" smtClean="0">
                                  <a:solidFill>
                                    <a:schemeClr val="tx1"/>
                                  </a:solidFill>
                                  <a:latin typeface="Cambria Math"/>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𝛼</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𝛽</m:t>
                              </m:r>
                            </m:e>
                          </m:d>
                          <m:r>
                            <a:rPr lang="en-US" b="0" i="1" smtClean="0">
                              <a:solidFill>
                                <a:schemeClr val="tx1"/>
                              </a:solidFill>
                              <a:latin typeface="Cambria Math" panose="02040503050406030204" pitchFamily="18" charset="0"/>
                              <a:ea typeface="Cambria Math" panose="02040503050406030204" pitchFamily="18" charset="0"/>
                            </a:rPr>
                            <m:t>=</m:t>
                          </m:r>
                          <m:func>
                            <m:funcPr>
                              <m:ctrlPr>
                                <a:rPr lang="en-US" b="0" i="1" smtClean="0">
                                  <a:solidFill>
                                    <a:schemeClr val="tx1"/>
                                  </a:solidFill>
                                  <a:latin typeface="Cambria Math"/>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sin</m:t>
                              </m:r>
                            </m:fName>
                            <m:e>
                              <m:r>
                                <a:rPr lang="en-US" b="0" i="1" smtClean="0">
                                  <a:solidFill>
                                    <a:schemeClr val="tx1"/>
                                  </a:solidFill>
                                  <a:latin typeface="Cambria Math" panose="02040503050406030204" pitchFamily="18" charset="0"/>
                                  <a:ea typeface="Cambria Math" panose="02040503050406030204" pitchFamily="18" charset="0"/>
                                </a:rPr>
                                <m:t>𝛼</m:t>
                              </m:r>
                            </m:e>
                          </m:func>
                          <m:func>
                            <m:funcPr>
                              <m:ctrlPr>
                                <a:rPr lang="en-US" b="0" i="1" smtClean="0">
                                  <a:solidFill>
                                    <a:schemeClr val="tx1"/>
                                  </a:solidFill>
                                  <a:latin typeface="Cambria Math"/>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cos</m:t>
                              </m:r>
                            </m:fName>
                            <m:e>
                              <m:r>
                                <a:rPr lang="en-US" b="0" i="1" smtClean="0">
                                  <a:solidFill>
                                    <a:schemeClr val="tx1"/>
                                  </a:solidFill>
                                  <a:latin typeface="Cambria Math" panose="02040503050406030204" pitchFamily="18" charset="0"/>
                                  <a:ea typeface="Cambria Math" panose="02040503050406030204" pitchFamily="18" charset="0"/>
                                </a:rPr>
                                <m:t>𝛽</m:t>
                              </m:r>
                            </m:e>
                          </m:func>
                          <m:r>
                            <a:rPr lang="en-US" b="0" i="1" smtClean="0">
                              <a:solidFill>
                                <a:schemeClr val="tx1"/>
                              </a:solidFill>
                              <a:latin typeface="Cambria Math" panose="02040503050406030204" pitchFamily="18" charset="0"/>
                              <a:ea typeface="Cambria Math" panose="02040503050406030204" pitchFamily="18" charset="0"/>
                            </a:rPr>
                            <m:t>+</m:t>
                          </m:r>
                          <m:func>
                            <m:funcPr>
                              <m:ctrlPr>
                                <a:rPr lang="en-US" b="0" i="1" smtClean="0">
                                  <a:solidFill>
                                    <a:schemeClr val="tx1"/>
                                  </a:solidFill>
                                  <a:latin typeface="Cambria Math"/>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cos</m:t>
                              </m:r>
                            </m:fName>
                            <m:e>
                              <m:r>
                                <a:rPr lang="en-US" b="0" i="1" smtClean="0">
                                  <a:solidFill>
                                    <a:schemeClr val="tx1"/>
                                  </a:solidFill>
                                  <a:latin typeface="Cambria Math" panose="02040503050406030204" pitchFamily="18" charset="0"/>
                                  <a:ea typeface="Cambria Math" panose="02040503050406030204" pitchFamily="18" charset="0"/>
                                </a:rPr>
                                <m:t>𝛼</m:t>
                              </m:r>
                            </m:e>
                          </m:func>
                          <m:func>
                            <m:funcPr>
                              <m:ctrlPr>
                                <a:rPr lang="en-US" b="0" i="1" smtClean="0">
                                  <a:solidFill>
                                    <a:schemeClr val="tx1"/>
                                  </a:solidFill>
                                  <a:latin typeface="Cambria Math"/>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sin</m:t>
                              </m:r>
                            </m:fName>
                            <m:e>
                              <m:r>
                                <a:rPr lang="en-US" b="0" i="1" smtClean="0">
                                  <a:solidFill>
                                    <a:schemeClr val="tx1"/>
                                  </a:solidFill>
                                  <a:latin typeface="Cambria Math" panose="02040503050406030204" pitchFamily="18" charset="0"/>
                                  <a:ea typeface="Cambria Math" panose="02040503050406030204" pitchFamily="18" charset="0"/>
                                </a:rPr>
                                <m:t>𝛽</m:t>
                              </m:r>
                            </m:e>
                          </m:func>
                        </m:e>
                      </m:func>
                    </m:oMath>
                  </m:oMathPara>
                </a14:m>
                <a:endParaRPr lang="en-US" dirty="0">
                  <a:solidFill>
                    <a:schemeClr val="tx1"/>
                  </a:solidFill>
                </a:endParaRPr>
              </a:p>
            </p:txBody>
          </p:sp>
        </mc:Choice>
        <mc:Fallback xmlns="">
          <p:sp>
            <p:nvSpPr>
              <p:cNvPr id="27" name="TextBox 26">
                <a:extLst>
                  <a:ext uri="{FF2B5EF4-FFF2-40B4-BE49-F238E27FC236}">
                    <a16:creationId xmlns:a16="http://schemas.microsoft.com/office/drawing/2014/main" id="{013B0D2F-BA5E-4224-9873-A382098128BF}"/>
                  </a:ext>
                </a:extLst>
              </p:cNvPr>
              <p:cNvSpPr txBox="1">
                <a:spLocks noRot="1" noChangeAspect="1" noMove="1" noResize="1" noEditPoints="1" noAdjustHandles="1" noChangeArrowheads="1" noChangeShapeType="1" noTextEdit="1"/>
              </p:cNvSpPr>
              <p:nvPr/>
            </p:nvSpPr>
            <p:spPr>
              <a:xfrm>
                <a:off x="2760290" y="2717018"/>
                <a:ext cx="602867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BEDFAA4D-3405-4F56-8FEC-00998A0A2BD0}"/>
                  </a:ext>
                </a:extLst>
              </p:cNvPr>
              <p:cNvSpPr txBox="1"/>
              <p:nvPr/>
            </p:nvSpPr>
            <p:spPr>
              <a:xfrm>
                <a:off x="5049182" y="3228257"/>
                <a:ext cx="3739779" cy="11109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a:solidFill>
                                <a:schemeClr val="tx1"/>
                              </a:solidFill>
                              <a:latin typeface="Cambria Math" panose="02040503050406030204" pitchFamily="18" charset="0"/>
                            </a:rPr>
                            <m:t>4</m:t>
                          </m:r>
                        </m:num>
                        <m:den>
                          <m:r>
                            <a:rPr lang="en-US">
                              <a:solidFill>
                                <a:schemeClr val="tx1"/>
                              </a:solidFill>
                              <a:latin typeface="Cambria Math" panose="02040503050406030204" pitchFamily="18" charset="0"/>
                            </a:rPr>
                            <m:t>5</m:t>
                          </m:r>
                        </m:den>
                      </m:f>
                      <m:r>
                        <a:rPr lang="en-US">
                          <a:solidFill>
                            <a:schemeClr val="tx1"/>
                          </a:solidFill>
                          <a:latin typeface="Cambria Math" panose="02040503050406030204" pitchFamily="18" charset="0"/>
                        </a:rPr>
                        <m:t>·</m:t>
                      </m:r>
                      <m:f>
                        <m:fPr>
                          <m:ctrlPr>
                            <a:rPr lang="en-US" i="1">
                              <a:solidFill>
                                <a:schemeClr val="tx1"/>
                              </a:solidFill>
                              <a:latin typeface="Cambria Math"/>
                            </a:rPr>
                          </m:ctrlPr>
                        </m:fPr>
                        <m:num>
                          <m:rad>
                            <m:radPr>
                              <m:degHide m:val="on"/>
                              <m:ctrlPr>
                                <a:rPr lang="en-US" i="1">
                                  <a:solidFill>
                                    <a:schemeClr val="tx1"/>
                                  </a:solidFill>
                                  <a:latin typeface="Cambria Math"/>
                                </a:rPr>
                              </m:ctrlPr>
                            </m:radPr>
                            <m:deg/>
                            <m:e>
                              <m:r>
                                <a:rPr lang="en-US">
                                  <a:solidFill>
                                    <a:schemeClr val="tx1"/>
                                  </a:solidFill>
                                  <a:latin typeface="Cambria Math" panose="02040503050406030204" pitchFamily="18" charset="0"/>
                                </a:rPr>
                                <m:t>3</m:t>
                              </m:r>
                            </m:e>
                          </m:rad>
                        </m:num>
                        <m:den>
                          <m:r>
                            <a:rPr lang="en-US">
                              <a:solidFill>
                                <a:schemeClr val="tx1"/>
                              </a:solidFill>
                              <a:latin typeface="Cambria Math" panose="02040503050406030204" pitchFamily="18" charset="0"/>
                            </a:rPr>
                            <m:t>2</m:t>
                          </m:r>
                        </m:den>
                      </m:f>
                      <m:r>
                        <a:rPr lang="en-US" b="0" i="1" smtClean="0">
                          <a:solidFill>
                            <a:schemeClr val="tx1"/>
                          </a:solidFill>
                          <a:latin typeface="Cambria Math" panose="02040503050406030204" pitchFamily="18" charset="0"/>
                        </a:rPr>
                        <m:t>+</m:t>
                      </m:r>
                      <m:d>
                        <m:dPr>
                          <m:ctrlPr>
                            <a:rPr lang="en-US" i="1">
                              <a:solidFill>
                                <a:schemeClr val="tx1"/>
                              </a:solidFill>
                              <a:latin typeface="Cambria Math"/>
                            </a:rPr>
                          </m:ctrlPr>
                        </m:dPr>
                        <m:e>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3</m:t>
                              </m:r>
                            </m:num>
                            <m:den>
                              <m:r>
                                <a:rPr lang="en-US" i="0">
                                  <a:solidFill>
                                    <a:schemeClr val="tx1"/>
                                  </a:solidFill>
                                  <a:latin typeface="Cambria Math" panose="02040503050406030204" pitchFamily="18" charset="0"/>
                                </a:rPr>
                                <m:t>5</m:t>
                              </m:r>
                            </m:den>
                          </m:f>
                        </m:e>
                      </m:d>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b="0" i="1" smtClean="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29" name="TextBox 28">
                <a:extLst>
                  <a:ext uri="{FF2B5EF4-FFF2-40B4-BE49-F238E27FC236}">
                    <a16:creationId xmlns:a16="http://schemas.microsoft.com/office/drawing/2014/main" id="{BEDFAA4D-3405-4F56-8FEC-00998A0A2BD0}"/>
                  </a:ext>
                </a:extLst>
              </p:cNvPr>
              <p:cNvSpPr txBox="1">
                <a:spLocks noRot="1" noChangeAspect="1" noMove="1" noResize="1" noEditPoints="1" noAdjustHandles="1" noChangeArrowheads="1" noChangeShapeType="1" noTextEdit="1"/>
              </p:cNvSpPr>
              <p:nvPr/>
            </p:nvSpPr>
            <p:spPr>
              <a:xfrm>
                <a:off x="5049182" y="3228257"/>
                <a:ext cx="3739779" cy="111094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4F61A4AE-ED7A-4193-A0C7-A9221B97845C}"/>
                  </a:ext>
                </a:extLst>
              </p:cNvPr>
              <p:cNvSpPr txBox="1"/>
              <p:nvPr/>
            </p:nvSpPr>
            <p:spPr>
              <a:xfrm>
                <a:off x="5049182" y="4233103"/>
                <a:ext cx="2428782" cy="9987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b="0" i="0" smtClean="0">
                              <a:solidFill>
                                <a:schemeClr val="tx1"/>
                              </a:solidFill>
                              <a:latin typeface="Cambria Math" panose="02040503050406030204" pitchFamily="18" charset="0"/>
                            </a:rPr>
                            <m:t>4</m:t>
                          </m:r>
                          <m:rad>
                            <m:radPr>
                              <m:degHide m:val="on"/>
                              <m:ctrlPr>
                                <a:rPr lang="en-US" i="1">
                                  <a:solidFill>
                                    <a:schemeClr val="tx1"/>
                                  </a:solidFill>
                                  <a:latin typeface="Cambria Math"/>
                                </a:rPr>
                              </m:ctrlPr>
                            </m:radPr>
                            <m:deg/>
                            <m:e>
                              <m:r>
                                <a:rPr lang="en-US" i="0">
                                  <a:solidFill>
                                    <a:schemeClr val="tx1"/>
                                  </a:solidFill>
                                  <a:latin typeface="Cambria Math" panose="02040503050406030204" pitchFamily="18" charset="0"/>
                                </a:rPr>
                                <m:t>3</m:t>
                              </m:r>
                            </m:e>
                          </m:rad>
                        </m:num>
                        <m:den>
                          <m:r>
                            <a:rPr lang="en-US" i="0">
                              <a:solidFill>
                                <a:schemeClr val="tx1"/>
                              </a:solidFill>
                              <a:latin typeface="Cambria Math" panose="02040503050406030204" pitchFamily="18" charset="0"/>
                            </a:rPr>
                            <m:t>10</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b="0" i="1" smtClean="0">
                              <a:solidFill>
                                <a:schemeClr val="tx1"/>
                              </a:solidFill>
                              <a:latin typeface="Cambria Math" panose="02040503050406030204" pitchFamily="18" charset="0"/>
                            </a:rPr>
                            <m:t>3</m:t>
                          </m:r>
                        </m:num>
                        <m:den>
                          <m:r>
                            <a:rPr lang="en-US" i="0">
                              <a:solidFill>
                                <a:schemeClr val="tx1"/>
                              </a:solidFill>
                              <a:latin typeface="Cambria Math" panose="02040503050406030204" pitchFamily="18" charset="0"/>
                            </a:rPr>
                            <m:t>10</m:t>
                          </m:r>
                        </m:den>
                      </m:f>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4F61A4AE-ED7A-4193-A0C7-A9221B97845C}"/>
                  </a:ext>
                </a:extLst>
              </p:cNvPr>
              <p:cNvSpPr txBox="1">
                <a:spLocks noRot="1" noChangeAspect="1" noMove="1" noResize="1" noEditPoints="1" noAdjustHandles="1" noChangeArrowheads="1" noChangeShapeType="1" noTextEdit="1"/>
              </p:cNvSpPr>
              <p:nvPr/>
            </p:nvSpPr>
            <p:spPr>
              <a:xfrm>
                <a:off x="5049182" y="4233103"/>
                <a:ext cx="2428782" cy="99873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C2DC9FDF-BA8C-4351-A26D-ADEF90BA1EC0}"/>
                  </a:ext>
                </a:extLst>
              </p:cNvPr>
              <p:cNvSpPr txBox="1"/>
              <p:nvPr/>
            </p:nvSpPr>
            <p:spPr>
              <a:xfrm>
                <a:off x="4916862" y="5331244"/>
                <a:ext cx="2400300" cy="9987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b="0" i="0" smtClean="0">
                              <a:solidFill>
                                <a:schemeClr val="tx1"/>
                              </a:solidFill>
                              <a:latin typeface="Cambria Math" panose="02040503050406030204" pitchFamily="18" charset="0"/>
                            </a:rPr>
                            <m:t>4</m:t>
                          </m:r>
                          <m:rad>
                            <m:radPr>
                              <m:degHide m:val="on"/>
                              <m:ctrlPr>
                                <a:rPr lang="en-US" i="1">
                                  <a:solidFill>
                                    <a:schemeClr val="tx1"/>
                                  </a:solidFill>
                                  <a:latin typeface="Cambria Math"/>
                                </a:rPr>
                              </m:ctrlPr>
                            </m:radPr>
                            <m:deg/>
                            <m:e>
                              <m:r>
                                <a:rPr lang="en-US" i="0">
                                  <a:solidFill>
                                    <a:schemeClr val="tx1"/>
                                  </a:solidFill>
                                  <a:latin typeface="Cambria Math" panose="02040503050406030204" pitchFamily="18" charset="0"/>
                                </a:rPr>
                                <m:t>3</m:t>
                              </m:r>
                            </m:e>
                          </m:rad>
                          <m:r>
                            <a:rPr lang="en-US" i="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3</m:t>
                          </m:r>
                        </m:num>
                        <m:den>
                          <m:r>
                            <a:rPr lang="en-US" i="0">
                              <a:solidFill>
                                <a:schemeClr val="tx1"/>
                              </a:solidFill>
                              <a:latin typeface="Cambria Math" panose="02040503050406030204" pitchFamily="18" charset="0"/>
                            </a:rPr>
                            <m:t>10</m:t>
                          </m:r>
                        </m:den>
                      </m:f>
                    </m:oMath>
                  </m:oMathPara>
                </a14:m>
                <a:endParaRPr lang="en-US" dirty="0">
                  <a:solidFill>
                    <a:schemeClr val="tx1"/>
                  </a:solidFill>
                </a:endParaRPr>
              </a:p>
            </p:txBody>
          </p:sp>
        </mc:Choice>
        <mc:Fallback xmlns="">
          <p:sp>
            <p:nvSpPr>
              <p:cNvPr id="33" name="TextBox 32">
                <a:extLst>
                  <a:ext uri="{FF2B5EF4-FFF2-40B4-BE49-F238E27FC236}">
                    <a16:creationId xmlns:a16="http://schemas.microsoft.com/office/drawing/2014/main" id="{C2DC9FDF-BA8C-4351-A26D-ADEF90BA1EC0}"/>
                  </a:ext>
                </a:extLst>
              </p:cNvPr>
              <p:cNvSpPr txBox="1">
                <a:spLocks noRot="1" noChangeAspect="1" noMove="1" noResize="1" noEditPoints="1" noAdjustHandles="1" noChangeArrowheads="1" noChangeShapeType="1" noTextEdit="1"/>
              </p:cNvSpPr>
              <p:nvPr/>
            </p:nvSpPr>
            <p:spPr>
              <a:xfrm>
                <a:off x="4916862" y="5331244"/>
                <a:ext cx="2400300" cy="998735"/>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2476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fade">
                                      <p:cBhvr>
                                        <p:cTn id="7" dur="500"/>
                                        <p:tgtEl>
                                          <p:spTgt spid="49155">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22" grpId="0"/>
      <p:bldP spid="23" grpId="0"/>
      <p:bldP spid="27" grpId="0"/>
      <p:bldP spid="29" grpId="0"/>
      <p:bldP spid="31"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Sum and Difference Formulas for Tangents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xmlns="" id="{C0FE4516-FFDE-4699-9A4C-CDAA1640A9FF}"/>
                  </a:ext>
                </a:extLst>
              </p:cNvPr>
              <p:cNvSpPr>
                <a:spLocks noGrp="1"/>
              </p:cNvSpPr>
              <p:nvPr>
                <p:ph idx="1"/>
              </p:nvPr>
            </p:nvSpPr>
            <p:spPr/>
            <p:txBody>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r>
                            <m:rPr>
                              <m:sty m:val="p"/>
                            </m:rPr>
                            <a:rPr lang="en-US" i="0" smtClean="0">
                              <a:latin typeface="Cambria Math" panose="02040503050406030204" pitchFamily="18" charset="0"/>
                            </a:rPr>
                            <m:t>tan</m:t>
                          </m:r>
                        </m:fName>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tan</m:t>
                                  </m:r>
                                </m:fName>
                                <m:e>
                                  <m:r>
                                    <a:rPr lang="en-US" b="0" i="1" smtClean="0">
                                      <a:latin typeface="Cambria Math" panose="02040503050406030204" pitchFamily="18" charset="0"/>
                                      <a:ea typeface="Cambria Math" panose="02040503050406030204" pitchFamily="18" charset="0"/>
                                    </a:rPr>
                                    <m:t>𝛼</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tan</m:t>
                                  </m:r>
                                </m:fName>
                                <m:e>
                                  <m:r>
                                    <a:rPr lang="en-US" b="0" i="1" smtClean="0">
                                      <a:latin typeface="Cambria Math" panose="02040503050406030204" pitchFamily="18" charset="0"/>
                                      <a:ea typeface="Cambria Math" panose="02040503050406030204" pitchFamily="18" charset="0"/>
                                    </a:rPr>
                                    <m:t>𝛽</m:t>
                                  </m:r>
                                </m:e>
                              </m:func>
                            </m:num>
                            <m:den>
                              <m:r>
                                <a:rPr lang="en-US" b="0" i="1" smtClean="0">
                                  <a:latin typeface="Cambria Math" panose="02040503050406030204" pitchFamily="18" charset="0"/>
                                  <a:ea typeface="Cambria Math" panose="02040503050406030204" pitchFamily="18" charset="0"/>
                                </a:rPr>
                                <m:t>1−</m:t>
                              </m:r>
                              <m:func>
                                <m:funcPr>
                                  <m:ctrlPr>
                                    <a:rPr lang="en-US"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tan</m:t>
                                  </m:r>
                                </m:fName>
                                <m:e>
                                  <m:r>
                                    <a:rPr lang="en-US" i="1">
                                      <a:latin typeface="Cambria Math" panose="02040503050406030204" pitchFamily="18" charset="0"/>
                                      <a:ea typeface="Cambria Math" panose="02040503050406030204" pitchFamily="18" charset="0"/>
                                    </a:rPr>
                                    <m:t>𝛼</m:t>
                                  </m:r>
                                </m:e>
                              </m:func>
                              <m:func>
                                <m:funcPr>
                                  <m:ctrlPr>
                                    <a:rPr lang="en-US"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tan</m:t>
                                  </m:r>
                                </m:fName>
                                <m:e>
                                  <m:r>
                                    <a:rPr lang="en-US" i="1">
                                      <a:latin typeface="Cambria Math" panose="02040503050406030204" pitchFamily="18" charset="0"/>
                                      <a:ea typeface="Cambria Math" panose="02040503050406030204" pitchFamily="18" charset="0"/>
                                    </a:rPr>
                                    <m:t>𝛽</m:t>
                                  </m:r>
                                </m:e>
                              </m:func>
                            </m:den>
                          </m:f>
                        </m:e>
                      </m:func>
                    </m:oMath>
                  </m:oMathPara>
                </a14:m>
                <a:endParaRPr lang="en-US" dirty="0"/>
              </a:p>
              <a:p>
                <a:endParaRPr lang="en-US" sz="1400" dirty="0"/>
              </a:p>
              <a:p>
                <a:r>
                  <a:rPr lang="en-US" dirty="0"/>
                  <a:t>The tangent of the sum of two angles equals the tangent of the first angle plus the tangent of the second angle divided by 1 minus their product.</a:t>
                </a:r>
              </a:p>
              <a:p>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r>
                            <m:rPr>
                              <m:sty m:val="p"/>
                            </m:rPr>
                            <a:rPr lang="en-US" i="0" smtClean="0">
                              <a:latin typeface="Cambria Math" panose="02040503050406030204" pitchFamily="18" charset="0"/>
                            </a:rPr>
                            <m:t>tan</m:t>
                          </m:r>
                        </m:fName>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tan</m:t>
                                  </m:r>
                                </m:fName>
                                <m:e>
                                  <m:r>
                                    <a:rPr lang="en-US" b="0" i="1" smtClean="0">
                                      <a:latin typeface="Cambria Math" panose="02040503050406030204" pitchFamily="18" charset="0"/>
                                      <a:ea typeface="Cambria Math" panose="02040503050406030204" pitchFamily="18" charset="0"/>
                                    </a:rPr>
                                    <m:t>𝛼</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tan</m:t>
                                  </m:r>
                                </m:fName>
                                <m:e>
                                  <m:r>
                                    <a:rPr lang="en-US" b="0" i="1" smtClean="0">
                                      <a:latin typeface="Cambria Math" panose="02040503050406030204" pitchFamily="18" charset="0"/>
                                      <a:ea typeface="Cambria Math" panose="02040503050406030204" pitchFamily="18" charset="0"/>
                                    </a:rPr>
                                    <m:t>𝛽</m:t>
                                  </m:r>
                                </m:e>
                              </m:func>
                            </m:num>
                            <m:den>
                              <m:r>
                                <a:rPr lang="en-US" b="0" i="1" smtClean="0">
                                  <a:latin typeface="Cambria Math" panose="02040503050406030204" pitchFamily="18" charset="0"/>
                                  <a:ea typeface="Cambria Math" panose="02040503050406030204" pitchFamily="18" charset="0"/>
                                </a:rPr>
                                <m:t>1+</m:t>
                              </m:r>
                              <m:func>
                                <m:funcPr>
                                  <m:ctrlPr>
                                    <a:rPr lang="en-US"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tan</m:t>
                                  </m:r>
                                </m:fName>
                                <m:e>
                                  <m:r>
                                    <a:rPr lang="en-US" i="1">
                                      <a:latin typeface="Cambria Math" panose="02040503050406030204" pitchFamily="18" charset="0"/>
                                      <a:ea typeface="Cambria Math" panose="02040503050406030204" pitchFamily="18" charset="0"/>
                                    </a:rPr>
                                    <m:t>𝛼</m:t>
                                  </m:r>
                                </m:e>
                              </m:func>
                              <m:func>
                                <m:funcPr>
                                  <m:ctrlPr>
                                    <a:rPr lang="en-US"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tan</m:t>
                                  </m:r>
                                </m:fName>
                                <m:e>
                                  <m:r>
                                    <a:rPr lang="en-US" i="1">
                                      <a:latin typeface="Cambria Math" panose="02040503050406030204" pitchFamily="18" charset="0"/>
                                      <a:ea typeface="Cambria Math" panose="02040503050406030204" pitchFamily="18" charset="0"/>
                                    </a:rPr>
                                    <m:t>𝛽</m:t>
                                  </m:r>
                                </m:e>
                              </m:func>
                            </m:den>
                          </m:f>
                        </m:e>
                      </m:func>
                    </m:oMath>
                  </m:oMathPara>
                </a14:m>
                <a:endParaRPr lang="en-US" dirty="0"/>
              </a:p>
              <a:p>
                <a:r>
                  <a:rPr lang="en-US" dirty="0"/>
                  <a:t>The tangent of the difference of two angles equals the tangent of the first angle minus the tangent of the second angle divided by 1 plus their product.</a:t>
                </a:r>
              </a:p>
            </p:txBody>
          </p:sp>
        </mc:Choice>
        <mc:Fallback xmlns="">
          <p:sp>
            <p:nvSpPr>
              <p:cNvPr id="2" name="Content Placeholder 1">
                <a:extLst>
                  <a:ext uri="{FF2B5EF4-FFF2-40B4-BE49-F238E27FC236}">
                    <a16:creationId xmlns:a16="http://schemas.microsoft.com/office/drawing/2014/main" id="{C0FE4516-FFDE-4699-9A4C-CDAA1640A9FF}"/>
                  </a:ext>
                </a:extLst>
              </p:cNvPr>
              <p:cNvSpPr>
                <a:spLocks noGrp="1" noRot="1" noChangeAspect="1" noMove="1" noResize="1" noEditPoints="1" noAdjustHandles="1" noChangeArrowheads="1" noChangeShapeType="1" noTextEdit="1"/>
              </p:cNvSpPr>
              <p:nvPr>
                <p:ph idx="1"/>
              </p:nvPr>
            </p:nvSpPr>
            <p:spPr>
              <a:blipFill>
                <a:blip r:embed="rId2"/>
                <a:stretch>
                  <a:fillRect l="-1401" r="-140"/>
                </a:stretch>
              </a:blipFill>
            </p:spPr>
            <p:txBody>
              <a:bodyPr/>
              <a:lstStyle/>
              <a:p>
                <a:r>
                  <a:rPr lang="en-US">
                    <a:noFill/>
                  </a:rPr>
                  <a:t> </a:t>
                </a:r>
              </a:p>
            </p:txBody>
          </p:sp>
        </mc:Fallback>
      </mc:AlternateContent>
    </p:spTree>
    <p:extLst>
      <p:ext uri="{BB962C8B-B14F-4D97-AF65-F5344CB8AC3E}">
        <p14:creationId xmlns:p14="http://schemas.microsoft.com/office/powerpoint/2010/main" val="425095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Example 7:  Verifying an Identity</a:t>
            </a:r>
          </a:p>
        </p:txBody>
      </p:sp>
      <mc:AlternateContent xmlns:mc="http://schemas.openxmlformats.org/markup-compatibility/2006">
        <mc:Choice xmlns:a14="http://schemas.microsoft.com/office/drawing/2010/main" Requires="a14">
          <p:sp>
            <p:nvSpPr>
              <p:cNvPr id="16387" name="Rectangle 3"/>
              <p:cNvSpPr>
                <a:spLocks noGrp="1" noChangeArrowheads="1"/>
              </p:cNvSpPr>
              <p:nvPr>
                <p:ph idx="1"/>
              </p:nvPr>
            </p:nvSpPr>
            <p:spPr/>
            <p:txBody>
              <a:bodyPr/>
              <a:lstStyle/>
              <a:p>
                <a:r>
                  <a:rPr lang="en-US" altLang="en-US" dirty="0"/>
                  <a:t>Verify the identity: </a:t>
                </a:r>
                <a14:m>
                  <m:oMath xmlns:m="http://schemas.openxmlformats.org/officeDocument/2006/math">
                    <m:func>
                      <m:funcPr>
                        <m:ctrlPr>
                          <a:rPr lang="en-US" altLang="en-US" i="1" smtClean="0">
                            <a:latin typeface="Cambria Math"/>
                          </a:rPr>
                        </m:ctrlPr>
                      </m:funcPr>
                      <m:fName>
                        <m:r>
                          <m:rPr>
                            <m:sty m:val="p"/>
                          </m:rPr>
                          <a:rPr lang="en-US" altLang="en-US" i="0" smtClean="0">
                            <a:latin typeface="Cambria Math" panose="02040503050406030204" pitchFamily="18" charset="0"/>
                          </a:rPr>
                          <m:t>tan</m:t>
                        </m:r>
                      </m:fName>
                      <m:e>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𝜋</m:t>
                            </m:r>
                          </m:e>
                        </m:d>
                        <m:r>
                          <a:rPr lang="en-US" altLang="en-US" b="0" i="1" smtClean="0">
                            <a:latin typeface="Cambria Math" panose="02040503050406030204" pitchFamily="18" charset="0"/>
                            <a:ea typeface="Cambria Math" panose="02040503050406030204" pitchFamily="18" charset="0"/>
                          </a:rPr>
                          <m:t>=</m:t>
                        </m:r>
                        <m:func>
                          <m:funcPr>
                            <m:ctrlPr>
                              <a:rPr lang="en-US" altLang="en-US" b="0" i="1" smtClean="0">
                                <a:latin typeface="Cambria Math"/>
                                <a:ea typeface="Cambria Math" panose="02040503050406030204" pitchFamily="18" charset="0"/>
                              </a:rPr>
                            </m:ctrlPr>
                          </m:funcPr>
                          <m:fName>
                            <m:r>
                              <m:rPr>
                                <m:sty m:val="p"/>
                              </m:rPr>
                              <a:rPr lang="en-US" altLang="en-US" b="0" i="0" smtClean="0">
                                <a:latin typeface="Cambria Math" panose="02040503050406030204" pitchFamily="18" charset="0"/>
                                <a:ea typeface="Cambria Math" panose="02040503050406030204" pitchFamily="18" charset="0"/>
                              </a:rPr>
                              <m:t>tan</m:t>
                            </m:r>
                          </m:fName>
                          <m:e>
                            <m:r>
                              <a:rPr lang="en-US" altLang="en-US" b="0" i="1" smtClean="0">
                                <a:latin typeface="Cambria Math" panose="02040503050406030204" pitchFamily="18" charset="0"/>
                                <a:ea typeface="Cambria Math" panose="02040503050406030204" pitchFamily="18" charset="0"/>
                              </a:rPr>
                              <m:t>𝑥</m:t>
                            </m:r>
                          </m:e>
                        </m:func>
                      </m:e>
                    </m:func>
                  </m:oMath>
                </a14:m>
                <a:r>
                  <a:rPr lang="en-US" altLang="en-US" dirty="0"/>
                  <a:t>.</a:t>
                </a:r>
              </a:p>
              <a:p>
                <a:pPr/>
                <a:endParaRPr lang="en-US" altLang="en-US" dirty="0"/>
              </a:p>
              <a:p>
                <a:pPr/>
                <a14:m>
                  <m:oMathPara xmlns:m="http://schemas.openxmlformats.org/officeDocument/2006/math">
                    <m:oMathParaPr>
                      <m:jc m:val="left"/>
                    </m:oMathParaPr>
                    <m:oMath xmlns:m="http://schemas.openxmlformats.org/officeDocument/2006/math">
                      <m:func>
                        <m:funcPr>
                          <m:ctrlPr>
                            <a:rPr lang="en-US" i="1" smtClean="0">
                              <a:latin typeface="Cambria Math"/>
                            </a:rPr>
                          </m:ctrlPr>
                        </m:funcPr>
                        <m:fName>
                          <m:r>
                            <m:rPr>
                              <m:sty m:val="p"/>
                            </m:rPr>
                            <a:rPr lang="en-US" i="0" smtClean="0">
                              <a:latin typeface="Cambria Math" panose="02040503050406030204" pitchFamily="18" charset="0"/>
                            </a:rPr>
                            <m:t>tan</m:t>
                          </m:r>
                        </m:fName>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tan</m:t>
                                  </m:r>
                                </m:fName>
                                <m:e>
                                  <m:r>
                                    <a:rPr lang="en-US" b="0" i="1" smtClean="0">
                                      <a:latin typeface="Cambria Math" panose="02040503050406030204" pitchFamily="18" charset="0"/>
                                      <a:ea typeface="Cambria Math" panose="02040503050406030204" pitchFamily="18" charset="0"/>
                                    </a:rPr>
                                    <m:t>𝑥</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tan</m:t>
                                  </m:r>
                                </m:fName>
                                <m:e>
                                  <m:r>
                                    <a:rPr lang="en-US" b="0" i="1" smtClean="0">
                                      <a:latin typeface="Cambria Math" panose="02040503050406030204" pitchFamily="18" charset="0"/>
                                      <a:ea typeface="Cambria Math" panose="02040503050406030204" pitchFamily="18" charset="0"/>
                                    </a:rPr>
                                    <m:t>𝜋</m:t>
                                  </m:r>
                                </m:e>
                              </m:func>
                            </m:num>
                            <m:den>
                              <m:r>
                                <a:rPr lang="en-US" b="0" i="1" smtClean="0">
                                  <a:latin typeface="Cambria Math" panose="02040503050406030204" pitchFamily="18" charset="0"/>
                                  <a:ea typeface="Cambria Math" panose="02040503050406030204" pitchFamily="18" charset="0"/>
                                </a:rPr>
                                <m:t>1−</m:t>
                              </m:r>
                              <m:func>
                                <m:funcPr>
                                  <m:ctrlPr>
                                    <a:rPr lang="en-US"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tan</m:t>
                                  </m:r>
                                </m:fName>
                                <m:e>
                                  <m:r>
                                    <a:rPr lang="en-US" b="0" i="1" smtClean="0">
                                      <a:latin typeface="Cambria Math" panose="02040503050406030204" pitchFamily="18" charset="0"/>
                                      <a:ea typeface="Cambria Math" panose="02040503050406030204" pitchFamily="18" charset="0"/>
                                    </a:rPr>
                                    <m:t>𝑥</m:t>
                                  </m:r>
                                </m:e>
                              </m:func>
                              <m:func>
                                <m:funcPr>
                                  <m:ctrlPr>
                                    <a:rPr lang="en-US" i="1">
                                      <a:latin typeface="Cambria Math"/>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tan</m:t>
                                  </m:r>
                                </m:fName>
                                <m:e>
                                  <m:r>
                                    <a:rPr lang="en-US" i="1" smtClean="0">
                                      <a:latin typeface="Cambria Math" panose="02040503050406030204" pitchFamily="18" charset="0"/>
                                      <a:ea typeface="Cambria Math" panose="02040503050406030204" pitchFamily="18" charset="0"/>
                                    </a:rPr>
                                    <m:t>𝜋</m:t>
                                  </m:r>
                                </m:e>
                              </m:func>
                            </m:den>
                          </m:f>
                        </m:e>
                      </m:func>
                    </m:oMath>
                  </m:oMathPara>
                </a14:m>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The identify is verified. </a:t>
                </a:r>
              </a:p>
            </p:txBody>
          </p:sp>
        </mc:Choice>
        <mc:Fallback>
          <p:sp>
            <p:nvSpPr>
              <p:cNvPr id="16387" name="Rectangle 3"/>
              <p:cNvSpPr>
                <a:spLocks noGrp="1" noRot="1" noChangeAspect="1" noMove="1" noResize="1" noEditPoints="1" noAdjustHandles="1" noChangeArrowheads="1" noChangeShapeType="1" noTextEdit="1"/>
              </p:cNvSpPr>
              <p:nvPr>
                <p:ph idx="1"/>
              </p:nvPr>
            </p:nvSpPr>
            <p:spPr>
              <a:blipFill rotWithShape="1">
                <a:blip r:embed="rId2"/>
                <a:stretch>
                  <a:fillRect l="-1401" t="-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BBD9357E-F521-4B02-99CE-0D354EC178EA}"/>
                  </a:ext>
                </a:extLst>
              </p:cNvPr>
              <p:cNvSpPr txBox="1"/>
              <p:nvPr/>
            </p:nvSpPr>
            <p:spPr>
              <a:xfrm>
                <a:off x="5301129" y="1936107"/>
                <a:ext cx="3399118" cy="664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1800" i="1" smtClean="0">
                              <a:solidFill>
                                <a:srgbClr val="0000FF"/>
                              </a:solidFill>
                              <a:latin typeface="Cambria Math"/>
                            </a:rPr>
                          </m:ctrlPr>
                        </m:funcPr>
                        <m:fName>
                          <m:r>
                            <m:rPr>
                              <m:sty m:val="p"/>
                            </m:rPr>
                            <a:rPr lang="en-US" sz="1800" i="0" smtClean="0">
                              <a:solidFill>
                                <a:srgbClr val="0000FF"/>
                              </a:solidFill>
                              <a:latin typeface="Cambria Math" panose="02040503050406030204" pitchFamily="18" charset="0"/>
                            </a:rPr>
                            <m:t>tan</m:t>
                          </m:r>
                        </m:fName>
                        <m:e>
                          <m:d>
                            <m:dPr>
                              <m:ctrlPr>
                                <a:rPr lang="en-US" sz="1800" b="0" i="1" smtClean="0">
                                  <a:solidFill>
                                    <a:srgbClr val="0000FF"/>
                                  </a:solidFill>
                                  <a:latin typeface="Cambria Math"/>
                                  <a:ea typeface="Cambria Math" panose="02040503050406030204" pitchFamily="18" charset="0"/>
                                </a:rPr>
                              </m:ctrlPr>
                            </m:dPr>
                            <m:e>
                              <m:r>
                                <a:rPr lang="en-US" sz="1800" b="0" i="1" smtClean="0">
                                  <a:solidFill>
                                    <a:srgbClr val="0000FF"/>
                                  </a:solidFill>
                                  <a:latin typeface="Cambria Math" panose="02040503050406030204" pitchFamily="18" charset="0"/>
                                  <a:ea typeface="Cambria Math" panose="02040503050406030204" pitchFamily="18" charset="0"/>
                                </a:rPr>
                                <m:t>𝛼</m:t>
                              </m:r>
                              <m:r>
                                <a:rPr lang="en-US" sz="1800" b="0" i="1" smtClean="0">
                                  <a:solidFill>
                                    <a:srgbClr val="0000FF"/>
                                  </a:solidFill>
                                  <a:latin typeface="Cambria Math" panose="02040503050406030204" pitchFamily="18" charset="0"/>
                                  <a:ea typeface="Cambria Math" panose="02040503050406030204" pitchFamily="18" charset="0"/>
                                </a:rPr>
                                <m:t>+</m:t>
                              </m:r>
                              <m:r>
                                <a:rPr lang="en-US" sz="1800" b="0" i="1" smtClean="0">
                                  <a:solidFill>
                                    <a:srgbClr val="0000FF"/>
                                  </a:solidFill>
                                  <a:latin typeface="Cambria Math" panose="02040503050406030204" pitchFamily="18" charset="0"/>
                                  <a:ea typeface="Cambria Math" panose="02040503050406030204" pitchFamily="18" charset="0"/>
                                </a:rPr>
                                <m:t>𝛽</m:t>
                              </m:r>
                            </m:e>
                          </m:d>
                          <m:r>
                            <a:rPr lang="en-US" sz="1800" b="0" i="1" smtClean="0">
                              <a:solidFill>
                                <a:srgbClr val="0000FF"/>
                              </a:solidFill>
                              <a:latin typeface="Cambria Math" panose="02040503050406030204" pitchFamily="18" charset="0"/>
                              <a:ea typeface="Cambria Math" panose="02040503050406030204" pitchFamily="18" charset="0"/>
                            </a:rPr>
                            <m:t>=</m:t>
                          </m:r>
                          <m:f>
                            <m:fPr>
                              <m:ctrlPr>
                                <a:rPr lang="en-US" sz="1800" b="0" i="1" smtClean="0">
                                  <a:solidFill>
                                    <a:srgbClr val="0000FF"/>
                                  </a:solidFill>
                                  <a:latin typeface="Cambria Math"/>
                                  <a:ea typeface="Cambria Math" panose="02040503050406030204" pitchFamily="18" charset="0"/>
                                </a:rPr>
                              </m:ctrlPr>
                            </m:fPr>
                            <m:num>
                              <m:func>
                                <m:funcPr>
                                  <m:ctrlPr>
                                    <a:rPr lang="en-US" sz="1800" b="0" i="1" smtClean="0">
                                      <a:solidFill>
                                        <a:srgbClr val="0000FF"/>
                                      </a:solidFill>
                                      <a:latin typeface="Cambria Math"/>
                                      <a:ea typeface="Cambria Math" panose="02040503050406030204" pitchFamily="18" charset="0"/>
                                    </a:rPr>
                                  </m:ctrlPr>
                                </m:funcPr>
                                <m:fName>
                                  <m:r>
                                    <m:rPr>
                                      <m:sty m:val="p"/>
                                    </m:rPr>
                                    <a:rPr lang="en-US" sz="1800" b="0" i="0" smtClean="0">
                                      <a:solidFill>
                                        <a:srgbClr val="0000FF"/>
                                      </a:solidFill>
                                      <a:latin typeface="Cambria Math" panose="02040503050406030204" pitchFamily="18" charset="0"/>
                                      <a:ea typeface="Cambria Math" panose="02040503050406030204" pitchFamily="18" charset="0"/>
                                    </a:rPr>
                                    <m:t>tan</m:t>
                                  </m:r>
                                </m:fName>
                                <m:e>
                                  <m:r>
                                    <a:rPr lang="en-US" sz="1800" b="0" i="1" smtClean="0">
                                      <a:solidFill>
                                        <a:srgbClr val="0000FF"/>
                                      </a:solidFill>
                                      <a:latin typeface="Cambria Math" panose="02040503050406030204" pitchFamily="18" charset="0"/>
                                      <a:ea typeface="Cambria Math" panose="02040503050406030204" pitchFamily="18" charset="0"/>
                                    </a:rPr>
                                    <m:t>𝛼</m:t>
                                  </m:r>
                                </m:e>
                              </m:func>
                              <m:r>
                                <a:rPr lang="en-US" sz="1800" b="0" i="1" smtClean="0">
                                  <a:solidFill>
                                    <a:srgbClr val="0000FF"/>
                                  </a:solidFill>
                                  <a:latin typeface="Cambria Math" panose="02040503050406030204" pitchFamily="18" charset="0"/>
                                  <a:ea typeface="Cambria Math" panose="02040503050406030204" pitchFamily="18" charset="0"/>
                                </a:rPr>
                                <m:t>+</m:t>
                              </m:r>
                              <m:func>
                                <m:funcPr>
                                  <m:ctrlPr>
                                    <a:rPr lang="en-US" sz="1800" b="0" i="1" smtClean="0">
                                      <a:solidFill>
                                        <a:srgbClr val="0000FF"/>
                                      </a:solidFill>
                                      <a:latin typeface="Cambria Math"/>
                                      <a:ea typeface="Cambria Math" panose="02040503050406030204" pitchFamily="18" charset="0"/>
                                    </a:rPr>
                                  </m:ctrlPr>
                                </m:funcPr>
                                <m:fName>
                                  <m:r>
                                    <m:rPr>
                                      <m:sty m:val="p"/>
                                    </m:rPr>
                                    <a:rPr lang="en-US" sz="1800" b="0" i="0" smtClean="0">
                                      <a:solidFill>
                                        <a:srgbClr val="0000FF"/>
                                      </a:solidFill>
                                      <a:latin typeface="Cambria Math" panose="02040503050406030204" pitchFamily="18" charset="0"/>
                                      <a:ea typeface="Cambria Math" panose="02040503050406030204" pitchFamily="18" charset="0"/>
                                    </a:rPr>
                                    <m:t>tan</m:t>
                                  </m:r>
                                </m:fName>
                                <m:e>
                                  <m:r>
                                    <a:rPr lang="en-US" sz="1800" b="0" i="1" smtClean="0">
                                      <a:solidFill>
                                        <a:srgbClr val="0000FF"/>
                                      </a:solidFill>
                                      <a:latin typeface="Cambria Math" panose="02040503050406030204" pitchFamily="18" charset="0"/>
                                      <a:ea typeface="Cambria Math" panose="02040503050406030204" pitchFamily="18" charset="0"/>
                                    </a:rPr>
                                    <m:t>𝛽</m:t>
                                  </m:r>
                                </m:e>
                              </m:func>
                            </m:num>
                            <m:den>
                              <m:r>
                                <a:rPr lang="en-US" sz="1800" b="0" i="1" smtClean="0">
                                  <a:solidFill>
                                    <a:srgbClr val="0000FF"/>
                                  </a:solidFill>
                                  <a:latin typeface="Cambria Math" panose="02040503050406030204" pitchFamily="18" charset="0"/>
                                  <a:ea typeface="Cambria Math" panose="02040503050406030204" pitchFamily="18" charset="0"/>
                                </a:rPr>
                                <m:t>1−</m:t>
                              </m:r>
                              <m:func>
                                <m:funcPr>
                                  <m:ctrlPr>
                                    <a:rPr lang="en-US" sz="1800" i="1">
                                      <a:solidFill>
                                        <a:srgbClr val="0000FF"/>
                                      </a:solidFill>
                                      <a:latin typeface="Cambria Math"/>
                                      <a:ea typeface="Cambria Math" panose="02040503050406030204" pitchFamily="18" charset="0"/>
                                    </a:rPr>
                                  </m:ctrlPr>
                                </m:funcPr>
                                <m:fName>
                                  <m:r>
                                    <m:rPr>
                                      <m:sty m:val="p"/>
                                    </m:rPr>
                                    <a:rPr lang="en-US" sz="1800">
                                      <a:solidFill>
                                        <a:srgbClr val="0000FF"/>
                                      </a:solidFill>
                                      <a:latin typeface="Cambria Math" panose="02040503050406030204" pitchFamily="18" charset="0"/>
                                      <a:ea typeface="Cambria Math" panose="02040503050406030204" pitchFamily="18" charset="0"/>
                                    </a:rPr>
                                    <m:t>tan</m:t>
                                  </m:r>
                                </m:fName>
                                <m:e>
                                  <m:r>
                                    <a:rPr lang="en-US" sz="1800" i="1">
                                      <a:solidFill>
                                        <a:srgbClr val="0000FF"/>
                                      </a:solidFill>
                                      <a:latin typeface="Cambria Math" panose="02040503050406030204" pitchFamily="18" charset="0"/>
                                      <a:ea typeface="Cambria Math" panose="02040503050406030204" pitchFamily="18" charset="0"/>
                                    </a:rPr>
                                    <m:t>𝛼</m:t>
                                  </m:r>
                                </m:e>
                              </m:func>
                              <m:func>
                                <m:funcPr>
                                  <m:ctrlPr>
                                    <a:rPr lang="en-US" sz="1800" i="1">
                                      <a:solidFill>
                                        <a:srgbClr val="0000FF"/>
                                      </a:solidFill>
                                      <a:latin typeface="Cambria Math"/>
                                      <a:ea typeface="Cambria Math" panose="02040503050406030204" pitchFamily="18" charset="0"/>
                                    </a:rPr>
                                  </m:ctrlPr>
                                </m:funcPr>
                                <m:fName>
                                  <m:r>
                                    <m:rPr>
                                      <m:sty m:val="p"/>
                                    </m:rPr>
                                    <a:rPr lang="en-US" sz="1800">
                                      <a:solidFill>
                                        <a:srgbClr val="0000FF"/>
                                      </a:solidFill>
                                      <a:latin typeface="Cambria Math" panose="02040503050406030204" pitchFamily="18" charset="0"/>
                                      <a:ea typeface="Cambria Math" panose="02040503050406030204" pitchFamily="18" charset="0"/>
                                    </a:rPr>
                                    <m:t>tan</m:t>
                                  </m:r>
                                </m:fName>
                                <m:e>
                                  <m:r>
                                    <a:rPr lang="en-US" sz="1800" i="1">
                                      <a:solidFill>
                                        <a:srgbClr val="0000FF"/>
                                      </a:solidFill>
                                      <a:latin typeface="Cambria Math" panose="02040503050406030204" pitchFamily="18" charset="0"/>
                                      <a:ea typeface="Cambria Math" panose="02040503050406030204" pitchFamily="18" charset="0"/>
                                    </a:rPr>
                                    <m:t>𝛽</m:t>
                                  </m:r>
                                </m:e>
                              </m:func>
                            </m:den>
                          </m:f>
                        </m:e>
                      </m:func>
                    </m:oMath>
                  </m:oMathPara>
                </a14:m>
                <a:endParaRPr lang="en-US" sz="1800" dirty="0">
                  <a:solidFill>
                    <a:srgbClr val="0000FF"/>
                  </a:solidFill>
                </a:endParaRPr>
              </a:p>
            </p:txBody>
          </p:sp>
        </mc:Choice>
        <mc:Fallback xmlns="">
          <p:sp>
            <p:nvSpPr>
              <p:cNvPr id="15" name="TextBox 14">
                <a:extLst>
                  <a:ext uri="{FF2B5EF4-FFF2-40B4-BE49-F238E27FC236}">
                    <a16:creationId xmlns:a16="http://schemas.microsoft.com/office/drawing/2014/main" id="{BBD9357E-F521-4B02-99CE-0D354EC178EA}"/>
                  </a:ext>
                </a:extLst>
              </p:cNvPr>
              <p:cNvSpPr txBox="1">
                <a:spLocks noRot="1" noChangeAspect="1" noMove="1" noResize="1" noEditPoints="1" noAdjustHandles="1" noChangeArrowheads="1" noChangeShapeType="1" noTextEdit="1"/>
              </p:cNvSpPr>
              <p:nvPr/>
            </p:nvSpPr>
            <p:spPr>
              <a:xfrm>
                <a:off x="5301129" y="1936107"/>
                <a:ext cx="3399118" cy="66499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591EFFC2-A378-4510-B8AA-0EA2788DE50D}"/>
                  </a:ext>
                </a:extLst>
              </p:cNvPr>
              <p:cNvSpPr txBox="1"/>
              <p:nvPr/>
            </p:nvSpPr>
            <p:spPr>
              <a:xfrm>
                <a:off x="1797891" y="3206156"/>
                <a:ext cx="2541494"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m:rPr>
                              <m:sty m:val="p"/>
                            </m:rPr>
                            <a:rPr lang="en-US" i="0">
                              <a:solidFill>
                                <a:schemeClr val="tx1"/>
                              </a:solidFill>
                              <a:latin typeface="Cambria Math" panose="02040503050406030204" pitchFamily="18" charset="0"/>
                            </a:rPr>
                            <m:t>tan</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+0</m:t>
                          </m:r>
                        </m:num>
                        <m:den>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tan</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·0</m:t>
                          </m:r>
                        </m:den>
                      </m:f>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591EFFC2-A378-4510-B8AA-0EA2788DE50D}"/>
                  </a:ext>
                </a:extLst>
              </p:cNvPr>
              <p:cNvSpPr txBox="1">
                <a:spLocks noRot="1" noChangeAspect="1" noMove="1" noResize="1" noEditPoints="1" noAdjustHandles="1" noChangeArrowheads="1" noChangeShapeType="1" noTextEdit="1"/>
              </p:cNvSpPr>
              <p:nvPr/>
            </p:nvSpPr>
            <p:spPr>
              <a:xfrm>
                <a:off x="1797891" y="3206156"/>
                <a:ext cx="2541494" cy="901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1664BAB9-86AE-43B5-8A89-CF6945774081}"/>
                  </a:ext>
                </a:extLst>
              </p:cNvPr>
              <p:cNvSpPr txBox="1"/>
              <p:nvPr/>
            </p:nvSpPr>
            <p:spPr>
              <a:xfrm>
                <a:off x="5301129" y="3555870"/>
                <a:ext cx="192292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800" smtClean="0">
                          <a:solidFill>
                            <a:srgbClr val="0000FF"/>
                          </a:solidFill>
                          <a:latin typeface="Cambria Math" panose="02040503050406030204" pitchFamily="18" charset="0"/>
                        </a:rPr>
                        <m:t>tan</m:t>
                      </m:r>
                      <m:r>
                        <a:rPr lang="en-US" sz="1800" i="1">
                          <a:solidFill>
                            <a:srgbClr val="0000FF"/>
                          </a:solidFill>
                          <a:latin typeface="Cambria Math" panose="02040503050406030204" pitchFamily="18" charset="0"/>
                        </a:rPr>
                        <m:t>𝜋</m:t>
                      </m:r>
                      <m:r>
                        <a:rPr lang="en-US" sz="1800" i="0">
                          <a:solidFill>
                            <a:srgbClr val="0000FF"/>
                          </a:solidFill>
                          <a:latin typeface="Cambria Math" panose="02040503050406030204" pitchFamily="18" charset="0"/>
                        </a:rPr>
                        <m:t>=0</m:t>
                      </m:r>
                    </m:oMath>
                  </m:oMathPara>
                </a14:m>
                <a:endParaRPr lang="en-US" sz="1800" dirty="0">
                  <a:solidFill>
                    <a:srgbClr val="0000FF"/>
                  </a:solidFill>
                </a:endParaRPr>
              </a:p>
            </p:txBody>
          </p:sp>
        </mc:Choice>
        <mc:Fallback xmlns="">
          <p:sp>
            <p:nvSpPr>
              <p:cNvPr id="19" name="TextBox 18">
                <a:extLst>
                  <a:ext uri="{FF2B5EF4-FFF2-40B4-BE49-F238E27FC236}">
                    <a16:creationId xmlns:a16="http://schemas.microsoft.com/office/drawing/2014/main" id="{1664BAB9-86AE-43B5-8A89-CF6945774081}"/>
                  </a:ext>
                </a:extLst>
              </p:cNvPr>
              <p:cNvSpPr txBox="1">
                <a:spLocks noRot="1" noChangeAspect="1" noMove="1" noResize="1" noEditPoints="1" noAdjustHandles="1" noChangeArrowheads="1" noChangeShapeType="1" noTextEdit="1"/>
              </p:cNvSpPr>
              <p:nvPr/>
            </p:nvSpPr>
            <p:spPr>
              <a:xfrm>
                <a:off x="5301129" y="3555870"/>
                <a:ext cx="192292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9B073EDA-F1A1-45DC-8F14-2BE7039F1702}"/>
                  </a:ext>
                </a:extLst>
              </p:cNvPr>
              <p:cNvSpPr txBox="1"/>
              <p:nvPr/>
            </p:nvSpPr>
            <p:spPr>
              <a:xfrm>
                <a:off x="1737005" y="4454136"/>
                <a:ext cx="2823882" cy="8677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m:rPr>
                              <m:sty m:val="p"/>
                            </m:rPr>
                            <a:rPr lang="en-US" i="0">
                              <a:solidFill>
                                <a:schemeClr val="tx1"/>
                              </a:solidFill>
                              <a:latin typeface="Cambria Math" panose="02040503050406030204" pitchFamily="18" charset="0"/>
                            </a:rPr>
                            <m:t>tan</m:t>
                          </m:r>
                          <m:r>
                            <a:rPr lang="en-US" i="1">
                              <a:solidFill>
                                <a:schemeClr val="tx1"/>
                              </a:solidFill>
                              <a:latin typeface="Cambria Math" panose="02040503050406030204" pitchFamily="18" charset="0"/>
                            </a:rPr>
                            <m:t>𝑥</m:t>
                          </m:r>
                        </m:num>
                        <m:den>
                          <m:r>
                            <a:rPr lang="en-US" i="0">
                              <a:solidFill>
                                <a:schemeClr val="tx1"/>
                              </a:solidFill>
                              <a:latin typeface="Cambria Math" panose="02040503050406030204" pitchFamily="18" charset="0"/>
                            </a:rPr>
                            <m:t>1</m:t>
                          </m:r>
                        </m:den>
                      </m:f>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tan</m:t>
                      </m:r>
                      <m:r>
                        <a:rPr lang="en-US" i="1">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21" name="TextBox 20">
                <a:extLst>
                  <a:ext uri="{FF2B5EF4-FFF2-40B4-BE49-F238E27FC236}">
                    <a16:creationId xmlns:a16="http://schemas.microsoft.com/office/drawing/2014/main" id="{9B073EDA-F1A1-45DC-8F14-2BE7039F1702}"/>
                  </a:ext>
                </a:extLst>
              </p:cNvPr>
              <p:cNvSpPr txBox="1">
                <a:spLocks noRot="1" noChangeAspect="1" noMove="1" noResize="1" noEditPoints="1" noAdjustHandles="1" noChangeArrowheads="1" noChangeShapeType="1" noTextEdit="1"/>
              </p:cNvSpPr>
              <p:nvPr/>
            </p:nvSpPr>
            <p:spPr>
              <a:xfrm>
                <a:off x="1737005" y="4454136"/>
                <a:ext cx="2823882" cy="86773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9172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fade">
                                      <p:cBhvr>
                                        <p:cTn id="7" dur="500"/>
                                        <p:tgtEl>
                                          <p:spTgt spid="1638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387">
                                            <p:txEl>
                                              <p:pRg st="8" end="8"/>
                                            </p:txEl>
                                          </p:spTgt>
                                        </p:tgtEl>
                                        <p:attrNameLst>
                                          <p:attrName>style.visibility</p:attrName>
                                        </p:attrNameLst>
                                      </p:cBhvr>
                                      <p:to>
                                        <p:strVal val="visible"/>
                                      </p:to>
                                    </p:set>
                                    <p:animEffect transition="in" filter="fade">
                                      <p:cBhvr>
                                        <p:cTn id="28"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Objectives</a:t>
            </a:r>
          </a:p>
        </p:txBody>
      </p:sp>
      <p:sp>
        <p:nvSpPr>
          <p:cNvPr id="3075" name="Rectangle 3"/>
          <p:cNvSpPr>
            <a:spLocks noGrp="1" noChangeArrowheads="1"/>
          </p:cNvSpPr>
          <p:nvPr>
            <p:ph type="body" idx="1"/>
          </p:nvPr>
        </p:nvSpPr>
        <p:spPr/>
        <p:txBody>
          <a:bodyPr/>
          <a:lstStyle/>
          <a:p>
            <a:pPr marL="457200" indent="-457200">
              <a:buFontTx/>
              <a:buChar char="•"/>
            </a:pPr>
            <a:r>
              <a:rPr lang="en-US" altLang="en-US"/>
              <a:t>Use the formula for the cosine of the difference of two angles.</a:t>
            </a:r>
          </a:p>
          <a:p>
            <a:pPr marL="457200" indent="-457200">
              <a:buFontTx/>
              <a:buChar char="•"/>
            </a:pPr>
            <a:r>
              <a:rPr lang="en-US" altLang="en-US"/>
              <a:t>Use sum and difference formulas for cosines and sines.</a:t>
            </a:r>
          </a:p>
          <a:p>
            <a:pPr marL="457200" indent="-457200">
              <a:buFontTx/>
              <a:buChar char="•"/>
            </a:pPr>
            <a:r>
              <a:rPr lang="en-US" altLang="en-US"/>
              <a:t>Use sum and difference formulas for tangents.</a:t>
            </a:r>
          </a:p>
        </p:txBody>
      </p:sp>
    </p:spTree>
    <p:extLst>
      <p:ext uri="{BB962C8B-B14F-4D97-AF65-F5344CB8AC3E}">
        <p14:creationId xmlns:p14="http://schemas.microsoft.com/office/powerpoint/2010/main" val="324861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The Cosine of the Difference of Two Angles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xmlns="" id="{CCBE14A5-C98D-4CBD-88A2-EE89B8E9D868}"/>
                  </a:ext>
                </a:extLst>
              </p:cNvPr>
              <p:cNvSpPr>
                <a:spLocks noGrp="1"/>
              </p:cNvSpPr>
              <p:nvPr>
                <p:ph idx="1"/>
              </p:nvPr>
            </p:nvSpPr>
            <p:spPr/>
            <p:txBody>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r>
                            <m:rPr>
                              <m:sty m:val="p"/>
                            </m:rPr>
                            <a:rPr lang="en-US" i="0" smtClean="0">
                              <a:latin typeface="Cambria Math" panose="02040503050406030204" pitchFamily="18" charset="0"/>
                            </a:rPr>
                            <m:t>cos</m:t>
                          </m:r>
                        </m:fName>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𝛽</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𝛽</m:t>
                              </m:r>
                            </m:e>
                          </m:func>
                        </m:e>
                      </m:func>
                    </m:oMath>
                  </m:oMathPara>
                </a14:m>
                <a:endParaRPr lang="en-US" dirty="0"/>
              </a:p>
              <a:p>
                <a:endParaRPr lang="en-US" dirty="0"/>
              </a:p>
              <a:p>
                <a:r>
                  <a:rPr lang="en-US" dirty="0"/>
                  <a:t>The cosine of the difference of two angles equals the cosine of the first angle times the cosine of the second angle plus the sine of the first angle times the sine of the second angle.</a:t>
                </a:r>
              </a:p>
            </p:txBody>
          </p:sp>
        </mc:Choice>
        <mc:Fallback xmlns="">
          <p:sp>
            <p:nvSpPr>
              <p:cNvPr id="2" name="Content Placeholder 1">
                <a:extLst>
                  <a:ext uri="{FF2B5EF4-FFF2-40B4-BE49-F238E27FC236}">
                    <a16:creationId xmlns:a16="http://schemas.microsoft.com/office/drawing/2014/main" id="{CCBE14A5-C98D-4CBD-88A2-EE89B8E9D868}"/>
                  </a:ext>
                </a:extLst>
              </p:cNvPr>
              <p:cNvSpPr>
                <a:spLocks noGrp="1" noRot="1" noChangeAspect="1" noMove="1" noResize="1" noEditPoints="1" noAdjustHandles="1" noChangeArrowheads="1" noChangeShapeType="1" noTextEdit="1"/>
              </p:cNvSpPr>
              <p:nvPr>
                <p:ph idx="1"/>
              </p:nvPr>
            </p:nvSpPr>
            <p:spPr>
              <a:blipFill>
                <a:blip r:embed="rId2"/>
                <a:stretch>
                  <a:fillRect l="-1401" r="-2241"/>
                </a:stretch>
              </a:blipFill>
            </p:spPr>
            <p:txBody>
              <a:bodyPr/>
              <a:lstStyle/>
              <a:p>
                <a:r>
                  <a:rPr lang="en-US">
                    <a:noFill/>
                  </a:rPr>
                  <a:t> </a:t>
                </a:r>
              </a:p>
            </p:txBody>
          </p:sp>
        </mc:Fallback>
      </mc:AlternateContent>
    </p:spTree>
    <p:extLst>
      <p:ext uri="{BB962C8B-B14F-4D97-AF65-F5344CB8AC3E}">
        <p14:creationId xmlns:p14="http://schemas.microsoft.com/office/powerpoint/2010/main" val="7415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Example 1:  Using the Difference Formula for Cosines to Find an Exact Value</a:t>
            </a:r>
          </a:p>
        </p:txBody>
      </p:sp>
      <mc:AlternateContent xmlns:mc="http://schemas.openxmlformats.org/markup-compatibility/2006">
        <mc:Choice xmlns:a14="http://schemas.microsoft.com/office/drawing/2010/main" Requires="a14">
          <p:sp>
            <p:nvSpPr>
              <p:cNvPr id="5123" name="Rectangle 3"/>
              <p:cNvSpPr>
                <a:spLocks noGrp="1" noChangeArrowheads="1"/>
              </p:cNvSpPr>
              <p:nvPr>
                <p:ph idx="1"/>
              </p:nvPr>
            </p:nvSpPr>
            <p:spPr/>
            <p:txBody>
              <a:bodyPr/>
              <a:lstStyle/>
              <a:p>
                <a:r>
                  <a:rPr lang="en-US" altLang="en-US" dirty="0"/>
                  <a:t>We know that</a:t>
                </a:r>
                <a14:m>
                  <m:oMath xmlns:m="http://schemas.openxmlformats.org/officeDocument/2006/math">
                    <m:r>
                      <a:rPr lang="en-US" b="0" i="0" smtClean="0">
                        <a:latin typeface="Cambria Math" panose="02040503050406030204" pitchFamily="18" charset="0"/>
                      </a:rPr>
                      <m:t> </m:t>
                    </m:r>
                    <m:r>
                      <m:rPr>
                        <m:sty m:val="p"/>
                      </m:rPr>
                      <a:rPr lang="en-US" smtClean="0">
                        <a:solidFill>
                          <a:schemeClr val="tx1"/>
                        </a:solidFill>
                        <a:latin typeface="Cambria Math" panose="02040503050406030204" pitchFamily="18" charset="0"/>
                      </a:rPr>
                      <m:t>cos</m:t>
                    </m:r>
                    <m:r>
                      <a:rPr lang="en-US" b="0" i="0" smtClean="0">
                        <a:solidFill>
                          <a:schemeClr val="tx1"/>
                        </a:solidFill>
                        <a:latin typeface="Cambria Math" panose="02040503050406030204" pitchFamily="18" charset="0"/>
                      </a:rPr>
                      <m:t> </m:t>
                    </m:r>
                    <m:r>
                      <a:rPr lang="en-US">
                        <a:solidFill>
                          <a:schemeClr val="tx1"/>
                        </a:solidFill>
                        <a:latin typeface="Cambria Math" panose="02040503050406030204" pitchFamily="18" charset="0"/>
                      </a:rPr>
                      <m:t>30°=</m:t>
                    </m:r>
                    <m:f>
                      <m:fPr>
                        <m:ctrlPr>
                          <a:rPr lang="en-US" i="1">
                            <a:solidFill>
                              <a:schemeClr val="tx1"/>
                            </a:solidFill>
                            <a:latin typeface="Cambria Math"/>
                          </a:rPr>
                        </m:ctrlPr>
                      </m:fPr>
                      <m:num>
                        <m:rad>
                          <m:radPr>
                            <m:degHide m:val="on"/>
                            <m:ctrlPr>
                              <a:rPr lang="en-US" i="1">
                                <a:solidFill>
                                  <a:schemeClr val="tx1"/>
                                </a:solidFill>
                                <a:latin typeface="Cambria Math"/>
                              </a:rPr>
                            </m:ctrlPr>
                          </m:radPr>
                          <m:deg/>
                          <m:e>
                            <m:r>
                              <a:rPr lang="en-US">
                                <a:solidFill>
                                  <a:schemeClr val="tx1"/>
                                </a:solidFill>
                                <a:latin typeface="Cambria Math" panose="02040503050406030204" pitchFamily="18" charset="0"/>
                              </a:rPr>
                              <m:t>3</m:t>
                            </m:r>
                          </m:e>
                        </m:rad>
                      </m:num>
                      <m:den>
                        <m:r>
                          <a:rPr lang="en-US">
                            <a:solidFill>
                              <a:schemeClr val="tx1"/>
                            </a:solidFill>
                            <a:latin typeface="Cambria Math" panose="02040503050406030204" pitchFamily="18" charset="0"/>
                          </a:rPr>
                          <m:t>2</m:t>
                        </m:r>
                      </m:den>
                    </m:f>
                  </m:oMath>
                </a14:m>
                <a:r>
                  <a:rPr lang="en-US" altLang="en-US" dirty="0"/>
                  <a:t>. Obtain this exact value using </a:t>
                </a:r>
                <a14:m>
                  <m:oMath xmlns:m="http://schemas.openxmlformats.org/officeDocument/2006/math">
                    <m:r>
                      <m:rPr>
                        <m:sty m:val="p"/>
                      </m:rPr>
                      <a:rPr lang="en-US">
                        <a:latin typeface="Cambria Math" panose="02040503050406030204" pitchFamily="18" charset="0"/>
                      </a:rPr>
                      <m:t>cos</m:t>
                    </m:r>
                    <m:r>
                      <a:rPr lang="en-US" b="0" i="0" smtClean="0">
                        <a:latin typeface="Cambria Math" panose="02040503050406030204" pitchFamily="18" charset="0"/>
                      </a:rPr>
                      <m:t> </m:t>
                    </m:r>
                    <m:r>
                      <a:rPr lang="en-US">
                        <a:latin typeface="Cambria Math" panose="02040503050406030204" pitchFamily="18" charset="0"/>
                      </a:rPr>
                      <m:t>30°=</m:t>
                    </m:r>
                    <m:r>
                      <m:rPr>
                        <m:sty m:val="p"/>
                      </m:rPr>
                      <a:rPr lang="en-US">
                        <a:latin typeface="Cambria Math" panose="02040503050406030204" pitchFamily="18" charset="0"/>
                      </a:rPr>
                      <m:t>cos</m:t>
                    </m:r>
                    <m:d>
                      <m:dPr>
                        <m:ctrlPr>
                          <a:rPr lang="en-US" i="1">
                            <a:latin typeface="Cambria Math"/>
                          </a:rPr>
                        </m:ctrlPr>
                      </m:dPr>
                      <m:e>
                        <m:sSup>
                          <m:sSupPr>
                            <m:ctrlPr>
                              <a:rPr lang="en-US" i="1">
                                <a:solidFill>
                                  <a:srgbClr val="836967"/>
                                </a:solidFill>
                                <a:latin typeface="Cambria Math"/>
                              </a:rPr>
                            </m:ctrlPr>
                          </m:sSupPr>
                          <m:e>
                            <m:r>
                              <a:rPr lang="en-US">
                                <a:latin typeface="Cambria Math" panose="02040503050406030204" pitchFamily="18" charset="0"/>
                              </a:rPr>
                              <m:t>90</m:t>
                            </m:r>
                          </m:e>
                          <m:sup>
                            <m:r>
                              <a:rPr lang="en-US">
                                <a:latin typeface="Cambria Math" panose="02040503050406030204" pitchFamily="18" charset="0"/>
                              </a:rPr>
                              <m:t>∘</m:t>
                            </m:r>
                          </m:sup>
                        </m:sSup>
                        <m:r>
                          <a:rPr lang="en-US">
                            <a:latin typeface="Cambria Math" panose="02040503050406030204" pitchFamily="18" charset="0"/>
                          </a:rPr>
                          <m:t>−</m:t>
                        </m:r>
                        <m:sSup>
                          <m:sSupPr>
                            <m:ctrlPr>
                              <a:rPr lang="en-US" i="1">
                                <a:solidFill>
                                  <a:srgbClr val="836967"/>
                                </a:solidFill>
                                <a:latin typeface="Cambria Math"/>
                              </a:rPr>
                            </m:ctrlPr>
                          </m:sSupPr>
                          <m:e>
                            <m:r>
                              <a:rPr lang="en-US">
                                <a:latin typeface="Cambria Math" panose="02040503050406030204" pitchFamily="18" charset="0"/>
                              </a:rPr>
                              <m:t>60</m:t>
                            </m:r>
                          </m:e>
                          <m:sup>
                            <m:r>
                              <a:rPr lang="en-US">
                                <a:latin typeface="Cambria Math" panose="02040503050406030204" pitchFamily="18" charset="0"/>
                              </a:rPr>
                              <m:t>∘</m:t>
                            </m:r>
                          </m:sup>
                        </m:sSup>
                      </m:e>
                    </m:d>
                  </m:oMath>
                </a14:m>
                <a:r>
                  <a:rPr lang="en-US" dirty="0" smtClean="0"/>
                  <a:t> </a:t>
                </a:r>
                <a:r>
                  <a:rPr lang="en-US" dirty="0"/>
                  <a:t>and the difference formula for cosines. </a:t>
                </a:r>
              </a:p>
              <a:p>
                <a:pPr>
                  <a:spcAft>
                    <a:spcPts val="1200"/>
                  </a:spcAft>
                </a:pPr>
                <a:r>
                  <a:rPr lang="en-US" dirty="0">
                    <a:solidFill>
                      <a:schemeClr val="tx1"/>
                    </a:solidFill>
                  </a:rPr>
                  <a:t>	</a:t>
                </a:r>
                <a14:m>
                  <m:oMath xmlns:m="http://schemas.openxmlformats.org/officeDocument/2006/math">
                    <m:r>
                      <m:rPr>
                        <m:sty m:val="p"/>
                      </m:rPr>
                      <a:rPr lang="en-US" smtClean="0">
                        <a:solidFill>
                          <a:schemeClr val="tx1"/>
                        </a:solidFill>
                        <a:latin typeface="Cambria Math" panose="02040503050406030204" pitchFamily="18" charset="0"/>
                      </a:rPr>
                      <m:t>cos</m:t>
                    </m:r>
                    <m:r>
                      <a:rPr lang="en-US" b="0" i="0" smtClean="0">
                        <a:solidFill>
                          <a:schemeClr val="tx1"/>
                        </a:solidFill>
                        <a:latin typeface="Cambria Math" panose="02040503050406030204" pitchFamily="18" charset="0"/>
                      </a:rPr>
                      <m:t> </m:t>
                    </m:r>
                    <m:r>
                      <a:rPr lang="en-US">
                        <a:solidFill>
                          <a:schemeClr val="tx1"/>
                        </a:solidFill>
                        <a:latin typeface="Cambria Math" panose="02040503050406030204" pitchFamily="18" charset="0"/>
                      </a:rPr>
                      <m:t>30°=</m:t>
                    </m:r>
                    <m:r>
                      <m:rPr>
                        <m:sty m:val="p"/>
                      </m:rPr>
                      <a:rPr lang="en-US">
                        <a:solidFill>
                          <a:schemeClr val="tx1"/>
                        </a:solidFill>
                        <a:latin typeface="Cambria Math" panose="02040503050406030204" pitchFamily="18" charset="0"/>
                      </a:rPr>
                      <m:t>cos</m:t>
                    </m:r>
                    <m:d>
                      <m:dPr>
                        <m:ctrlPr>
                          <a:rPr lang="en-US" i="1">
                            <a:solidFill>
                              <a:schemeClr val="tx1"/>
                            </a:solidFill>
                            <a:latin typeface="Cambria Math"/>
                          </a:rPr>
                        </m:ctrlPr>
                      </m:dPr>
                      <m:e>
                        <m:sSup>
                          <m:sSupPr>
                            <m:ctrlPr>
                              <a:rPr lang="en-US" i="1">
                                <a:solidFill>
                                  <a:schemeClr val="tx1"/>
                                </a:solidFill>
                                <a:latin typeface="Cambria Math"/>
                              </a:rPr>
                            </m:ctrlPr>
                          </m:sSupPr>
                          <m:e>
                            <m:r>
                              <a:rPr lang="en-US">
                                <a:solidFill>
                                  <a:schemeClr val="tx1"/>
                                </a:solidFill>
                                <a:latin typeface="Cambria Math" panose="02040503050406030204" pitchFamily="18" charset="0"/>
                              </a:rPr>
                              <m:t>90</m:t>
                            </m:r>
                          </m:e>
                          <m:sup>
                            <m:r>
                              <a:rPr lang="en-US">
                                <a:solidFill>
                                  <a:schemeClr val="tx1"/>
                                </a:solidFill>
                                <a:latin typeface="Cambria Math" panose="02040503050406030204" pitchFamily="18" charset="0"/>
                              </a:rPr>
                              <m:t>∘</m:t>
                            </m:r>
                          </m:sup>
                        </m:sSup>
                        <m:r>
                          <a:rPr lang="en-US">
                            <a:solidFill>
                              <a:schemeClr val="tx1"/>
                            </a:solidFill>
                            <a:latin typeface="Cambria Math" panose="02040503050406030204" pitchFamily="18" charset="0"/>
                          </a:rPr>
                          <m:t>−</m:t>
                        </m:r>
                        <m:sSup>
                          <m:sSupPr>
                            <m:ctrlPr>
                              <a:rPr lang="en-US" i="1">
                                <a:solidFill>
                                  <a:schemeClr val="tx1"/>
                                </a:solidFill>
                                <a:latin typeface="Cambria Math"/>
                              </a:rPr>
                            </m:ctrlPr>
                          </m:sSupPr>
                          <m:e>
                            <m:r>
                              <a:rPr lang="en-US">
                                <a:solidFill>
                                  <a:schemeClr val="tx1"/>
                                </a:solidFill>
                                <a:latin typeface="Cambria Math" panose="02040503050406030204" pitchFamily="18" charset="0"/>
                              </a:rPr>
                              <m:t>60</m:t>
                            </m:r>
                          </m:e>
                          <m:sup>
                            <m:r>
                              <a:rPr lang="en-US">
                                <a:solidFill>
                                  <a:schemeClr val="tx1"/>
                                </a:solidFill>
                                <a:latin typeface="Cambria Math" panose="02040503050406030204" pitchFamily="18" charset="0"/>
                              </a:rPr>
                              <m:t>∘</m:t>
                            </m:r>
                          </m:sup>
                        </m:sSup>
                      </m:e>
                    </m:d>
                  </m:oMath>
                </a14:m>
                <a:endParaRPr lang="en-US" altLang="en-US" dirty="0">
                  <a:solidFill>
                    <a:schemeClr val="tx1"/>
                  </a:solidFill>
                </a:endParaRPr>
              </a:p>
              <a:p>
                <a:pPr marL="2116138" indent="-2116138">
                  <a:spcAft>
                    <a:spcPts val="1200"/>
                  </a:spcAft>
                </a:pPr>
                <a14:m>
                  <m:oMathPara xmlns:m="http://schemas.openxmlformats.org/officeDocument/2006/math">
                    <m:oMathParaPr>
                      <m:jc m:val="left"/>
                    </m:oMathParaPr>
                    <m:oMath xmlns:m="http://schemas.openxmlformats.org/officeDocument/2006/math">
                      <m:r>
                        <a:rPr lang="en-US">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cos</m:t>
                      </m:r>
                      <m:sSup>
                        <m:sSupPr>
                          <m:ctrlPr>
                            <a:rPr lang="en-US" i="1">
                              <a:solidFill>
                                <a:schemeClr val="tx1"/>
                              </a:solidFill>
                              <a:latin typeface="Cambria Math"/>
                            </a:rPr>
                          </m:ctrlPr>
                        </m:sSupPr>
                        <m:e>
                          <m:r>
                            <a:rPr lang="en-US">
                              <a:solidFill>
                                <a:schemeClr val="tx1"/>
                              </a:solidFill>
                              <a:latin typeface="Cambria Math" panose="02040503050406030204" pitchFamily="18" charset="0"/>
                            </a:rPr>
                            <m:t>90</m:t>
                          </m:r>
                        </m:e>
                        <m:sup>
                          <m:r>
                            <a:rPr lang="en-US">
                              <a:solidFill>
                                <a:schemeClr val="tx1"/>
                              </a:solidFill>
                              <a:latin typeface="Cambria Math" panose="02040503050406030204" pitchFamily="18" charset="0"/>
                            </a:rPr>
                            <m:t>∘</m:t>
                          </m:r>
                        </m:sup>
                      </m:sSup>
                      <m:r>
                        <m:rPr>
                          <m:sty m:val="p"/>
                        </m:rPr>
                        <a:rPr lang="en-US">
                          <a:solidFill>
                            <a:schemeClr val="tx1"/>
                          </a:solidFill>
                          <a:latin typeface="Cambria Math" panose="02040503050406030204" pitchFamily="18" charset="0"/>
                        </a:rPr>
                        <m:t>cos</m:t>
                      </m:r>
                      <m:sSup>
                        <m:sSupPr>
                          <m:ctrlPr>
                            <a:rPr lang="en-US" i="1">
                              <a:solidFill>
                                <a:schemeClr val="tx1"/>
                              </a:solidFill>
                              <a:latin typeface="Cambria Math"/>
                            </a:rPr>
                          </m:ctrlPr>
                        </m:sSupPr>
                        <m:e>
                          <m:r>
                            <a:rPr lang="en-US">
                              <a:solidFill>
                                <a:schemeClr val="tx1"/>
                              </a:solidFill>
                              <a:latin typeface="Cambria Math" panose="02040503050406030204" pitchFamily="18" charset="0"/>
                            </a:rPr>
                            <m:t>60</m:t>
                          </m:r>
                        </m:e>
                        <m:sup>
                          <m:r>
                            <a:rPr lang="en-US">
                              <a:solidFill>
                                <a:schemeClr val="tx1"/>
                              </a:solidFill>
                              <a:latin typeface="Cambria Math" panose="02040503050406030204" pitchFamily="18" charset="0"/>
                            </a:rPr>
                            <m:t>∘</m:t>
                          </m:r>
                        </m:sup>
                      </m:sSup>
                      <m:r>
                        <a:rPr lang="en-US">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sin</m:t>
                      </m:r>
                      <m:sSup>
                        <m:sSupPr>
                          <m:ctrlPr>
                            <a:rPr lang="en-US" i="1">
                              <a:solidFill>
                                <a:schemeClr val="tx1"/>
                              </a:solidFill>
                              <a:latin typeface="Cambria Math"/>
                            </a:rPr>
                          </m:ctrlPr>
                        </m:sSupPr>
                        <m:e>
                          <m:r>
                            <a:rPr lang="en-US">
                              <a:solidFill>
                                <a:schemeClr val="tx1"/>
                              </a:solidFill>
                              <a:latin typeface="Cambria Math" panose="02040503050406030204" pitchFamily="18" charset="0"/>
                            </a:rPr>
                            <m:t>90</m:t>
                          </m:r>
                        </m:e>
                        <m:sup>
                          <m:r>
                            <a:rPr lang="en-US">
                              <a:solidFill>
                                <a:schemeClr val="tx1"/>
                              </a:solidFill>
                              <a:latin typeface="Cambria Math" panose="02040503050406030204" pitchFamily="18" charset="0"/>
                            </a:rPr>
                            <m:t>∘</m:t>
                          </m:r>
                        </m:sup>
                      </m:sSup>
                      <m:r>
                        <m:rPr>
                          <m:sty m:val="p"/>
                        </m:rPr>
                        <a:rPr lang="en-US">
                          <a:solidFill>
                            <a:schemeClr val="tx1"/>
                          </a:solidFill>
                          <a:latin typeface="Cambria Math" panose="02040503050406030204" pitchFamily="18" charset="0"/>
                        </a:rPr>
                        <m:t>sin</m:t>
                      </m:r>
                      <m:sSup>
                        <m:sSupPr>
                          <m:ctrlPr>
                            <a:rPr lang="en-US" i="1">
                              <a:solidFill>
                                <a:schemeClr val="tx1"/>
                              </a:solidFill>
                              <a:latin typeface="Cambria Math"/>
                            </a:rPr>
                          </m:ctrlPr>
                        </m:sSupPr>
                        <m:e>
                          <m:r>
                            <a:rPr lang="en-US">
                              <a:solidFill>
                                <a:schemeClr val="tx1"/>
                              </a:solidFill>
                              <a:latin typeface="Cambria Math" panose="02040503050406030204" pitchFamily="18" charset="0"/>
                            </a:rPr>
                            <m:t>60</m:t>
                          </m:r>
                        </m:e>
                        <m:sup>
                          <m:r>
                            <a:rPr lang="en-US">
                              <a:solidFill>
                                <a:schemeClr val="tx1"/>
                              </a:solidFill>
                              <a:latin typeface="Cambria Math" panose="02040503050406030204" pitchFamily="18" charset="0"/>
                            </a:rPr>
                            <m:t>∘</m:t>
                          </m:r>
                        </m:sup>
                      </m:sSup>
                    </m:oMath>
                  </m:oMathPara>
                </a14:m>
                <a:endParaRPr lang="en-US" dirty="0">
                  <a:solidFill>
                    <a:schemeClr val="tx1"/>
                  </a:solidFill>
                </a:endParaRPr>
              </a:p>
              <a:p>
                <a:pPr marL="2116138" indent="-2116138">
                  <a:spcAft>
                    <a:spcPts val="1200"/>
                  </a:spcAft>
                </a:pPr>
                <a14:m>
                  <m:oMathPara xmlns:m="http://schemas.openxmlformats.org/officeDocument/2006/math">
                    <m:oMathParaPr>
                      <m:jc m:val="left"/>
                    </m:oMathParaPr>
                    <m:oMath xmlns:m="http://schemas.openxmlformats.org/officeDocument/2006/math">
                      <m:r>
                        <a:rPr lang="en-US">
                          <a:solidFill>
                            <a:schemeClr val="tx1"/>
                          </a:solidFill>
                          <a:latin typeface="Cambria Math" panose="02040503050406030204" pitchFamily="18" charset="0"/>
                        </a:rPr>
                        <m:t>=0·</m:t>
                      </m:r>
                      <m:f>
                        <m:fPr>
                          <m:ctrlPr>
                            <a:rPr lang="en-US" i="1">
                              <a:solidFill>
                                <a:schemeClr val="tx1"/>
                              </a:solidFill>
                              <a:latin typeface="Cambria Math"/>
                            </a:rPr>
                          </m:ctrlPr>
                        </m:fPr>
                        <m:num>
                          <m:r>
                            <a:rPr lang="en-US">
                              <a:solidFill>
                                <a:schemeClr val="tx1"/>
                              </a:solidFill>
                              <a:latin typeface="Cambria Math" panose="02040503050406030204" pitchFamily="18" charset="0"/>
                            </a:rPr>
                            <m:t>1</m:t>
                          </m:r>
                        </m:num>
                        <m:den>
                          <m:r>
                            <a:rPr lang="en-US">
                              <a:solidFill>
                                <a:schemeClr val="tx1"/>
                              </a:solidFill>
                              <a:latin typeface="Cambria Math" panose="02040503050406030204" pitchFamily="18" charset="0"/>
                            </a:rPr>
                            <m:t>2</m:t>
                          </m:r>
                        </m:den>
                      </m:f>
                      <m:r>
                        <a:rPr lang="en-US">
                          <a:solidFill>
                            <a:schemeClr val="tx1"/>
                          </a:solidFill>
                          <a:latin typeface="Cambria Math" panose="02040503050406030204" pitchFamily="18" charset="0"/>
                        </a:rPr>
                        <m:t>+1·</m:t>
                      </m:r>
                      <m:f>
                        <m:fPr>
                          <m:ctrlPr>
                            <a:rPr lang="en-US" i="1">
                              <a:solidFill>
                                <a:schemeClr val="tx1"/>
                              </a:solidFill>
                              <a:latin typeface="Cambria Math"/>
                            </a:rPr>
                          </m:ctrlPr>
                        </m:fPr>
                        <m:num>
                          <m:rad>
                            <m:radPr>
                              <m:degHide m:val="on"/>
                              <m:ctrlPr>
                                <a:rPr lang="en-US" i="1">
                                  <a:solidFill>
                                    <a:schemeClr val="tx1"/>
                                  </a:solidFill>
                                  <a:latin typeface="Cambria Math"/>
                                </a:rPr>
                              </m:ctrlPr>
                            </m:radPr>
                            <m:deg/>
                            <m:e>
                              <m:r>
                                <a:rPr lang="en-US">
                                  <a:solidFill>
                                    <a:schemeClr val="tx1"/>
                                  </a:solidFill>
                                  <a:latin typeface="Cambria Math" panose="02040503050406030204" pitchFamily="18" charset="0"/>
                                </a:rPr>
                                <m:t>3</m:t>
                              </m:r>
                            </m:e>
                          </m:rad>
                        </m:num>
                        <m:den>
                          <m:r>
                            <a:rPr lang="en-US">
                              <a:solidFill>
                                <a:schemeClr val="tx1"/>
                              </a:solidFill>
                              <a:latin typeface="Cambria Math" panose="02040503050406030204" pitchFamily="18" charset="0"/>
                            </a:rPr>
                            <m:t>2</m:t>
                          </m:r>
                        </m:den>
                      </m:f>
                    </m:oMath>
                  </m:oMathPara>
                </a14:m>
                <a:endParaRPr lang="en-US" dirty="0">
                  <a:solidFill>
                    <a:schemeClr val="tx1"/>
                  </a:solidFill>
                </a:endParaRPr>
              </a:p>
              <a:p>
                <a:pPr marL="2116138" indent="-2116138">
                  <a:spcAft>
                    <a:spcPts val="1200"/>
                  </a:spcAft>
                </a:pPr>
                <a14:m>
                  <m:oMathPara xmlns:m="http://schemas.openxmlformats.org/officeDocument/2006/math">
                    <m:oMathParaPr>
                      <m:jc m:val="left"/>
                    </m:oMathParaPr>
                    <m:oMath xmlns:m="http://schemas.openxmlformats.org/officeDocument/2006/math">
                      <m:r>
                        <a:rPr lang="en-US" b="0" i="1" smtClean="0">
                          <a:solidFill>
                            <a:schemeClr val="tx1"/>
                          </a:solidFill>
                          <a:latin typeface="Cambria Math" panose="02040503050406030204" pitchFamily="18" charset="0"/>
                        </a:rPr>
                        <m:t>=</m:t>
                      </m:r>
                      <m:f>
                        <m:fPr>
                          <m:ctrlPr>
                            <a:rPr lang="en-US" b="0" i="1" smtClean="0">
                              <a:solidFill>
                                <a:schemeClr val="tx1"/>
                              </a:solidFill>
                              <a:latin typeface="Cambria Math"/>
                            </a:rPr>
                          </m:ctrlPr>
                        </m:fPr>
                        <m:num>
                          <m:rad>
                            <m:radPr>
                              <m:degHide m:val="on"/>
                              <m:ctrlPr>
                                <a:rPr lang="en-US" b="0" i="1" smtClean="0">
                                  <a:solidFill>
                                    <a:schemeClr val="tx1"/>
                                  </a:solidFill>
                                  <a:latin typeface="Cambria Math"/>
                                </a:rPr>
                              </m:ctrlPr>
                            </m:radPr>
                            <m:deg/>
                            <m:e>
                              <m:r>
                                <a:rPr lang="en-US" b="0" i="1" smtClean="0">
                                  <a:solidFill>
                                    <a:schemeClr val="tx1"/>
                                  </a:solidFill>
                                  <a:latin typeface="Cambria Math" panose="02040503050406030204" pitchFamily="18" charset="0"/>
                                </a:rPr>
                                <m:t>3</m:t>
                              </m:r>
                            </m:e>
                          </m:rad>
                        </m:num>
                        <m:den>
                          <m:r>
                            <a:rPr lang="en-US" b="0" i="1" smtClean="0">
                              <a:solidFill>
                                <a:schemeClr val="tx1"/>
                              </a:solidFill>
                              <a:latin typeface="Cambria Math" panose="02040503050406030204" pitchFamily="18" charset="0"/>
                            </a:rPr>
                            <m:t>2</m:t>
                          </m:r>
                        </m:den>
                      </m:f>
                    </m:oMath>
                  </m:oMathPara>
                </a14:m>
                <a:endParaRPr lang="en-US" dirty="0">
                  <a:solidFill>
                    <a:schemeClr val="tx1"/>
                  </a:solidFill>
                </a:endParaRPr>
              </a:p>
              <a:p>
                <a:endParaRPr lang="en-US" dirty="0"/>
              </a:p>
              <a:p>
                <a:endParaRPr lang="en-US" altLang="en-US" dirty="0"/>
              </a:p>
              <a:p>
                <a:r>
                  <a:rPr lang="en-US" altLang="en-US" dirty="0"/>
                  <a:t>                                            </a:t>
                </a:r>
              </a:p>
            </p:txBody>
          </p:sp>
        </mc:Choice>
        <mc:Fallback>
          <p:sp>
            <p:nvSpPr>
              <p:cNvPr id="5123" name="Rectangle 3"/>
              <p:cNvSpPr>
                <a:spLocks noGrp="1" noRot="1" noChangeAspect="1" noMove="1" noResize="1" noEditPoints="1" noAdjustHandles="1" noChangeArrowheads="1" noChangeShapeType="1" noTextEdit="1"/>
              </p:cNvSpPr>
              <p:nvPr>
                <p:ph idx="1"/>
              </p:nvPr>
            </p:nvSpPr>
            <p:spPr>
              <a:blipFill rotWithShape="1">
                <a:blip r:embed="rId2"/>
                <a:stretch>
                  <a:fillRect l="-1401"/>
                </a:stretch>
              </a:blipFill>
            </p:spPr>
            <p:txBody>
              <a:bodyPr/>
              <a:lstStyle/>
              <a:p>
                <a:r>
                  <a:rPr lang="en-US">
                    <a:noFill/>
                  </a:rPr>
                  <a:t> </a:t>
                </a:r>
              </a:p>
            </p:txBody>
          </p:sp>
        </mc:Fallback>
      </mc:AlternateContent>
    </p:spTree>
    <p:extLst>
      <p:ext uri="{BB962C8B-B14F-4D97-AF65-F5344CB8AC3E}">
        <p14:creationId xmlns:p14="http://schemas.microsoft.com/office/powerpoint/2010/main" val="14152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Example 2:  Using the Difference Formula for Cosines to Find an Exact Value</a:t>
            </a:r>
          </a:p>
        </p:txBody>
      </p:sp>
      <mc:AlternateContent xmlns:mc="http://schemas.openxmlformats.org/markup-compatibility/2006" xmlns:a14="http://schemas.microsoft.com/office/drawing/2010/main">
        <mc:Choice Requires="a14">
          <p:sp>
            <p:nvSpPr>
              <p:cNvPr id="6147" name="Rectangle 3"/>
              <p:cNvSpPr>
                <a:spLocks noGrp="1" noChangeArrowheads="1"/>
              </p:cNvSpPr>
              <p:nvPr>
                <p:ph type="body" idx="1"/>
              </p:nvPr>
            </p:nvSpPr>
            <p:spPr>
              <a:xfrm>
                <a:off x="214313" y="1333500"/>
                <a:ext cx="8686800" cy="4949825"/>
              </a:xfrm>
            </p:spPr>
            <p:txBody>
              <a:bodyPr/>
              <a:lstStyle/>
              <a:p>
                <a:r>
                  <a:rPr lang="en-US" altLang="en-US" dirty="0"/>
                  <a:t>Find the exact value of </a:t>
                </a:r>
                <a14:m>
                  <m:oMath xmlns:m="http://schemas.openxmlformats.org/officeDocument/2006/math">
                    <m:r>
                      <m:rPr>
                        <m:sty m:val="p"/>
                      </m:rPr>
                      <a:rPr lang="en-US">
                        <a:latin typeface="Cambria Math" panose="02040503050406030204" pitchFamily="18" charset="0"/>
                      </a:rPr>
                      <m:t>cos</m:t>
                    </m:r>
                    <m:r>
                      <a:rPr lang="en-US">
                        <a:latin typeface="Cambria Math" panose="02040503050406030204" pitchFamily="18" charset="0"/>
                      </a:rPr>
                      <m:t>70°</m:t>
                    </m:r>
                    <m:r>
                      <m:rPr>
                        <m:sty m:val="p"/>
                      </m:rPr>
                      <a:rPr lang="en-US">
                        <a:latin typeface="Cambria Math" panose="02040503050406030204" pitchFamily="18" charset="0"/>
                      </a:rPr>
                      <m:t>cos</m:t>
                    </m:r>
                    <m:r>
                      <a:rPr lang="en-US">
                        <a:latin typeface="Cambria Math" panose="02040503050406030204" pitchFamily="18" charset="0"/>
                      </a:rPr>
                      <m:t>40°+</m:t>
                    </m:r>
                    <m:r>
                      <m:rPr>
                        <m:sty m:val="p"/>
                      </m:rPr>
                      <a:rPr lang="en-US">
                        <a:latin typeface="Cambria Math" panose="02040503050406030204" pitchFamily="18" charset="0"/>
                      </a:rPr>
                      <m:t>sin</m:t>
                    </m:r>
                    <m:r>
                      <a:rPr lang="en-US">
                        <a:latin typeface="Cambria Math" panose="02040503050406030204" pitchFamily="18" charset="0"/>
                      </a:rPr>
                      <m:t>70°</m:t>
                    </m:r>
                    <m:r>
                      <m:rPr>
                        <m:sty m:val="p"/>
                      </m:rPr>
                      <a:rPr lang="en-US">
                        <a:latin typeface="Cambria Math" panose="02040503050406030204" pitchFamily="18" charset="0"/>
                      </a:rPr>
                      <m:t>sin</m:t>
                    </m:r>
                    <m:r>
                      <a:rPr lang="en-US">
                        <a:latin typeface="Cambria Math" panose="02040503050406030204" pitchFamily="18" charset="0"/>
                      </a:rPr>
                      <m:t>40°.</m:t>
                    </m:r>
                  </m:oMath>
                </a14:m>
                <a:endParaRPr lang="en-US" b="0" dirty="0"/>
              </a:p>
              <a:p>
                <a:endParaRPr lang="en-US" dirty="0"/>
              </a:p>
              <a:p>
                <a:pPr>
                  <a:spcAft>
                    <a:spcPts val="1800"/>
                  </a:spcAft>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cos</m:t>
                      </m:r>
                      <m:r>
                        <a:rPr lang="en-US">
                          <a:latin typeface="Cambria Math" panose="02040503050406030204" pitchFamily="18" charset="0"/>
                        </a:rPr>
                        <m:t>70°</m:t>
                      </m:r>
                      <m:r>
                        <m:rPr>
                          <m:sty m:val="p"/>
                        </m:rPr>
                        <a:rPr lang="en-US">
                          <a:latin typeface="Cambria Math" panose="02040503050406030204" pitchFamily="18" charset="0"/>
                        </a:rPr>
                        <m:t>cos</m:t>
                      </m:r>
                      <m:r>
                        <a:rPr lang="en-US">
                          <a:latin typeface="Cambria Math" panose="02040503050406030204" pitchFamily="18" charset="0"/>
                        </a:rPr>
                        <m:t>40°+</m:t>
                      </m:r>
                      <m:r>
                        <m:rPr>
                          <m:sty m:val="p"/>
                        </m:rPr>
                        <a:rPr lang="en-US">
                          <a:latin typeface="Cambria Math" panose="02040503050406030204" pitchFamily="18" charset="0"/>
                        </a:rPr>
                        <m:t>sin</m:t>
                      </m:r>
                      <m:r>
                        <a:rPr lang="en-US">
                          <a:latin typeface="Cambria Math" panose="02040503050406030204" pitchFamily="18" charset="0"/>
                        </a:rPr>
                        <m:t>70°</m:t>
                      </m:r>
                      <m:r>
                        <m:rPr>
                          <m:sty m:val="p"/>
                        </m:rPr>
                        <a:rPr lang="en-US">
                          <a:latin typeface="Cambria Math" panose="02040503050406030204" pitchFamily="18" charset="0"/>
                        </a:rPr>
                        <m:t>sin</m:t>
                      </m:r>
                      <m:r>
                        <a:rPr lang="en-US">
                          <a:latin typeface="Cambria Math" panose="02040503050406030204" pitchFamily="18" charset="0"/>
                        </a:rPr>
                        <m:t>40°=</m:t>
                      </m:r>
                      <m:r>
                        <m:rPr>
                          <m:sty m:val="p"/>
                        </m:rPr>
                        <a:rPr lang="en-US" b="0" i="0" smtClean="0">
                          <a:latin typeface="Cambria Math" panose="02040503050406030204" pitchFamily="18" charset="0"/>
                        </a:rPr>
                        <m:t>cos</m:t>
                      </m:r>
                      <m:d>
                        <m:dPr>
                          <m:ctrlPr>
                            <a:rPr lang="en-US" b="0" i="1" smtClean="0">
                              <a:latin typeface="Cambria Math"/>
                            </a:rPr>
                          </m:ctrlPr>
                        </m:dPr>
                        <m:e>
                          <m:sSup>
                            <m:sSupPr>
                              <m:ctrlPr>
                                <a:rPr lang="en-US" b="0" i="1" smtClean="0">
                                  <a:latin typeface="Cambria Math"/>
                                </a:rPr>
                              </m:ctrlPr>
                            </m:sSupPr>
                            <m:e>
                              <m:r>
                                <a:rPr lang="en-US" b="0" i="1" smtClean="0">
                                  <a:latin typeface="Cambria Math" panose="02040503050406030204" pitchFamily="18" charset="0"/>
                                </a:rPr>
                                <m:t>70</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rPr>
                            <m:t>−</m:t>
                          </m:r>
                          <m:sSup>
                            <m:sSupPr>
                              <m:ctrlPr>
                                <a:rPr lang="en-US" i="1">
                                  <a:latin typeface="Cambria Math"/>
                                </a:rPr>
                              </m:ctrlPr>
                            </m:sSupPr>
                            <m:e>
                              <m:r>
                                <a:rPr lang="en-US" b="0" i="1" smtClean="0">
                                  <a:latin typeface="Cambria Math" panose="02040503050406030204" pitchFamily="18" charset="0"/>
                                </a:rPr>
                                <m:t>4</m:t>
                              </m:r>
                              <m:r>
                                <a:rPr lang="en-US" i="1">
                                  <a:latin typeface="Cambria Math" panose="02040503050406030204" pitchFamily="18" charset="0"/>
                                </a:rPr>
                                <m:t>0</m:t>
                              </m:r>
                            </m:e>
                            <m:sup>
                              <m:r>
                                <a:rPr lang="en-US" i="1">
                                  <a:latin typeface="Cambria Math" panose="02040503050406030204" pitchFamily="18" charset="0"/>
                                  <a:ea typeface="Cambria Math" panose="02040503050406030204" pitchFamily="18" charset="0"/>
                                </a:rPr>
                                <m:t>°</m:t>
                              </m:r>
                            </m:sup>
                          </m:sSup>
                        </m:e>
                      </m:d>
                    </m:oMath>
                  </m:oMathPara>
                </a14:m>
                <a:endParaRPr lang="en-US" dirty="0"/>
              </a:p>
              <a:p>
                <a:pPr marL="5199063">
                  <a:spcAft>
                    <a:spcPts val="1800"/>
                  </a:spcAft>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func>
                        <m:funcPr>
                          <m:ctrlPr>
                            <a:rPr lang="en-US" b="0" i="1" smtClean="0">
                              <a:latin typeface="Cambria Math"/>
                            </a:rPr>
                          </m:ctrlPr>
                        </m:funcPr>
                        <m:fName>
                          <m:r>
                            <m:rPr>
                              <m:sty m:val="p"/>
                            </m:rPr>
                            <a:rPr lang="en-US" b="0" i="0" smtClean="0">
                              <a:latin typeface="Cambria Math" panose="02040503050406030204" pitchFamily="18" charset="0"/>
                            </a:rPr>
                            <m:t>cos</m:t>
                          </m:r>
                        </m:fName>
                        <m:e>
                          <m:sSup>
                            <m:sSupPr>
                              <m:ctrlPr>
                                <a:rPr lang="en-US" b="0" i="1" smtClean="0">
                                  <a:latin typeface="Cambria Math"/>
                                </a:rPr>
                              </m:ctrlPr>
                            </m:sSupPr>
                            <m:e>
                              <m:r>
                                <a:rPr lang="en-US" b="0" i="1" smtClean="0">
                                  <a:latin typeface="Cambria Math" panose="02040503050406030204" pitchFamily="18" charset="0"/>
                                </a:rPr>
                                <m:t>30</m:t>
                              </m:r>
                            </m:e>
                            <m:sup>
                              <m:r>
                                <a:rPr lang="en-US" b="0" i="1" smtClean="0">
                                  <a:latin typeface="Cambria Math" panose="02040503050406030204" pitchFamily="18" charset="0"/>
                                  <a:ea typeface="Cambria Math" panose="02040503050406030204" pitchFamily="18" charset="0"/>
                                </a:rPr>
                                <m:t>°</m:t>
                              </m:r>
                            </m:sup>
                          </m:sSup>
                        </m:e>
                      </m:func>
                    </m:oMath>
                  </m:oMathPara>
                </a14:m>
                <a:endParaRPr lang="en-US" dirty="0"/>
              </a:p>
              <a:p>
                <a:pPr marL="5199063">
                  <a:spcAft>
                    <a:spcPts val="1800"/>
                  </a:spcAft>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f>
                        <m:fPr>
                          <m:ctrlPr>
                            <a:rPr lang="en-US" i="1" smtClean="0">
                              <a:latin typeface="Cambria Math"/>
                            </a:rPr>
                          </m:ctrlPr>
                        </m:fPr>
                        <m:num>
                          <m:rad>
                            <m:radPr>
                              <m:degHide m:val="on"/>
                              <m:ctrlPr>
                                <a:rPr lang="en-US" i="1" smtClean="0">
                                  <a:latin typeface="Cambria Math"/>
                                </a:rPr>
                              </m:ctrlPr>
                            </m:radPr>
                            <m:deg/>
                            <m:e>
                              <m:r>
                                <a:rPr lang="en-US" b="0" i="1" smtClean="0">
                                  <a:latin typeface="Cambria Math" panose="02040503050406030204" pitchFamily="18" charset="0"/>
                                </a:rPr>
                                <m:t>3</m:t>
                              </m:r>
                            </m:e>
                          </m:rad>
                        </m:num>
                        <m:den>
                          <m:r>
                            <a:rPr lang="en-US" b="0" i="1" smtClean="0">
                              <a:latin typeface="Cambria Math" panose="02040503050406030204" pitchFamily="18" charset="0"/>
                            </a:rPr>
                            <m:t>2</m:t>
                          </m:r>
                        </m:den>
                      </m:f>
                    </m:oMath>
                  </m:oMathPara>
                </a14:m>
                <a:endParaRPr lang="en-US" dirty="0"/>
              </a:p>
              <a:p>
                <a:endParaRPr lang="en-US" altLang="en-US" dirty="0"/>
              </a:p>
            </p:txBody>
          </p:sp>
        </mc:Choice>
        <mc:Fallback xmlns="">
          <p:sp>
            <p:nvSpPr>
              <p:cNvPr id="6147" name="Rectangle 3"/>
              <p:cNvSpPr>
                <a:spLocks noGrp="1" noRot="1" noChangeAspect="1" noMove="1" noResize="1" noEditPoints="1" noAdjustHandles="1" noChangeArrowheads="1" noChangeShapeType="1" noTextEdit="1"/>
              </p:cNvSpPr>
              <p:nvPr>
                <p:ph type="body" idx="1"/>
              </p:nvPr>
            </p:nvSpPr>
            <p:spPr>
              <a:xfrm>
                <a:off x="214313" y="1333500"/>
                <a:ext cx="8686800" cy="4949825"/>
              </a:xfrm>
              <a:blipFill>
                <a:blip r:embed="rId2"/>
                <a:stretch>
                  <a:fillRect l="-1404" t="-1355"/>
                </a:stretch>
              </a:blipFill>
            </p:spPr>
            <p:txBody>
              <a:bodyPr/>
              <a:lstStyle/>
              <a:p>
                <a:r>
                  <a:rPr lang="en-US">
                    <a:noFill/>
                  </a:rPr>
                  <a:t> </a:t>
                </a:r>
              </a:p>
            </p:txBody>
          </p:sp>
        </mc:Fallback>
      </mc:AlternateContent>
    </p:spTree>
    <p:extLst>
      <p:ext uri="{BB962C8B-B14F-4D97-AF65-F5344CB8AC3E}">
        <p14:creationId xmlns:p14="http://schemas.microsoft.com/office/powerpoint/2010/main" val="210256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Effect transition="in" filter="fade">
                                      <p:cBhvr>
                                        <p:cTn id="7" dur="500"/>
                                        <p:tgtEl>
                                          <p:spTgt spid="61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fade">
                                      <p:cBhvr>
                                        <p:cTn id="12" dur="500"/>
                                        <p:tgtEl>
                                          <p:spTgt spid="61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Example 3:  Verifying an Identity</a:t>
            </a:r>
          </a:p>
        </p:txBody>
      </p:sp>
      <p:sp>
        <p:nvSpPr>
          <p:cNvPr id="7171" name="Rectangle 3"/>
          <p:cNvSpPr>
            <a:spLocks noGrp="1" noChangeArrowheads="1"/>
          </p:cNvSpPr>
          <p:nvPr>
            <p:ph type="body" idx="1"/>
          </p:nvPr>
        </p:nvSpPr>
        <p:spPr>
          <a:xfrm>
            <a:off x="214313" y="1333500"/>
            <a:ext cx="8686800" cy="4949825"/>
          </a:xfrm>
        </p:spPr>
        <p:txBody>
          <a:bodyPr/>
          <a:lstStyle/>
          <a:p>
            <a:r>
              <a:rPr lang="en-US" altLang="en-US" dirty="0"/>
              <a:t>Verify the identity: </a:t>
            </a:r>
          </a:p>
        </p:txBody>
      </p:sp>
      <p:sp>
        <p:nvSpPr>
          <p:cNvPr id="43021" name="Text Box 13"/>
          <p:cNvSpPr txBox="1">
            <a:spLocks noChangeArrowheads="1"/>
          </p:cNvSpPr>
          <p:nvPr/>
        </p:nvSpPr>
        <p:spPr bwMode="auto">
          <a:xfrm>
            <a:off x="6335387" y="5335551"/>
            <a:ext cx="2499940" cy="369332"/>
          </a:xfrm>
          <a:prstGeom prst="rect">
            <a:avLst/>
          </a:prstGeom>
          <a:noFill/>
          <a:ln w="12700" algn="ctr">
            <a:noFill/>
            <a:miter lim="800000"/>
            <a:headEnd/>
            <a:tailEnd/>
          </a:ln>
          <a:effectLst/>
        </p:spPr>
        <p:txBody>
          <a:bodyPr wrap="squar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1800" dirty="0">
                <a:solidFill>
                  <a:srgbClr val="0000FF"/>
                </a:solidFill>
                <a:latin typeface="Times New Roman" panose="02020603050405020304" pitchFamily="18" charset="0"/>
              </a:rPr>
              <a:t>Divide by cos </a:t>
            </a:r>
            <a:r>
              <a:rPr lang="el-GR" altLang="en-US" sz="1800" i="1" dirty="0">
                <a:solidFill>
                  <a:srgbClr val="0000FF"/>
                </a:solidFill>
                <a:latin typeface="Times New Roman" panose="02020603050405020304" pitchFamily="18" charset="0"/>
                <a:cs typeface="Times New Roman" panose="02020603050405020304" pitchFamily="18" charset="0"/>
              </a:rPr>
              <a:t>α</a:t>
            </a:r>
            <a:r>
              <a:rPr lang="en-US" altLang="en-US" sz="1800" i="1" dirty="0">
                <a:solidFill>
                  <a:srgbClr val="0000FF"/>
                </a:solidFill>
                <a:latin typeface="Times New Roman" panose="02020603050405020304" pitchFamily="18" charset="0"/>
                <a:cs typeface="Times New Roman" panose="02020603050405020304" pitchFamily="18" charset="0"/>
              </a:rPr>
              <a:t> </a:t>
            </a:r>
            <a:r>
              <a:rPr lang="en-US" altLang="en-US" sz="1800" dirty="0">
                <a:solidFill>
                  <a:srgbClr val="0000FF"/>
                </a:solidFill>
                <a:latin typeface="Times New Roman" panose="02020603050405020304" pitchFamily="18" charset="0"/>
                <a:cs typeface="Times New Roman" panose="02020603050405020304" pitchFamily="18" charset="0"/>
              </a:rPr>
              <a:t>cos </a:t>
            </a:r>
            <a:r>
              <a:rPr lang="el-GR" altLang="en-US" sz="1800" i="1" dirty="0">
                <a:solidFill>
                  <a:srgbClr val="0000FF"/>
                </a:solidFill>
                <a:latin typeface="Times New Roman" panose="02020603050405020304" pitchFamily="18" charset="0"/>
                <a:cs typeface="Times New Roman" panose="02020603050405020304" pitchFamily="18" charset="0"/>
              </a:rPr>
              <a:t>β</a:t>
            </a:r>
            <a:r>
              <a:rPr lang="en-US" altLang="en-US" sz="1800" dirty="0">
                <a:solidFill>
                  <a:srgbClr val="0000FF"/>
                </a:solidFill>
                <a:latin typeface="Times New Roman" panose="02020603050405020304" pitchFamily="18" charset="0"/>
                <a:cs typeface="Times New Roman" panose="02020603050405020304" pitchFamily="18" charset="0"/>
              </a:rPr>
              <a:t>.</a:t>
            </a:r>
            <a:endParaRPr lang="el-GR" altLang="en-US" sz="1800" i="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B9A2A5AE-A10E-4D13-9061-BDE393DE773D}"/>
                  </a:ext>
                </a:extLst>
              </p:cNvPr>
              <p:cNvSpPr txBox="1"/>
              <p:nvPr/>
            </p:nvSpPr>
            <p:spPr>
              <a:xfrm>
                <a:off x="3026243" y="1044084"/>
                <a:ext cx="4679576" cy="1001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d>
                            <m:dPr>
                              <m:begChr m:val=""/>
                              <m:sepChr m:val="("/>
                              <m:ctrlPr>
                                <a:rPr lang="en-US" i="1">
                                  <a:solidFill>
                                    <a:schemeClr val="tx1"/>
                                  </a:solidFill>
                                  <a:latin typeface="Cambria Math"/>
                                </a:rPr>
                              </m:ctrlPr>
                            </m:dPr>
                            <m:e>
                              <m:r>
                                <m:rPr>
                                  <m:sty m:val="p"/>
                                </m:rPr>
                                <a:rPr lang="en-US">
                                  <a:solidFill>
                                    <a:schemeClr val="tx1"/>
                                  </a:solidFill>
                                  <a:latin typeface="Cambria Math" panose="02040503050406030204" pitchFamily="18" charset="0"/>
                                </a:rPr>
                                <m:t>cos</m:t>
                              </m:r>
                            </m:e>
                            <m:e>
                              <m:r>
                                <a:rPr lang="en-US" i="1">
                                  <a:solidFill>
                                    <a:schemeClr val="tx1"/>
                                  </a:solidFill>
                                  <a:latin typeface="Cambria Math" panose="02040503050406030204" pitchFamily="18" charset="0"/>
                                </a:rPr>
                                <m:t>𝛼</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𝛽</m:t>
                              </m:r>
                            </m:e>
                          </m:d>
                        </m:num>
                        <m:den>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𝛽</m:t>
                          </m:r>
                        </m:den>
                      </m:f>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tan</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tan</m:t>
                      </m:r>
                      <m:r>
                        <a:rPr lang="en-US" i="1">
                          <a:solidFill>
                            <a:schemeClr val="tx1"/>
                          </a:solidFill>
                          <a:latin typeface="Cambria Math" panose="02040503050406030204" pitchFamily="18" charset="0"/>
                        </a:rPr>
                        <m:t>𝛽</m:t>
                      </m:r>
                      <m:r>
                        <a:rPr lang="en-US" i="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4" name="TextBox 13">
                <a:extLst>
                  <a:ext uri="{FF2B5EF4-FFF2-40B4-BE49-F238E27FC236}">
                    <a16:creationId xmlns:a16="http://schemas.microsoft.com/office/drawing/2014/main" id="{B9A2A5AE-A10E-4D13-9061-BDE393DE773D}"/>
                  </a:ext>
                </a:extLst>
              </p:cNvPr>
              <p:cNvSpPr txBox="1">
                <a:spLocks noRot="1" noChangeAspect="1" noMove="1" noResize="1" noEditPoints="1" noAdjustHandles="1" noChangeArrowheads="1" noChangeShapeType="1" noTextEdit="1"/>
              </p:cNvSpPr>
              <p:nvPr/>
            </p:nvSpPr>
            <p:spPr>
              <a:xfrm>
                <a:off x="3026243" y="1044084"/>
                <a:ext cx="4679576" cy="10011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C777AED8-8BEC-4252-801B-A546226ECBEC}"/>
                  </a:ext>
                </a:extLst>
              </p:cNvPr>
              <p:cNvSpPr txBox="1"/>
              <p:nvPr/>
            </p:nvSpPr>
            <p:spPr>
              <a:xfrm>
                <a:off x="242887" y="3019217"/>
                <a:ext cx="5809502" cy="1001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d>
                            <m:dPr>
                              <m:begChr m:val=""/>
                              <m:sepChr m:val="("/>
                              <m:ctrlPr>
                                <a:rPr lang="en-US" i="1">
                                  <a:solidFill>
                                    <a:schemeClr val="tx1"/>
                                  </a:solidFill>
                                  <a:latin typeface="Cambria Math"/>
                                </a:rPr>
                              </m:ctrlPr>
                            </m:dPr>
                            <m:e>
                              <m:r>
                                <m:rPr>
                                  <m:sty m:val="p"/>
                                </m:rPr>
                                <a:rPr lang="en-US">
                                  <a:solidFill>
                                    <a:schemeClr val="tx1"/>
                                  </a:solidFill>
                                  <a:latin typeface="Cambria Math" panose="02040503050406030204" pitchFamily="18" charset="0"/>
                                </a:rPr>
                                <m:t>cos</m:t>
                              </m:r>
                            </m:e>
                            <m:e>
                              <m:r>
                                <a:rPr lang="en-US" i="1">
                                  <a:solidFill>
                                    <a:schemeClr val="tx1"/>
                                  </a:solidFill>
                                  <a:latin typeface="Cambria Math" panose="02040503050406030204" pitchFamily="18" charset="0"/>
                                </a:rPr>
                                <m:t>𝛼</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𝛽</m:t>
                              </m:r>
                            </m:e>
                          </m:d>
                        </m:num>
                        <m:den>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𝛽</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𝛽</m:t>
                          </m:r>
                          <m:r>
                            <a:rPr lang="en-US" i="0">
                              <a:solidFill>
                                <a:schemeClr val="tx1"/>
                              </a:solidFill>
                              <a:latin typeface="Cambria Math" panose="02040503050406030204" pitchFamily="18" charset="0"/>
                            </a:rPr>
                            <m:t>+</m:t>
                          </m:r>
                          <m:r>
                            <m:rPr>
                              <m:sty m:val="p"/>
                            </m:rPr>
                            <a:rPr lang="en-US" i="0" smtClean="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𝛽</m:t>
                          </m:r>
                        </m:num>
                        <m:den>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𝛽</m:t>
                          </m:r>
                        </m:den>
                      </m:f>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C777AED8-8BEC-4252-801B-A546226ECBEC}"/>
                  </a:ext>
                </a:extLst>
              </p:cNvPr>
              <p:cNvSpPr txBox="1">
                <a:spLocks noRot="1" noChangeAspect="1" noMove="1" noResize="1" noEditPoints="1" noAdjustHandles="1" noChangeArrowheads="1" noChangeShapeType="1" noTextEdit="1"/>
              </p:cNvSpPr>
              <p:nvPr/>
            </p:nvSpPr>
            <p:spPr>
              <a:xfrm>
                <a:off x="242887" y="3019217"/>
                <a:ext cx="5809502" cy="1001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AC71AE8B-9DD6-44BB-AFE3-081B01D9A561}"/>
                  </a:ext>
                </a:extLst>
              </p:cNvPr>
              <p:cNvSpPr txBox="1"/>
              <p:nvPr/>
            </p:nvSpPr>
            <p:spPr>
              <a:xfrm>
                <a:off x="1778094" y="4075292"/>
                <a:ext cx="4578722" cy="9831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𝛽</m:t>
                          </m:r>
                        </m:num>
                        <m:den>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𝛽</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𝛽</m:t>
                          </m:r>
                        </m:num>
                        <m:den>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𝛽</m:t>
                          </m:r>
                        </m:den>
                      </m:f>
                    </m:oMath>
                  </m:oMathPara>
                </a14:m>
                <a:endParaRPr lang="en-US" dirty="0">
                  <a:solidFill>
                    <a:schemeClr val="tx1"/>
                  </a:solidFill>
                </a:endParaRPr>
              </a:p>
            </p:txBody>
          </p:sp>
        </mc:Choice>
        <mc:Fallback xmlns="">
          <p:sp>
            <p:nvSpPr>
              <p:cNvPr id="22" name="TextBox 21">
                <a:extLst>
                  <a:ext uri="{FF2B5EF4-FFF2-40B4-BE49-F238E27FC236}">
                    <a16:creationId xmlns:a16="http://schemas.microsoft.com/office/drawing/2014/main" id="{AC71AE8B-9DD6-44BB-AFE3-081B01D9A561}"/>
                  </a:ext>
                </a:extLst>
              </p:cNvPr>
              <p:cNvSpPr txBox="1">
                <a:spLocks noRot="1" noChangeAspect="1" noMove="1" noResize="1" noEditPoints="1" noAdjustHandles="1" noChangeArrowheads="1" noChangeShapeType="1" noTextEdit="1"/>
              </p:cNvSpPr>
              <p:nvPr/>
            </p:nvSpPr>
            <p:spPr>
              <a:xfrm>
                <a:off x="1778094" y="4075292"/>
                <a:ext cx="4578722" cy="9831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3AE54D6C-65AF-4E3E-A8C8-478850E7C9A5}"/>
                  </a:ext>
                </a:extLst>
              </p:cNvPr>
              <p:cNvSpPr txBox="1"/>
              <p:nvPr/>
            </p:nvSpPr>
            <p:spPr>
              <a:xfrm>
                <a:off x="1740645" y="5187950"/>
                <a:ext cx="4578722" cy="9831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borderBox>
                            <m:borderBoxPr>
                              <m:hideTop m:val="on"/>
                              <m:hideBot m:val="on"/>
                              <m:hideLeft m:val="on"/>
                              <m:hideRight m:val="on"/>
                              <m:strikeBLTR m:val="on"/>
                              <m:ctrlPr>
                                <a:rPr lang="en-US" i="1">
                                  <a:solidFill>
                                    <a:schemeClr val="tx1"/>
                                  </a:solidFill>
                                  <a:latin typeface="Cambria Math"/>
                                </a:rPr>
                              </m:ctrlPr>
                            </m:borderBoxPr>
                            <m:e>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e>
                          </m:borderBox>
                          <m:borderBox>
                            <m:borderBoxPr>
                              <m:hideTop m:val="on"/>
                              <m:hideBot m:val="on"/>
                              <m:hideLeft m:val="on"/>
                              <m:hideRight m:val="on"/>
                              <m:strikeBLTR m:val="on"/>
                              <m:ctrlPr>
                                <a:rPr lang="en-US" i="1">
                                  <a:solidFill>
                                    <a:schemeClr val="tx1"/>
                                  </a:solidFill>
                                  <a:latin typeface="Cambria Math"/>
                                </a:rPr>
                              </m:ctrlPr>
                            </m:borderBoxPr>
                            <m:e>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𝛽</m:t>
                              </m:r>
                            </m:e>
                          </m:borderBox>
                        </m:num>
                        <m:den>
                          <m:borderBox>
                            <m:borderBoxPr>
                              <m:hideTop m:val="on"/>
                              <m:hideBot m:val="on"/>
                              <m:hideLeft m:val="on"/>
                              <m:hideRight m:val="on"/>
                              <m:strikeBLTR m:val="on"/>
                              <m:ctrlPr>
                                <a:rPr lang="en-US" i="1">
                                  <a:solidFill>
                                    <a:schemeClr val="tx1"/>
                                  </a:solidFill>
                                  <a:latin typeface="Cambria Math"/>
                                </a:rPr>
                              </m:ctrlPr>
                            </m:borderBoxPr>
                            <m:e>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e>
                          </m:borderBox>
                          <m:borderBox>
                            <m:borderBoxPr>
                              <m:hideTop m:val="on"/>
                              <m:hideBot m:val="on"/>
                              <m:hideLeft m:val="on"/>
                              <m:hideRight m:val="on"/>
                              <m:strikeBLTR m:val="on"/>
                              <m:ctrlPr>
                                <a:rPr lang="en-US" i="1">
                                  <a:solidFill>
                                    <a:schemeClr val="tx1"/>
                                  </a:solidFill>
                                  <a:latin typeface="Cambria Math"/>
                                </a:rPr>
                              </m:ctrlPr>
                            </m:borderBoxPr>
                            <m:e>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𝛽</m:t>
                              </m:r>
                            </m:e>
                          </m:borderBox>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𝛽</m:t>
                          </m:r>
                        </m:num>
                        <m:den>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𝛽</m:t>
                          </m:r>
                        </m:den>
                      </m:f>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3AE54D6C-65AF-4E3E-A8C8-478850E7C9A5}"/>
                  </a:ext>
                </a:extLst>
              </p:cNvPr>
              <p:cNvSpPr txBox="1">
                <a:spLocks noRot="1" noChangeAspect="1" noMove="1" noResize="1" noEditPoints="1" noAdjustHandles="1" noChangeArrowheads="1" noChangeShapeType="1" noTextEdit="1"/>
              </p:cNvSpPr>
              <p:nvPr/>
            </p:nvSpPr>
            <p:spPr>
              <a:xfrm>
                <a:off x="1740645" y="5187950"/>
                <a:ext cx="4578722" cy="9831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DFB82556-CA1A-472D-9E91-5E5C03995D8B}"/>
                  </a:ext>
                </a:extLst>
              </p:cNvPr>
              <p:cNvSpPr txBox="1"/>
              <p:nvPr/>
            </p:nvSpPr>
            <p:spPr>
              <a:xfrm>
                <a:off x="5656496" y="2705232"/>
                <a:ext cx="364051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600" i="1" smtClean="0">
                              <a:latin typeface="Cambria Math"/>
                            </a:rPr>
                          </m:ctrlPr>
                        </m:funcPr>
                        <m:fName>
                          <m:r>
                            <m:rPr>
                              <m:sty m:val="p"/>
                            </m:rPr>
                            <a:rPr lang="en-US" sz="1600" i="0" smtClean="0">
                              <a:latin typeface="Cambria Math" panose="02040503050406030204" pitchFamily="18" charset="0"/>
                            </a:rPr>
                            <m:t>cos</m:t>
                          </m:r>
                        </m:fName>
                        <m:e>
                          <m:d>
                            <m:dPr>
                              <m:ctrlPr>
                                <a:rPr lang="en-US" sz="1600" b="0" i="1" smtClean="0">
                                  <a:latin typeface="Cambria Math"/>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𝛼</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𝛽</m:t>
                              </m:r>
                            </m:e>
                          </m:d>
                          <m:r>
                            <a:rPr lang="en-US" sz="1600" b="0" i="1" smtClean="0">
                              <a:latin typeface="Cambria Math" panose="02040503050406030204" pitchFamily="18" charset="0"/>
                              <a:ea typeface="Cambria Math" panose="02040503050406030204" pitchFamily="18" charset="0"/>
                            </a:rPr>
                            <m:t>=</m:t>
                          </m:r>
                          <m:func>
                            <m:funcPr>
                              <m:ctrlPr>
                                <a:rPr lang="en-US" sz="1600" b="0" i="1" smtClean="0">
                                  <a:latin typeface="Cambria Math"/>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cos</m:t>
                              </m:r>
                            </m:fName>
                            <m:e>
                              <m:r>
                                <a:rPr lang="en-US" sz="1600" b="0" i="1" smtClean="0">
                                  <a:latin typeface="Cambria Math" panose="02040503050406030204" pitchFamily="18" charset="0"/>
                                  <a:ea typeface="Cambria Math" panose="02040503050406030204" pitchFamily="18" charset="0"/>
                                </a:rPr>
                                <m:t>𝛼</m:t>
                              </m:r>
                            </m:e>
                          </m:func>
                          <m:func>
                            <m:funcPr>
                              <m:ctrlPr>
                                <a:rPr lang="en-US" sz="1600" b="0" i="1" smtClean="0">
                                  <a:latin typeface="Cambria Math"/>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cos</m:t>
                              </m:r>
                            </m:fName>
                            <m:e>
                              <m:r>
                                <a:rPr lang="en-US" sz="1600" b="0" i="1" smtClean="0">
                                  <a:latin typeface="Cambria Math" panose="02040503050406030204" pitchFamily="18" charset="0"/>
                                  <a:ea typeface="Cambria Math" panose="02040503050406030204" pitchFamily="18" charset="0"/>
                                </a:rPr>
                                <m:t>𝛽</m:t>
                              </m:r>
                            </m:e>
                          </m:func>
                          <m:r>
                            <a:rPr lang="en-US" sz="1600" b="0" i="1" smtClean="0">
                              <a:latin typeface="Cambria Math" panose="02040503050406030204" pitchFamily="18" charset="0"/>
                              <a:ea typeface="Cambria Math" panose="02040503050406030204" pitchFamily="18" charset="0"/>
                            </a:rPr>
                            <m:t>+</m:t>
                          </m:r>
                          <m:func>
                            <m:funcPr>
                              <m:ctrlPr>
                                <a:rPr lang="en-US" sz="1600" b="0" i="1" smtClean="0">
                                  <a:latin typeface="Cambria Math"/>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sin</m:t>
                              </m:r>
                            </m:fName>
                            <m:e>
                              <m:r>
                                <a:rPr lang="en-US" sz="1600" b="0" i="1" smtClean="0">
                                  <a:latin typeface="Cambria Math" panose="02040503050406030204" pitchFamily="18" charset="0"/>
                                  <a:ea typeface="Cambria Math" panose="02040503050406030204" pitchFamily="18" charset="0"/>
                                </a:rPr>
                                <m:t>𝛼</m:t>
                              </m:r>
                            </m:e>
                          </m:func>
                          <m:func>
                            <m:funcPr>
                              <m:ctrlPr>
                                <a:rPr lang="en-US" sz="1600" b="0" i="1" smtClean="0">
                                  <a:latin typeface="Cambria Math"/>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sin</m:t>
                              </m:r>
                            </m:fName>
                            <m:e>
                              <m:r>
                                <a:rPr lang="en-US" sz="1600" b="0" i="1" smtClean="0">
                                  <a:latin typeface="Cambria Math" panose="02040503050406030204" pitchFamily="18" charset="0"/>
                                  <a:ea typeface="Cambria Math" panose="02040503050406030204" pitchFamily="18" charset="0"/>
                                </a:rPr>
                                <m:t>𝛽</m:t>
                              </m:r>
                            </m:e>
                          </m:func>
                        </m:e>
                      </m:func>
                    </m:oMath>
                  </m:oMathPara>
                </a14:m>
                <a:endParaRPr lang="en-US" sz="1600" dirty="0"/>
              </a:p>
            </p:txBody>
          </p:sp>
        </mc:Choice>
        <mc:Fallback xmlns="">
          <p:sp>
            <p:nvSpPr>
              <p:cNvPr id="8" name="TextBox 7">
                <a:extLst>
                  <a:ext uri="{FF2B5EF4-FFF2-40B4-BE49-F238E27FC236}">
                    <a16:creationId xmlns:a16="http://schemas.microsoft.com/office/drawing/2014/main" id="{DFB82556-CA1A-472D-9E91-5E5C03995D8B}"/>
                  </a:ext>
                </a:extLst>
              </p:cNvPr>
              <p:cNvSpPr txBox="1">
                <a:spLocks noRot="1" noChangeAspect="1" noMove="1" noResize="1" noEditPoints="1" noAdjustHandles="1" noChangeArrowheads="1" noChangeShapeType="1" noTextEdit="1"/>
              </p:cNvSpPr>
              <p:nvPr/>
            </p:nvSpPr>
            <p:spPr>
              <a:xfrm>
                <a:off x="5656496" y="2705232"/>
                <a:ext cx="3640510" cy="338554"/>
              </a:xfrm>
              <a:prstGeom prst="rect">
                <a:avLst/>
              </a:prstGeom>
              <a:blipFill>
                <a:blip r:embed="rId7"/>
                <a:stretch>
                  <a:fillRect b="-12727"/>
                </a:stretch>
              </a:blipFill>
            </p:spPr>
            <p:txBody>
              <a:bodyPr/>
              <a:lstStyle/>
              <a:p>
                <a:r>
                  <a:rPr lang="en-US">
                    <a:noFill/>
                  </a:rPr>
                  <a:t> </a:t>
                </a:r>
              </a:p>
            </p:txBody>
          </p:sp>
        </mc:Fallback>
      </mc:AlternateContent>
    </p:spTree>
    <p:extLst>
      <p:ext uri="{BB962C8B-B14F-4D97-AF65-F5344CB8AC3E}">
        <p14:creationId xmlns:p14="http://schemas.microsoft.com/office/powerpoint/2010/main" val="33495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021"/>
                                        </p:tgtEl>
                                        <p:attrNameLst>
                                          <p:attrName>style.visibility</p:attrName>
                                        </p:attrNameLst>
                                      </p:cBhvr>
                                      <p:to>
                                        <p:strVal val="visible"/>
                                      </p:to>
                                    </p:set>
                                    <p:animEffect transition="in" filter="fade">
                                      <p:cBhvr>
                                        <p:cTn id="23" dur="500"/>
                                        <p:tgtEl>
                                          <p:spTgt spid="43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p:bldP spid="18" grpId="0"/>
      <p:bldP spid="22" grpId="0"/>
      <p:bldP spid="2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Example 3:  Verifying an Identity     </a:t>
            </a:r>
            <a:r>
              <a:rPr lang="en-US" altLang="en-US" i="1" dirty="0"/>
              <a:t>(continued)</a:t>
            </a:r>
          </a:p>
        </p:txBody>
      </p:sp>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a:xfrm>
                <a:off x="214313" y="1333500"/>
                <a:ext cx="8686800" cy="4949825"/>
              </a:xfrm>
            </p:spPr>
            <p:txBody>
              <a:bodyPr/>
              <a:lstStyle/>
              <a:p>
                <a:pPr/>
                <a14:m>
                  <m:oMathPara xmlns:m="http://schemas.openxmlformats.org/officeDocument/2006/math">
                    <m:oMathParaPr>
                      <m:jc m:val="left"/>
                    </m:oMathParaPr>
                    <m:oMath xmlns:m="http://schemas.openxmlformats.org/officeDocument/2006/math">
                      <m:r>
                        <a:rPr lang="en-US">
                          <a:latin typeface="Cambria Math" panose="02040503050406030204" pitchFamily="18" charset="0"/>
                        </a:rPr>
                        <m:t>=</m:t>
                      </m:r>
                      <m:f>
                        <m:fPr>
                          <m:ctrlPr>
                            <a:rPr lang="en-US" i="1">
                              <a:latin typeface="Cambria Math"/>
                            </a:rPr>
                          </m:ctrlPr>
                        </m:fPr>
                        <m:num>
                          <m:borderBox>
                            <m:borderBoxPr>
                              <m:hideTop m:val="on"/>
                              <m:hideBot m:val="on"/>
                              <m:hideLeft m:val="on"/>
                              <m:hideRight m:val="on"/>
                              <m:strikeBLTR m:val="on"/>
                              <m:ctrlPr>
                                <a:rPr lang="en-US" i="1">
                                  <a:latin typeface="Cambria Math"/>
                                </a:rPr>
                              </m:ctrlPr>
                            </m:borderBoxPr>
                            <m:e>
                              <m:r>
                                <m:rPr>
                                  <m:sty m:val="p"/>
                                </m:rPr>
                                <a:rPr lang="en-US">
                                  <a:latin typeface="Cambria Math" panose="02040503050406030204" pitchFamily="18" charset="0"/>
                                </a:rPr>
                                <m:t>cos</m:t>
                              </m:r>
                              <m:r>
                                <a:rPr lang="en-US" i="1">
                                  <a:latin typeface="Cambria Math" panose="02040503050406030204" pitchFamily="18" charset="0"/>
                                </a:rPr>
                                <m:t>𝛼</m:t>
                              </m:r>
                            </m:e>
                          </m:borderBox>
                          <m:borderBox>
                            <m:borderBoxPr>
                              <m:hideTop m:val="on"/>
                              <m:hideBot m:val="on"/>
                              <m:hideLeft m:val="on"/>
                              <m:hideRight m:val="on"/>
                              <m:strikeBLTR m:val="on"/>
                              <m:ctrlPr>
                                <a:rPr lang="en-US" i="1">
                                  <a:latin typeface="Cambria Math"/>
                                </a:rPr>
                              </m:ctrlPr>
                            </m:borderBoxPr>
                            <m:e>
                              <m:r>
                                <m:rPr>
                                  <m:sty m:val="p"/>
                                </m:rPr>
                                <a:rPr lang="en-US">
                                  <a:latin typeface="Cambria Math" panose="02040503050406030204" pitchFamily="18" charset="0"/>
                                </a:rPr>
                                <m:t>cos</m:t>
                              </m:r>
                              <m:r>
                                <a:rPr lang="en-US" i="1">
                                  <a:latin typeface="Cambria Math" panose="02040503050406030204" pitchFamily="18" charset="0"/>
                                </a:rPr>
                                <m:t>𝛽</m:t>
                              </m:r>
                            </m:e>
                          </m:borderBox>
                        </m:num>
                        <m:den>
                          <m:borderBox>
                            <m:borderBoxPr>
                              <m:hideTop m:val="on"/>
                              <m:hideBot m:val="on"/>
                              <m:hideLeft m:val="on"/>
                              <m:hideRight m:val="on"/>
                              <m:strikeBLTR m:val="on"/>
                              <m:ctrlPr>
                                <a:rPr lang="en-US" i="1">
                                  <a:latin typeface="Cambria Math"/>
                                </a:rPr>
                              </m:ctrlPr>
                            </m:borderBoxPr>
                            <m:e>
                              <m:r>
                                <m:rPr>
                                  <m:sty m:val="p"/>
                                </m:rPr>
                                <a:rPr lang="en-US">
                                  <a:latin typeface="Cambria Math" panose="02040503050406030204" pitchFamily="18" charset="0"/>
                                </a:rPr>
                                <m:t>cos</m:t>
                              </m:r>
                              <m:r>
                                <a:rPr lang="en-US" i="1">
                                  <a:latin typeface="Cambria Math" panose="02040503050406030204" pitchFamily="18" charset="0"/>
                                </a:rPr>
                                <m:t>𝛼</m:t>
                              </m:r>
                            </m:e>
                          </m:borderBox>
                          <m:borderBox>
                            <m:borderBoxPr>
                              <m:hideTop m:val="on"/>
                              <m:hideBot m:val="on"/>
                              <m:hideLeft m:val="on"/>
                              <m:hideRight m:val="on"/>
                              <m:strikeBLTR m:val="on"/>
                              <m:ctrlPr>
                                <a:rPr lang="en-US" i="1">
                                  <a:latin typeface="Cambria Math"/>
                                </a:rPr>
                              </m:ctrlPr>
                            </m:borderBoxPr>
                            <m:e>
                              <m:r>
                                <m:rPr>
                                  <m:sty m:val="p"/>
                                </m:rPr>
                                <a:rPr lang="en-US">
                                  <a:latin typeface="Cambria Math" panose="02040503050406030204" pitchFamily="18" charset="0"/>
                                </a:rPr>
                                <m:t>cos</m:t>
                              </m:r>
                              <m:r>
                                <a:rPr lang="en-US" i="1">
                                  <a:latin typeface="Cambria Math" panose="02040503050406030204" pitchFamily="18" charset="0"/>
                                </a:rPr>
                                <m:t>𝛽</m:t>
                              </m:r>
                            </m:e>
                          </m:borderBox>
                        </m:den>
                      </m:f>
                      <m:r>
                        <a:rPr lang="en-US">
                          <a:latin typeface="Cambria Math" panose="02040503050406030204" pitchFamily="18" charset="0"/>
                        </a:rPr>
                        <m:t>+</m:t>
                      </m:r>
                      <m:f>
                        <m:fPr>
                          <m:ctrlPr>
                            <a:rPr lang="en-US" i="1">
                              <a:latin typeface="Cambria Math"/>
                            </a:rPr>
                          </m:ctrlPr>
                        </m:fPr>
                        <m:num>
                          <m:r>
                            <m:rPr>
                              <m:sty m:val="p"/>
                            </m:rPr>
                            <a:rPr lang="en-US">
                              <a:latin typeface="Cambria Math" panose="02040503050406030204" pitchFamily="18" charset="0"/>
                            </a:rPr>
                            <m:t>sin</m:t>
                          </m:r>
                          <m:r>
                            <a:rPr lang="en-US" i="1">
                              <a:latin typeface="Cambria Math" panose="02040503050406030204" pitchFamily="18" charset="0"/>
                            </a:rPr>
                            <m:t>𝛼</m:t>
                          </m:r>
                          <m:r>
                            <m:rPr>
                              <m:sty m:val="p"/>
                            </m:rPr>
                            <a:rPr lang="en-US">
                              <a:latin typeface="Cambria Math" panose="02040503050406030204" pitchFamily="18" charset="0"/>
                            </a:rPr>
                            <m:t>sin</m:t>
                          </m:r>
                          <m:r>
                            <a:rPr lang="en-US" i="1">
                              <a:latin typeface="Cambria Math" panose="02040503050406030204" pitchFamily="18" charset="0"/>
                            </a:rPr>
                            <m:t>𝛽</m:t>
                          </m:r>
                        </m:num>
                        <m:den>
                          <m:r>
                            <m:rPr>
                              <m:sty m:val="p"/>
                            </m:rPr>
                            <a:rPr lang="en-US">
                              <a:latin typeface="Cambria Math" panose="02040503050406030204" pitchFamily="18" charset="0"/>
                            </a:rPr>
                            <m:t>cos</m:t>
                          </m:r>
                          <m:r>
                            <a:rPr lang="en-US" i="1">
                              <a:latin typeface="Cambria Math" panose="02040503050406030204" pitchFamily="18" charset="0"/>
                            </a:rPr>
                            <m:t>𝛼</m:t>
                          </m:r>
                          <m:r>
                            <m:rPr>
                              <m:sty m:val="p"/>
                            </m:rPr>
                            <a:rPr lang="en-US">
                              <a:latin typeface="Cambria Math" panose="02040503050406030204" pitchFamily="18" charset="0"/>
                            </a:rPr>
                            <m:t>cos</m:t>
                          </m:r>
                          <m:r>
                            <a:rPr lang="en-US" i="1">
                              <a:latin typeface="Cambria Math" panose="02040503050406030204" pitchFamily="18" charset="0"/>
                            </a:rPr>
                            <m:t>𝛽</m:t>
                          </m:r>
                        </m:den>
                      </m:f>
                    </m:oMath>
                  </m:oMathPara>
                </a14:m>
                <a:endParaRPr lang="en-US" dirty="0"/>
              </a:p>
              <a:p>
                <a:endParaRPr lang="en-US" dirty="0"/>
              </a:p>
              <a:p>
                <a:endParaRPr lang="en-US" dirty="0"/>
              </a:p>
              <a:p>
                <a:endParaRPr lang="en-US" dirty="0"/>
              </a:p>
              <a:p>
                <a:endParaRPr lang="en-US" dirty="0"/>
              </a:p>
              <a:p>
                <a:endParaRPr lang="en-US" dirty="0"/>
              </a:p>
              <a:p>
                <a:r>
                  <a:rPr lang="en-US" dirty="0"/>
                  <a:t>The identity is verified.</a:t>
                </a:r>
              </a:p>
              <a:p>
                <a:endParaRPr lang="en-US" altLang="en-US" dirty="0"/>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xfrm>
                <a:off x="214313" y="1333500"/>
                <a:ext cx="8686800" cy="4949825"/>
              </a:xfrm>
              <a:blipFill>
                <a:blip r:embed="rId2"/>
                <a:stretch>
                  <a:fillRect l="-1404"/>
                </a:stretch>
              </a:blipFill>
            </p:spPr>
            <p:txBody>
              <a:bodyPr/>
              <a:lstStyle/>
              <a:p>
                <a:r>
                  <a:rPr lang="en-US">
                    <a:noFill/>
                  </a:rPr>
                  <a:t> </a:t>
                </a:r>
              </a:p>
            </p:txBody>
          </p:sp>
        </mc:Fallback>
      </mc:AlternateContent>
      <p:sp>
        <p:nvSpPr>
          <p:cNvPr id="44046" name="Text Box 14"/>
          <p:cNvSpPr txBox="1">
            <a:spLocks noChangeArrowheads="1"/>
          </p:cNvSpPr>
          <p:nvPr/>
        </p:nvSpPr>
        <p:spPr bwMode="auto">
          <a:xfrm>
            <a:off x="3754625" y="2797731"/>
            <a:ext cx="4914526" cy="369332"/>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1800" dirty="0">
                <a:solidFill>
                  <a:srgbClr val="0000FF"/>
                </a:solidFill>
                <a:latin typeface="Times New Roman" panose="02020603050405020304" pitchFamily="18" charset="0"/>
              </a:rPr>
              <a:t>We have divided by cos </a:t>
            </a:r>
            <a:r>
              <a:rPr lang="el-GR" altLang="en-US" sz="1800" i="1" dirty="0">
                <a:solidFill>
                  <a:srgbClr val="0000FF"/>
                </a:solidFill>
                <a:latin typeface="Times New Roman" panose="02020603050405020304" pitchFamily="18" charset="0"/>
              </a:rPr>
              <a:t>α</a:t>
            </a:r>
            <a:r>
              <a:rPr lang="en-US" altLang="en-US" sz="1800" i="1" dirty="0">
                <a:solidFill>
                  <a:srgbClr val="0000FF"/>
                </a:solidFill>
                <a:latin typeface="Times New Roman" panose="02020603050405020304" pitchFamily="18" charset="0"/>
              </a:rPr>
              <a:t> </a:t>
            </a:r>
            <a:r>
              <a:rPr lang="en-US" altLang="en-US" sz="1800" dirty="0">
                <a:solidFill>
                  <a:srgbClr val="0000FF"/>
                </a:solidFill>
                <a:latin typeface="Times New Roman" panose="02020603050405020304" pitchFamily="18" charset="0"/>
              </a:rPr>
              <a:t>cos </a:t>
            </a:r>
            <a:r>
              <a:rPr lang="el-GR" altLang="en-US" sz="1800" i="1" dirty="0">
                <a:solidFill>
                  <a:srgbClr val="0000FF"/>
                </a:solidFill>
                <a:latin typeface="Times New Roman" panose="02020603050405020304" pitchFamily="18" charset="0"/>
              </a:rPr>
              <a:t>β</a:t>
            </a:r>
            <a:r>
              <a:rPr lang="en-US" altLang="en-US" sz="1800" dirty="0">
                <a:solidFill>
                  <a:srgbClr val="0000FF"/>
                </a:solidFill>
                <a:latin typeface="Times New Roman" panose="02020603050405020304" pitchFamily="18" charset="0"/>
              </a:rPr>
              <a:t> and simplified.</a:t>
            </a:r>
            <a:endParaRPr lang="en-US" altLang="en-US" sz="1800" dirty="0">
              <a:solidFill>
                <a:srgbClr val="0000FF"/>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9ED4A315-0E3C-4719-9A1D-C7EB25C8C65F}"/>
                  </a:ext>
                </a:extLst>
              </p:cNvPr>
              <p:cNvSpPr txBox="1"/>
              <p:nvPr/>
            </p:nvSpPr>
            <p:spPr>
              <a:xfrm>
                <a:off x="157163" y="2481810"/>
                <a:ext cx="3365500" cy="9831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1+</m:t>
                      </m:r>
                      <m:f>
                        <m:fPr>
                          <m:ctrlPr>
                            <a:rPr lang="en-US" i="1">
                              <a:solidFill>
                                <a:schemeClr val="tx1"/>
                              </a:solidFill>
                              <a:latin typeface="Cambria Math"/>
                            </a:rPr>
                          </m:ctrlPr>
                        </m:fPr>
                        <m:num>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𝛼</m:t>
                          </m:r>
                        </m:num>
                        <m:den>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𝛼</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m:rPr>
                              <m:sty m:val="p"/>
                            </m:rPr>
                            <a:rPr lang="en-US" i="0">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𝛽</m:t>
                          </m:r>
                        </m:num>
                        <m:den>
                          <m:r>
                            <m:rPr>
                              <m:sty m:val="p"/>
                            </m:rPr>
                            <a:rPr lang="en-US" i="0">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𝛽</m:t>
                          </m:r>
                        </m:den>
                      </m:f>
                    </m:oMath>
                  </m:oMathPara>
                </a14:m>
                <a:endParaRPr lang="en-US" dirty="0">
                  <a:solidFill>
                    <a:schemeClr val="tx1"/>
                  </a:solidFill>
                </a:endParaRPr>
              </a:p>
            </p:txBody>
          </p:sp>
        </mc:Choice>
        <mc:Fallback xmlns="">
          <p:sp>
            <p:nvSpPr>
              <p:cNvPr id="13" name="TextBox 12">
                <a:extLst>
                  <a:ext uri="{FF2B5EF4-FFF2-40B4-BE49-F238E27FC236}">
                    <a16:creationId xmlns:a16="http://schemas.microsoft.com/office/drawing/2014/main" id="{9ED4A315-0E3C-4719-9A1D-C7EB25C8C65F}"/>
                  </a:ext>
                </a:extLst>
              </p:cNvPr>
              <p:cNvSpPr txBox="1">
                <a:spLocks noRot="1" noChangeAspect="1" noMove="1" noResize="1" noEditPoints="1" noAdjustHandles="1" noChangeArrowheads="1" noChangeShapeType="1" noTextEdit="1"/>
              </p:cNvSpPr>
              <p:nvPr/>
            </p:nvSpPr>
            <p:spPr>
              <a:xfrm>
                <a:off x="157163" y="2481810"/>
                <a:ext cx="3365500" cy="9831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C81808D8-6819-45CD-B44B-3EA809ED5D05}"/>
                  </a:ext>
                </a:extLst>
              </p:cNvPr>
              <p:cNvSpPr txBox="1"/>
              <p:nvPr/>
            </p:nvSpPr>
            <p:spPr>
              <a:xfrm>
                <a:off x="418727" y="3784601"/>
                <a:ext cx="263842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1+</m:t>
                      </m:r>
                      <m:r>
                        <m:rPr>
                          <m:sty m:val="p"/>
                        </m:rPr>
                        <a:rPr lang="en-US" i="0">
                          <a:solidFill>
                            <a:schemeClr val="tx1"/>
                          </a:solidFill>
                          <a:latin typeface="Cambria Math" panose="02040503050406030204" pitchFamily="18" charset="0"/>
                        </a:rPr>
                        <m:t>tan</m:t>
                      </m:r>
                      <m:r>
                        <a:rPr lang="en-US" i="1">
                          <a:solidFill>
                            <a:schemeClr val="tx1"/>
                          </a:solidFill>
                          <a:latin typeface="Cambria Math" panose="02040503050406030204" pitchFamily="18" charset="0"/>
                        </a:rPr>
                        <m:t>𝛼</m:t>
                      </m:r>
                      <m:r>
                        <m:rPr>
                          <m:sty m:val="p"/>
                        </m:rPr>
                        <a:rPr lang="en-US" i="0">
                          <a:solidFill>
                            <a:schemeClr val="tx1"/>
                          </a:solidFill>
                          <a:latin typeface="Cambria Math" panose="02040503050406030204" pitchFamily="18" charset="0"/>
                        </a:rPr>
                        <m:t>tan</m:t>
                      </m:r>
                      <m:r>
                        <a:rPr lang="en-US" i="1">
                          <a:solidFill>
                            <a:schemeClr val="tx1"/>
                          </a:solidFill>
                          <a:latin typeface="Cambria Math" panose="02040503050406030204" pitchFamily="18" charset="0"/>
                        </a:rPr>
                        <m:t>𝛽</m:t>
                      </m:r>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C81808D8-6819-45CD-B44B-3EA809ED5D05}"/>
                  </a:ext>
                </a:extLst>
              </p:cNvPr>
              <p:cNvSpPr txBox="1">
                <a:spLocks noRot="1" noChangeAspect="1" noMove="1" noResize="1" noEditPoints="1" noAdjustHandles="1" noChangeArrowheads="1" noChangeShapeType="1" noTextEdit="1"/>
              </p:cNvSpPr>
              <p:nvPr/>
            </p:nvSpPr>
            <p:spPr>
              <a:xfrm>
                <a:off x="418727" y="3784601"/>
                <a:ext cx="2638424"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C2F74D43-207D-40F7-9965-F7EEC7B409E6}"/>
                  </a:ext>
                </a:extLst>
              </p:cNvPr>
              <p:cNvSpPr txBox="1"/>
              <p:nvPr/>
            </p:nvSpPr>
            <p:spPr>
              <a:xfrm>
                <a:off x="3626644" y="3709752"/>
                <a:ext cx="3052762" cy="664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0000FF"/>
                              </a:solidFill>
                              <a:latin typeface="Cambria Math"/>
                            </a:rPr>
                          </m:ctrlPr>
                        </m:fPr>
                        <m:num>
                          <m:r>
                            <m:rPr>
                              <m:sty m:val="p"/>
                            </m:rPr>
                            <a:rPr lang="en-US" sz="1800">
                              <a:solidFill>
                                <a:srgbClr val="0000FF"/>
                              </a:solidFill>
                              <a:latin typeface="Cambria Math" panose="02040503050406030204" pitchFamily="18" charset="0"/>
                            </a:rPr>
                            <m:t>sin</m:t>
                          </m:r>
                          <m:r>
                            <a:rPr lang="en-US" sz="1800" i="1">
                              <a:solidFill>
                                <a:srgbClr val="0000FF"/>
                              </a:solidFill>
                              <a:latin typeface="Cambria Math" panose="02040503050406030204" pitchFamily="18" charset="0"/>
                            </a:rPr>
                            <m:t>𝛼</m:t>
                          </m:r>
                        </m:num>
                        <m:den>
                          <m:r>
                            <m:rPr>
                              <m:sty m:val="p"/>
                            </m:rPr>
                            <a:rPr lang="en-US" sz="1800" i="0">
                              <a:solidFill>
                                <a:srgbClr val="0000FF"/>
                              </a:solidFill>
                              <a:latin typeface="Cambria Math" panose="02040503050406030204" pitchFamily="18" charset="0"/>
                            </a:rPr>
                            <m:t>cos</m:t>
                          </m:r>
                          <m:r>
                            <a:rPr lang="en-US" sz="1800" i="1">
                              <a:solidFill>
                                <a:srgbClr val="0000FF"/>
                              </a:solidFill>
                              <a:latin typeface="Cambria Math" panose="02040503050406030204" pitchFamily="18" charset="0"/>
                            </a:rPr>
                            <m:t>𝛼</m:t>
                          </m:r>
                        </m:den>
                      </m:f>
                      <m:r>
                        <a:rPr lang="en-US" sz="1800" i="0">
                          <a:solidFill>
                            <a:srgbClr val="0000FF"/>
                          </a:solidFill>
                          <a:latin typeface="Cambria Math" panose="02040503050406030204" pitchFamily="18" charset="0"/>
                        </a:rPr>
                        <m:t>=</m:t>
                      </m:r>
                      <m:r>
                        <m:rPr>
                          <m:sty m:val="p"/>
                        </m:rPr>
                        <a:rPr lang="en-US" sz="1800" i="0">
                          <a:solidFill>
                            <a:srgbClr val="0000FF"/>
                          </a:solidFill>
                          <a:latin typeface="Cambria Math" panose="02040503050406030204" pitchFamily="18" charset="0"/>
                        </a:rPr>
                        <m:t>tan</m:t>
                      </m:r>
                      <m:r>
                        <a:rPr lang="en-US" sz="1800" i="1">
                          <a:solidFill>
                            <a:srgbClr val="0000FF"/>
                          </a:solidFill>
                          <a:latin typeface="Cambria Math" panose="02040503050406030204" pitchFamily="18" charset="0"/>
                        </a:rPr>
                        <m:t>𝛼</m:t>
                      </m:r>
                      <m:r>
                        <a:rPr lang="en-US" sz="1800" i="0">
                          <a:solidFill>
                            <a:srgbClr val="0000FF"/>
                          </a:solidFill>
                          <a:latin typeface="Cambria Math" panose="02040503050406030204" pitchFamily="18" charset="0"/>
                        </a:rPr>
                        <m:t>;</m:t>
                      </m:r>
                      <m:f>
                        <m:fPr>
                          <m:ctrlPr>
                            <a:rPr lang="en-US" sz="1800" i="1">
                              <a:solidFill>
                                <a:srgbClr val="0000FF"/>
                              </a:solidFill>
                              <a:latin typeface="Cambria Math"/>
                            </a:rPr>
                          </m:ctrlPr>
                        </m:fPr>
                        <m:num>
                          <m:r>
                            <m:rPr>
                              <m:sty m:val="p"/>
                            </m:rPr>
                            <a:rPr lang="en-US" sz="1800" i="0">
                              <a:solidFill>
                                <a:srgbClr val="0000FF"/>
                              </a:solidFill>
                              <a:latin typeface="Cambria Math" panose="02040503050406030204" pitchFamily="18" charset="0"/>
                            </a:rPr>
                            <m:t>sin</m:t>
                          </m:r>
                          <m:r>
                            <a:rPr lang="en-US" sz="1800" i="1">
                              <a:solidFill>
                                <a:srgbClr val="0000FF"/>
                              </a:solidFill>
                              <a:latin typeface="Cambria Math" panose="02040503050406030204" pitchFamily="18" charset="0"/>
                            </a:rPr>
                            <m:t>𝛽</m:t>
                          </m:r>
                        </m:num>
                        <m:den>
                          <m:r>
                            <m:rPr>
                              <m:sty m:val="p"/>
                            </m:rPr>
                            <a:rPr lang="en-US" sz="1800" i="0">
                              <a:solidFill>
                                <a:srgbClr val="0000FF"/>
                              </a:solidFill>
                              <a:latin typeface="Cambria Math" panose="02040503050406030204" pitchFamily="18" charset="0"/>
                            </a:rPr>
                            <m:t>cos</m:t>
                          </m:r>
                          <m:r>
                            <a:rPr lang="en-US" sz="1800" i="1">
                              <a:solidFill>
                                <a:srgbClr val="0000FF"/>
                              </a:solidFill>
                              <a:latin typeface="Cambria Math" panose="02040503050406030204" pitchFamily="18" charset="0"/>
                            </a:rPr>
                            <m:t>𝛽</m:t>
                          </m:r>
                        </m:den>
                      </m:f>
                      <m:r>
                        <a:rPr lang="en-US" sz="1800" i="0">
                          <a:solidFill>
                            <a:srgbClr val="0000FF"/>
                          </a:solidFill>
                          <a:latin typeface="Cambria Math" panose="02040503050406030204" pitchFamily="18" charset="0"/>
                        </a:rPr>
                        <m:t>=</m:t>
                      </m:r>
                      <m:r>
                        <m:rPr>
                          <m:sty m:val="p"/>
                        </m:rPr>
                        <a:rPr lang="en-US" sz="1800" i="0">
                          <a:solidFill>
                            <a:srgbClr val="0000FF"/>
                          </a:solidFill>
                          <a:latin typeface="Cambria Math" panose="02040503050406030204" pitchFamily="18" charset="0"/>
                        </a:rPr>
                        <m:t>tan</m:t>
                      </m:r>
                      <m:r>
                        <a:rPr lang="en-US" sz="1800" i="1">
                          <a:solidFill>
                            <a:srgbClr val="0000FF"/>
                          </a:solidFill>
                          <a:latin typeface="Cambria Math" panose="02040503050406030204" pitchFamily="18" charset="0"/>
                        </a:rPr>
                        <m:t>𝛽</m:t>
                      </m:r>
                    </m:oMath>
                  </m:oMathPara>
                </a14:m>
                <a:endParaRPr lang="en-US" sz="1800" dirty="0">
                  <a:solidFill>
                    <a:srgbClr val="0000FF"/>
                  </a:solidFill>
                </a:endParaRPr>
              </a:p>
            </p:txBody>
          </p:sp>
        </mc:Choice>
        <mc:Fallback xmlns="">
          <p:sp>
            <p:nvSpPr>
              <p:cNvPr id="17" name="TextBox 16">
                <a:extLst>
                  <a:ext uri="{FF2B5EF4-FFF2-40B4-BE49-F238E27FC236}">
                    <a16:creationId xmlns:a16="http://schemas.microsoft.com/office/drawing/2014/main" id="{C2F74D43-207D-40F7-9965-F7EEC7B409E6}"/>
                  </a:ext>
                </a:extLst>
              </p:cNvPr>
              <p:cNvSpPr txBox="1">
                <a:spLocks noRot="1" noChangeAspect="1" noMove="1" noResize="1" noEditPoints="1" noAdjustHandles="1" noChangeArrowheads="1" noChangeShapeType="1" noTextEdit="1"/>
              </p:cNvSpPr>
              <p:nvPr/>
            </p:nvSpPr>
            <p:spPr>
              <a:xfrm>
                <a:off x="3626644" y="3709752"/>
                <a:ext cx="3052762" cy="66499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725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6"/>
                                        </p:tgtEl>
                                        <p:attrNameLst>
                                          <p:attrName>style.visibility</p:attrName>
                                        </p:attrNameLst>
                                      </p:cBhvr>
                                      <p:to>
                                        <p:strVal val="visible"/>
                                      </p:to>
                                    </p:set>
                                    <p:animEffect transition="in" filter="fade">
                                      <p:cBhvr>
                                        <p:cTn id="7" dur="500"/>
                                        <p:tgtEl>
                                          <p:spTgt spid="440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animEffect transition="in" filter="fade">
                                      <p:cBhvr>
                                        <p:cTn id="23"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6" grpId="0"/>
      <p:bldP spid="13"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Sum and Difference Formulas for Cosines and Sines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xmlns="" id="{6E7ACB21-2614-4B7A-98FA-01EADC5688A8}"/>
                  </a:ext>
                </a:extLst>
              </p:cNvPr>
              <p:cNvSpPr>
                <a:spLocks noGrp="1"/>
              </p:cNvSpPr>
              <p:nvPr>
                <p:ph idx="1"/>
              </p:nvPr>
            </p:nvSpPr>
            <p:spPr/>
            <p:txBody>
              <a:bodyPr/>
              <a:lstStyle/>
              <a:p>
                <a:endParaRPr lang="en-US" dirty="0"/>
              </a:p>
              <a:p>
                <a:r>
                  <a:rPr lang="en-US" b="1" dirty="0"/>
                  <a:t>1. </a:t>
                </a:r>
                <a14:m>
                  <m:oMath xmlns:m="http://schemas.openxmlformats.org/officeDocument/2006/math">
                    <m:func>
                      <m:funcPr>
                        <m:ctrlPr>
                          <a:rPr lang="en-US" i="1" smtClean="0">
                            <a:latin typeface="Cambria Math"/>
                          </a:rPr>
                        </m:ctrlPr>
                      </m:funcPr>
                      <m:fName>
                        <m:r>
                          <m:rPr>
                            <m:sty m:val="p"/>
                          </m:rPr>
                          <a:rPr lang="en-US" i="0" smtClean="0">
                            <a:latin typeface="Cambria Math" panose="02040503050406030204" pitchFamily="18" charset="0"/>
                          </a:rPr>
                          <m:t>cos</m:t>
                        </m:r>
                      </m:fName>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𝛽</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𝛽</m:t>
                            </m:r>
                          </m:e>
                        </m:func>
                      </m:e>
                    </m:func>
                  </m:oMath>
                </a14:m>
                <a:endParaRPr lang="en-US" b="1" dirty="0"/>
              </a:p>
              <a:p>
                <a:endParaRPr lang="en-US" b="1" dirty="0"/>
              </a:p>
              <a:p>
                <a:r>
                  <a:rPr lang="en-US" b="1" dirty="0"/>
                  <a:t>2. </a:t>
                </a:r>
                <a14:m>
                  <m:oMath xmlns:m="http://schemas.openxmlformats.org/officeDocument/2006/math">
                    <m:func>
                      <m:funcPr>
                        <m:ctrlPr>
                          <a:rPr lang="en-US" i="1" smtClean="0">
                            <a:latin typeface="Cambria Math"/>
                          </a:rPr>
                        </m:ctrlPr>
                      </m:funcPr>
                      <m:fName>
                        <m:r>
                          <m:rPr>
                            <m:sty m:val="p"/>
                          </m:rPr>
                          <a:rPr lang="en-US" i="0" smtClean="0">
                            <a:latin typeface="Cambria Math" panose="02040503050406030204" pitchFamily="18" charset="0"/>
                          </a:rPr>
                          <m:t>cos</m:t>
                        </m:r>
                      </m:fName>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𝛽</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𝛽</m:t>
                            </m:r>
                          </m:e>
                        </m:func>
                      </m:e>
                    </m:func>
                  </m:oMath>
                </a14:m>
                <a:endParaRPr lang="en-US" b="1" dirty="0"/>
              </a:p>
              <a:p>
                <a:endParaRPr lang="en-US" b="1" dirty="0"/>
              </a:p>
              <a:p>
                <a:r>
                  <a:rPr lang="en-US" b="1" dirty="0"/>
                  <a:t>3. </a:t>
                </a:r>
                <a14:m>
                  <m:oMath xmlns:m="http://schemas.openxmlformats.org/officeDocument/2006/math">
                    <m:func>
                      <m:funcPr>
                        <m:ctrlPr>
                          <a:rPr lang="en-US" i="1" smtClean="0">
                            <a:latin typeface="Cambria Math"/>
                          </a:rPr>
                        </m:ctrlPr>
                      </m:funcPr>
                      <m:fName>
                        <m:r>
                          <m:rPr>
                            <m:sty m:val="p"/>
                          </m:rPr>
                          <a:rPr lang="en-US" b="0" i="0" smtClean="0">
                            <a:latin typeface="Cambria Math" panose="02040503050406030204" pitchFamily="18" charset="0"/>
                          </a:rPr>
                          <m:t>sin</m:t>
                        </m:r>
                      </m:fName>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𝛽</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𝛽</m:t>
                            </m:r>
                          </m:e>
                        </m:func>
                      </m:e>
                    </m:func>
                  </m:oMath>
                </a14:m>
                <a:endParaRPr lang="en-US" b="1" dirty="0"/>
              </a:p>
              <a:p>
                <a:endParaRPr lang="en-US" b="1" dirty="0"/>
              </a:p>
              <a:p>
                <a:r>
                  <a:rPr lang="en-US" b="1" dirty="0"/>
                  <a:t>4. </a:t>
                </a:r>
                <a14:m>
                  <m:oMath xmlns:m="http://schemas.openxmlformats.org/officeDocument/2006/math">
                    <m:func>
                      <m:funcPr>
                        <m:ctrlPr>
                          <a:rPr lang="en-US" i="1" smtClean="0">
                            <a:latin typeface="Cambria Math"/>
                          </a:rPr>
                        </m:ctrlPr>
                      </m:funcPr>
                      <m:fName>
                        <m:r>
                          <m:rPr>
                            <m:sty m:val="p"/>
                          </m:rPr>
                          <a:rPr lang="en-US" b="0" i="0" smtClean="0">
                            <a:latin typeface="Cambria Math" panose="02040503050406030204" pitchFamily="18" charset="0"/>
                          </a:rPr>
                          <m:t>sin</m:t>
                        </m:r>
                      </m:fName>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𝛽</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𝛽</m:t>
                            </m:r>
                          </m:e>
                        </m:func>
                      </m:e>
                    </m:func>
                  </m:oMath>
                </a14:m>
                <a:endParaRPr lang="en-US" b="1" dirty="0"/>
              </a:p>
              <a:p>
                <a:endParaRPr lang="en-US" b="1" dirty="0"/>
              </a:p>
            </p:txBody>
          </p:sp>
        </mc:Choice>
        <mc:Fallback xmlns="">
          <p:sp>
            <p:nvSpPr>
              <p:cNvPr id="2" name="Content Placeholder 1">
                <a:extLst>
                  <a:ext uri="{FF2B5EF4-FFF2-40B4-BE49-F238E27FC236}">
                    <a16:creationId xmlns:a16="http://schemas.microsoft.com/office/drawing/2014/main" id="{6E7ACB21-2614-4B7A-98FA-01EADC5688A8}"/>
                  </a:ext>
                </a:extLst>
              </p:cNvPr>
              <p:cNvSpPr>
                <a:spLocks noGrp="1" noRot="1" noChangeAspect="1" noMove="1" noResize="1" noEditPoints="1" noAdjustHandles="1" noChangeArrowheads="1" noChangeShapeType="1" noTextEdit="1"/>
              </p:cNvSpPr>
              <p:nvPr>
                <p:ph idx="1"/>
              </p:nvPr>
            </p:nvSpPr>
            <p:spPr>
              <a:blipFill>
                <a:blip r:embed="rId2"/>
                <a:stretch>
                  <a:fillRect l="-1401"/>
                </a:stretch>
              </a:blipFill>
            </p:spPr>
            <p:txBody>
              <a:bodyPr/>
              <a:lstStyle/>
              <a:p>
                <a:r>
                  <a:rPr lang="en-US">
                    <a:noFill/>
                  </a:rPr>
                  <a:t> </a:t>
                </a:r>
              </a:p>
            </p:txBody>
          </p:sp>
        </mc:Fallback>
      </mc:AlternateContent>
    </p:spTree>
    <p:extLst>
      <p:ext uri="{BB962C8B-B14F-4D97-AF65-F5344CB8AC3E}">
        <p14:creationId xmlns:p14="http://schemas.microsoft.com/office/powerpoint/2010/main" val="187918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Example 4:  Using the Sine of a Sum to Find an Exact Value</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idx="1"/>
              </p:nvPr>
            </p:nvSpPr>
            <p:spPr/>
            <p:txBody>
              <a:bodyPr/>
              <a:lstStyle/>
              <a:p>
                <a:r>
                  <a:rPr lang="en-US" altLang="en-US" dirty="0"/>
                  <a:t>Find the exact value of </a:t>
                </a:r>
                <a14:m>
                  <m:oMath xmlns:m="http://schemas.openxmlformats.org/officeDocument/2006/math">
                    <m:func>
                      <m:funcPr>
                        <m:ctrlPr>
                          <a:rPr lang="en-US" altLang="en-US" i="1" smtClean="0">
                            <a:latin typeface="Cambria Math"/>
                          </a:rPr>
                        </m:ctrlPr>
                      </m:funcPr>
                      <m:fName>
                        <m:r>
                          <m:rPr>
                            <m:sty m:val="p"/>
                          </m:rPr>
                          <a:rPr lang="en-US" altLang="en-US" i="0" smtClean="0">
                            <a:latin typeface="Cambria Math" panose="02040503050406030204" pitchFamily="18" charset="0"/>
                          </a:rPr>
                          <m:t>sin</m:t>
                        </m:r>
                      </m:fName>
                      <m:e>
                        <m:f>
                          <m:fPr>
                            <m:ctrlPr>
                              <a:rPr lang="en-US" altLang="en-US" i="1" smtClean="0">
                                <a:latin typeface="Cambria Math"/>
                              </a:rPr>
                            </m:ctrlPr>
                          </m:fPr>
                          <m:num>
                            <m:r>
                              <a:rPr lang="en-US" altLang="en-US" b="0" i="1" smtClean="0">
                                <a:latin typeface="Cambria Math" panose="02040503050406030204" pitchFamily="18" charset="0"/>
                              </a:rPr>
                              <m:t>5</m:t>
                            </m:r>
                            <m:r>
                              <a:rPr lang="en-US" altLang="en-US" b="0" i="1" smtClean="0">
                                <a:latin typeface="Cambria Math" panose="02040503050406030204" pitchFamily="18" charset="0"/>
                                <a:ea typeface="Cambria Math" panose="02040503050406030204" pitchFamily="18" charset="0"/>
                              </a:rPr>
                              <m:t>𝜋</m:t>
                            </m:r>
                          </m:num>
                          <m:den>
                            <m:r>
                              <a:rPr lang="en-US" altLang="en-US" b="0" i="1" smtClean="0">
                                <a:latin typeface="Cambria Math" panose="02040503050406030204" pitchFamily="18" charset="0"/>
                              </a:rPr>
                              <m:t>12</m:t>
                            </m:r>
                          </m:den>
                        </m:f>
                      </m:e>
                    </m:func>
                  </m:oMath>
                </a14:m>
                <a:r>
                  <a:rPr lang="en-US" altLang="en-US" dirty="0"/>
                  <a:t> using the fact that</a:t>
                </a:r>
                <a:br>
                  <a:rPr lang="en-US" altLang="en-US" dirty="0"/>
                </a:br>
                <a14:m>
                  <m:oMath xmlns:m="http://schemas.openxmlformats.org/officeDocument/2006/math">
                    <m:f>
                      <m:fPr>
                        <m:ctrlPr>
                          <a:rPr lang="en-US" altLang="en-US" i="1">
                            <a:latin typeface="Cambria Math"/>
                          </a:rPr>
                        </m:ctrlPr>
                      </m:fPr>
                      <m:num>
                        <m:r>
                          <a:rPr lang="en-US" altLang="en-US" i="1">
                            <a:latin typeface="Cambria Math" panose="02040503050406030204" pitchFamily="18" charset="0"/>
                          </a:rPr>
                          <m:t>5</m:t>
                        </m:r>
                        <m:r>
                          <a:rPr lang="en-US" altLang="en-US" i="1">
                            <a:latin typeface="Cambria Math" panose="02040503050406030204" pitchFamily="18" charset="0"/>
                            <a:ea typeface="Cambria Math" panose="02040503050406030204" pitchFamily="18" charset="0"/>
                          </a:rPr>
                          <m:t>𝜋</m:t>
                        </m:r>
                      </m:num>
                      <m:den>
                        <m:r>
                          <a:rPr lang="en-US" altLang="en-US" i="1">
                            <a:latin typeface="Cambria Math" panose="02040503050406030204" pitchFamily="18" charset="0"/>
                          </a:rPr>
                          <m:t>12</m:t>
                        </m:r>
                      </m:den>
                    </m:f>
                    <m:r>
                      <a:rPr lang="en-US" altLang="en-US" b="0" i="1" smtClean="0">
                        <a:latin typeface="Cambria Math" panose="02040503050406030204" pitchFamily="18" charset="0"/>
                      </a:rPr>
                      <m:t>=</m:t>
                    </m:r>
                    <m:f>
                      <m:fPr>
                        <m:ctrlPr>
                          <a:rPr lang="el-GR" altLang="en-US" b="0" i="1" smtClean="0">
                            <a:latin typeface="Cambria Math"/>
                          </a:rPr>
                        </m:ctrlPr>
                      </m:fPr>
                      <m:num>
                        <m:r>
                          <a:rPr lang="el-GR" altLang="en-US" b="0" i="1" smtClean="0">
                            <a:latin typeface="Cambria Math" panose="02040503050406030204" pitchFamily="18" charset="0"/>
                          </a:rPr>
                          <m:t>𝜋</m:t>
                        </m:r>
                      </m:num>
                      <m:den>
                        <m:r>
                          <a:rPr lang="en-US" altLang="en-US" b="0" i="1" smtClean="0">
                            <a:latin typeface="Cambria Math" panose="02040503050406030204" pitchFamily="18" charset="0"/>
                          </a:rPr>
                          <m:t>6</m:t>
                        </m:r>
                      </m:den>
                    </m:f>
                    <m:r>
                      <a:rPr lang="en-US" altLang="en-US" b="0" i="1" smtClean="0">
                        <a:latin typeface="Cambria Math" panose="02040503050406030204" pitchFamily="18" charset="0"/>
                      </a:rPr>
                      <m:t>+</m:t>
                    </m:r>
                    <m:f>
                      <m:fPr>
                        <m:ctrlPr>
                          <a:rPr lang="el-GR" altLang="en-US" b="0" i="1" smtClean="0">
                            <a:latin typeface="Cambria Math"/>
                          </a:rPr>
                        </m:ctrlPr>
                      </m:fPr>
                      <m:num>
                        <m:r>
                          <a:rPr lang="el-GR" altLang="en-US" b="0" i="1" smtClean="0">
                            <a:latin typeface="Cambria Math" panose="02040503050406030204" pitchFamily="18" charset="0"/>
                          </a:rPr>
                          <m:t>𝜋</m:t>
                        </m:r>
                      </m:num>
                      <m:den>
                        <m:r>
                          <a:rPr lang="en-US" altLang="en-US" b="0" i="1" smtClean="0">
                            <a:latin typeface="Cambria Math" panose="02040503050406030204" pitchFamily="18" charset="0"/>
                          </a:rPr>
                          <m:t>4</m:t>
                        </m:r>
                      </m:den>
                    </m:f>
                  </m:oMath>
                </a14:m>
                <a:r>
                  <a:rPr lang="en-US" altLang="en-US" dirty="0"/>
                  <a:t>.</a:t>
                </a:r>
              </a:p>
              <a:p>
                <a:endParaRPr lang="en-US" altLang="en-US" dirty="0"/>
              </a:p>
              <a:p>
                <a:pPr/>
                <a14:m>
                  <m:oMathPara xmlns:m="http://schemas.openxmlformats.org/officeDocument/2006/math">
                    <m:oMathParaPr>
                      <m:jc m:val="left"/>
                    </m:oMathParaPr>
                    <m:oMath xmlns:m="http://schemas.openxmlformats.org/officeDocument/2006/math">
                      <m:func>
                        <m:funcPr>
                          <m:ctrlPr>
                            <a:rPr lang="en-US" i="1" smtClean="0">
                              <a:latin typeface="Cambria Math"/>
                            </a:rPr>
                          </m:ctrlPr>
                        </m:funcPr>
                        <m:fName>
                          <m:r>
                            <m:rPr>
                              <m:sty m:val="p"/>
                            </m:rPr>
                            <a:rPr lang="en-US" b="0" i="0" smtClean="0">
                              <a:latin typeface="Cambria Math" panose="02040503050406030204" pitchFamily="18" charset="0"/>
                            </a:rPr>
                            <m:t>sin</m:t>
                          </m:r>
                        </m:fName>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𝛽</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𝛼</m:t>
                              </m:r>
                            </m:e>
                          </m:func>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𝛽</m:t>
                              </m:r>
                            </m:e>
                          </m:func>
                        </m:e>
                      </m:func>
                    </m:oMath>
                  </m:oMathPara>
                </a14:m>
                <a:endParaRPr lang="en-US" altLang="en-US" dirty="0"/>
              </a:p>
            </p:txBody>
          </p:sp>
        </mc:Choice>
        <mc:Fallback xmlns="">
          <p:sp>
            <p:nvSpPr>
              <p:cNvPr id="10243" name="Rectangle 3"/>
              <p:cNvSpPr>
                <a:spLocks noGrp="1" noRot="1" noChangeAspect="1" noMove="1" noResize="1" noEditPoints="1" noAdjustHandles="1" noChangeArrowheads="1" noChangeShapeType="1" noTextEdit="1"/>
              </p:cNvSpPr>
              <p:nvPr>
                <p:ph idx="1"/>
              </p:nvPr>
            </p:nvSpPr>
            <p:spPr>
              <a:blipFill>
                <a:blip r:embed="rId2"/>
                <a:stretch>
                  <a:fillRect l="-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123AFB2B-7918-4CD5-9A9B-FE3412033B51}"/>
                  </a:ext>
                </a:extLst>
              </p:cNvPr>
              <p:cNvSpPr txBox="1"/>
              <p:nvPr/>
            </p:nvSpPr>
            <p:spPr>
              <a:xfrm>
                <a:off x="0" y="3459821"/>
                <a:ext cx="8606118" cy="10604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sin</m:t>
                      </m:r>
                      <m:d>
                        <m:dPr>
                          <m:ctrlPr>
                            <a:rPr lang="en-US" i="1">
                              <a:solidFill>
                                <a:schemeClr val="tx1"/>
                              </a:solidFill>
                              <a:latin typeface="Cambria Math"/>
                            </a:rPr>
                          </m:ctrlPr>
                        </m:dPr>
                        <m:e>
                          <m:f>
                            <m:fPr>
                              <m:ctrlPr>
                                <a:rPr lang="en-US" i="1">
                                  <a:solidFill>
                                    <a:schemeClr val="tx1"/>
                                  </a:solidFill>
                                  <a:latin typeface="Cambria Math"/>
                                </a:rPr>
                              </m:ctrlPr>
                            </m:fPr>
                            <m:num>
                              <m:r>
                                <a:rPr lang="en-US" i="0">
                                  <a:solidFill>
                                    <a:schemeClr val="tx1"/>
                                  </a:solidFill>
                                  <a:latin typeface="Cambria Math" panose="02040503050406030204" pitchFamily="18" charset="0"/>
                                </a:rPr>
                                <m:t>5</m:t>
                              </m:r>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12</m:t>
                              </m:r>
                            </m:den>
                          </m:f>
                        </m:e>
                      </m:d>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sin</m:t>
                      </m:r>
                      <m:d>
                        <m:dPr>
                          <m:ctrlPr>
                            <a:rPr lang="en-US" i="1">
                              <a:solidFill>
                                <a:schemeClr val="tx1"/>
                              </a:solidFill>
                              <a:latin typeface="Cambria Math"/>
                            </a:rPr>
                          </m:ctrlPr>
                        </m:dPr>
                        <m:e>
                          <m:f>
                            <m:fPr>
                              <m:ctrlPr>
                                <a:rPr lang="en-US" i="1">
                                  <a:solidFill>
                                    <a:schemeClr val="tx1"/>
                                  </a:solidFill>
                                  <a:latin typeface="Cambria Math"/>
                                </a:rPr>
                              </m:ctrlPr>
                            </m:fPr>
                            <m:num>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6</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4</m:t>
                              </m:r>
                            </m:den>
                          </m:f>
                        </m:e>
                      </m:d>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sin</m:t>
                      </m:r>
                      <m:f>
                        <m:fPr>
                          <m:ctrlPr>
                            <a:rPr lang="en-US" i="1">
                              <a:solidFill>
                                <a:schemeClr val="tx1"/>
                              </a:solidFill>
                              <a:latin typeface="Cambria Math"/>
                            </a:rPr>
                          </m:ctrlPr>
                        </m:fPr>
                        <m:num>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6</m:t>
                          </m:r>
                        </m:den>
                      </m:f>
                      <m:r>
                        <m:rPr>
                          <m:sty m:val="p"/>
                        </m:rPr>
                        <a:rPr lang="en-US" i="0">
                          <a:solidFill>
                            <a:schemeClr val="tx1"/>
                          </a:solidFill>
                          <a:latin typeface="Cambria Math" panose="02040503050406030204" pitchFamily="18" charset="0"/>
                        </a:rPr>
                        <m:t>cos</m:t>
                      </m:r>
                      <m:f>
                        <m:fPr>
                          <m:ctrlPr>
                            <a:rPr lang="en-US" i="1">
                              <a:solidFill>
                                <a:schemeClr val="tx1"/>
                              </a:solidFill>
                              <a:latin typeface="Cambria Math"/>
                            </a:rPr>
                          </m:ctrlPr>
                        </m:fPr>
                        <m:num>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4</m:t>
                          </m:r>
                        </m:den>
                      </m:f>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cos</m:t>
                      </m:r>
                      <m:f>
                        <m:fPr>
                          <m:ctrlPr>
                            <a:rPr lang="en-US" i="1">
                              <a:solidFill>
                                <a:schemeClr val="tx1"/>
                              </a:solidFill>
                              <a:latin typeface="Cambria Math"/>
                            </a:rPr>
                          </m:ctrlPr>
                        </m:fPr>
                        <m:num>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6</m:t>
                          </m:r>
                        </m:den>
                      </m:f>
                      <m:r>
                        <m:rPr>
                          <m:sty m:val="p"/>
                        </m:rPr>
                        <a:rPr lang="en-US" i="0">
                          <a:solidFill>
                            <a:schemeClr val="tx1"/>
                          </a:solidFill>
                          <a:latin typeface="Cambria Math" panose="02040503050406030204" pitchFamily="18" charset="0"/>
                        </a:rPr>
                        <m:t>sin</m:t>
                      </m:r>
                      <m:f>
                        <m:fPr>
                          <m:ctrlPr>
                            <a:rPr lang="en-US" i="1">
                              <a:solidFill>
                                <a:schemeClr val="tx1"/>
                              </a:solidFill>
                              <a:latin typeface="Cambria Math"/>
                            </a:rPr>
                          </m:ctrlPr>
                        </m:fPr>
                        <m:num>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4</m:t>
                          </m:r>
                        </m:den>
                      </m:f>
                    </m:oMath>
                  </m:oMathPara>
                </a14:m>
                <a:endParaRPr lang="en-US" dirty="0">
                  <a:solidFill>
                    <a:schemeClr val="tx1"/>
                  </a:solidFill>
                </a:endParaRPr>
              </a:p>
            </p:txBody>
          </p:sp>
        </mc:Choice>
        <mc:Fallback xmlns="">
          <p:sp>
            <p:nvSpPr>
              <p:cNvPr id="11" name="TextBox 10">
                <a:extLst>
                  <a:ext uri="{FF2B5EF4-FFF2-40B4-BE49-F238E27FC236}">
                    <a16:creationId xmlns:a16="http://schemas.microsoft.com/office/drawing/2014/main" id="{123AFB2B-7918-4CD5-9A9B-FE3412033B51}"/>
                  </a:ext>
                </a:extLst>
              </p:cNvPr>
              <p:cNvSpPr txBox="1">
                <a:spLocks noRot="1" noChangeAspect="1" noMove="1" noResize="1" noEditPoints="1" noAdjustHandles="1" noChangeArrowheads="1" noChangeShapeType="1" noTextEdit="1"/>
              </p:cNvSpPr>
              <p:nvPr/>
            </p:nvSpPr>
            <p:spPr>
              <a:xfrm>
                <a:off x="0" y="3459821"/>
                <a:ext cx="8606118" cy="10604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7D22E3D9-67D6-45C0-85AF-5A2DB13A07EB}"/>
                  </a:ext>
                </a:extLst>
              </p:cNvPr>
              <p:cNvSpPr txBox="1"/>
              <p:nvPr/>
            </p:nvSpPr>
            <p:spPr>
              <a:xfrm>
                <a:off x="3988362" y="4409253"/>
                <a:ext cx="3181069" cy="9973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ad>
                            <m:radPr>
                              <m:degHide m:val="on"/>
                              <m:ctrlPr>
                                <a:rPr lang="en-US" i="1">
                                  <a:solidFill>
                                    <a:schemeClr val="tx1"/>
                                  </a:solidFill>
                                  <a:latin typeface="Cambria Math"/>
                                </a:rPr>
                              </m:ctrlPr>
                            </m:radPr>
                            <m:deg/>
                            <m:e>
                              <m:r>
                                <a:rPr lang="en-US" i="0">
                                  <a:solidFill>
                                    <a:schemeClr val="tx1"/>
                                  </a:solidFill>
                                  <a:latin typeface="Cambria Math" panose="02040503050406030204" pitchFamily="18" charset="0"/>
                                </a:rPr>
                                <m:t>2</m:t>
                              </m:r>
                            </m:e>
                          </m:rad>
                        </m:num>
                        <m:den>
                          <m:r>
                            <a:rPr lang="en-US" i="0">
                              <a:solidFill>
                                <a:schemeClr val="tx1"/>
                              </a:solidFill>
                              <a:latin typeface="Cambria Math" panose="02040503050406030204" pitchFamily="18" charset="0"/>
                            </a:rPr>
                            <m:t>2</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ad>
                            <m:radPr>
                              <m:degHide m:val="on"/>
                              <m:ctrlPr>
                                <a:rPr lang="en-US" i="1">
                                  <a:solidFill>
                                    <a:schemeClr val="tx1"/>
                                  </a:solidFill>
                                  <a:latin typeface="Cambria Math"/>
                                </a:rPr>
                              </m:ctrlPr>
                            </m:radPr>
                            <m:deg/>
                            <m:e>
                              <m:r>
                                <a:rPr lang="en-US" i="0">
                                  <a:solidFill>
                                    <a:schemeClr val="tx1"/>
                                  </a:solidFill>
                                  <a:latin typeface="Cambria Math" panose="02040503050406030204" pitchFamily="18" charset="0"/>
                                </a:rPr>
                                <m:t>3</m:t>
                              </m:r>
                            </m:e>
                          </m:rad>
                        </m:num>
                        <m:den>
                          <m:r>
                            <a:rPr lang="en-US" i="0">
                              <a:solidFill>
                                <a:schemeClr val="tx1"/>
                              </a:solidFill>
                              <a:latin typeface="Cambria Math" panose="02040503050406030204" pitchFamily="18" charset="0"/>
                            </a:rPr>
                            <m:t>2</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ad>
                            <m:radPr>
                              <m:degHide m:val="on"/>
                              <m:ctrlPr>
                                <a:rPr lang="en-US" i="1">
                                  <a:solidFill>
                                    <a:schemeClr val="tx1"/>
                                  </a:solidFill>
                                  <a:latin typeface="Cambria Math"/>
                                </a:rPr>
                              </m:ctrlPr>
                            </m:radPr>
                            <m:deg/>
                            <m:e>
                              <m:r>
                                <a:rPr lang="en-US" i="0">
                                  <a:solidFill>
                                    <a:schemeClr val="tx1"/>
                                  </a:solidFill>
                                  <a:latin typeface="Cambria Math" panose="02040503050406030204" pitchFamily="18" charset="0"/>
                                </a:rPr>
                                <m:t>2</m:t>
                              </m:r>
                            </m:e>
                          </m:rad>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13" name="TextBox 12">
                <a:extLst>
                  <a:ext uri="{FF2B5EF4-FFF2-40B4-BE49-F238E27FC236}">
                    <a16:creationId xmlns:a16="http://schemas.microsoft.com/office/drawing/2014/main" id="{7D22E3D9-67D6-45C0-85AF-5A2DB13A07EB}"/>
                  </a:ext>
                </a:extLst>
              </p:cNvPr>
              <p:cNvSpPr txBox="1">
                <a:spLocks noRot="1" noChangeAspect="1" noMove="1" noResize="1" noEditPoints="1" noAdjustHandles="1" noChangeArrowheads="1" noChangeShapeType="1" noTextEdit="1"/>
              </p:cNvSpPr>
              <p:nvPr/>
            </p:nvSpPr>
            <p:spPr>
              <a:xfrm>
                <a:off x="3988362" y="4409253"/>
                <a:ext cx="3181069" cy="99732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75C6D194-EB5F-47C2-8BAB-34B6F1631237}"/>
                  </a:ext>
                </a:extLst>
              </p:cNvPr>
              <p:cNvSpPr txBox="1"/>
              <p:nvPr/>
            </p:nvSpPr>
            <p:spPr>
              <a:xfrm>
                <a:off x="3701210" y="5362580"/>
                <a:ext cx="2457543" cy="9973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ad>
                            <m:radPr>
                              <m:degHide m:val="on"/>
                              <m:ctrlPr>
                                <a:rPr lang="en-US" i="1">
                                  <a:solidFill>
                                    <a:schemeClr val="tx1"/>
                                  </a:solidFill>
                                  <a:latin typeface="Cambria Math"/>
                                </a:rPr>
                              </m:ctrlPr>
                            </m:radPr>
                            <m:deg/>
                            <m:e>
                              <m:r>
                                <a:rPr lang="en-US" i="0">
                                  <a:solidFill>
                                    <a:schemeClr val="tx1"/>
                                  </a:solidFill>
                                  <a:latin typeface="Cambria Math" panose="02040503050406030204" pitchFamily="18" charset="0"/>
                                </a:rPr>
                                <m:t>2</m:t>
                              </m:r>
                            </m:e>
                          </m:rad>
                          <m:r>
                            <a:rPr lang="en-US" i="0">
                              <a:solidFill>
                                <a:schemeClr val="tx1"/>
                              </a:solidFill>
                              <a:latin typeface="Cambria Math" panose="02040503050406030204" pitchFamily="18" charset="0"/>
                            </a:rPr>
                            <m:t>+</m:t>
                          </m:r>
                          <m:rad>
                            <m:radPr>
                              <m:degHide m:val="on"/>
                              <m:ctrlPr>
                                <a:rPr lang="en-US" i="1">
                                  <a:solidFill>
                                    <a:schemeClr val="tx1"/>
                                  </a:solidFill>
                                  <a:latin typeface="Cambria Math"/>
                                </a:rPr>
                              </m:ctrlPr>
                            </m:radPr>
                            <m:deg/>
                            <m:e>
                              <m:r>
                                <a:rPr lang="en-US" i="0">
                                  <a:solidFill>
                                    <a:schemeClr val="tx1"/>
                                  </a:solidFill>
                                  <a:latin typeface="Cambria Math" panose="02040503050406030204" pitchFamily="18" charset="0"/>
                                </a:rPr>
                                <m:t>6</m:t>
                              </m:r>
                            </m:e>
                          </m:rad>
                        </m:num>
                        <m:den>
                          <m:r>
                            <a:rPr lang="en-US" i="0">
                              <a:solidFill>
                                <a:schemeClr val="tx1"/>
                              </a:solidFill>
                              <a:latin typeface="Cambria Math" panose="02040503050406030204" pitchFamily="18" charset="0"/>
                            </a:rPr>
                            <m:t>4</m:t>
                          </m:r>
                        </m:den>
                      </m:f>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75C6D194-EB5F-47C2-8BAB-34B6F1631237}"/>
                  </a:ext>
                </a:extLst>
              </p:cNvPr>
              <p:cNvSpPr txBox="1">
                <a:spLocks noRot="1" noChangeAspect="1" noMove="1" noResize="1" noEditPoints="1" noAdjustHandles="1" noChangeArrowheads="1" noChangeShapeType="1" noTextEdit="1"/>
              </p:cNvSpPr>
              <p:nvPr/>
            </p:nvSpPr>
            <p:spPr>
              <a:xfrm>
                <a:off x="3701210" y="5362580"/>
                <a:ext cx="2457543" cy="99732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547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fade">
                                      <p:cBhvr>
                                        <p:cTn id="7" dur="500"/>
                                        <p:tgtEl>
                                          <p:spTgt spid="102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txDef>
      <a:spPr>
        <a:noFill/>
      </a:spPr>
      <a:bodyPr wrap="square" rtlCol="0">
        <a:spAutoFit/>
      </a:bodyPr>
      <a:lstStyle>
        <a:defPPr algn="l">
          <a:defRPr dirty="0" smtClean="0">
            <a:solidFill>
              <a:schemeClr val="tx1"/>
            </a:solidFill>
          </a:defRPr>
        </a:defPPr>
      </a:lstStyle>
    </a:tx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19230</TotalTime>
  <Words>1412</Words>
  <Application>Microsoft Office PowerPoint</Application>
  <PresentationFormat>Letter Paper (8.5x11 in)</PresentationFormat>
  <Paragraphs>125</Paragraphs>
  <Slides>15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Cambria Math</vt:lpstr>
      <vt:lpstr>Calibri</vt:lpstr>
      <vt:lpstr>Tahoma</vt:lpstr>
      <vt:lpstr>Times New Roman</vt:lpstr>
      <vt:lpstr>Arial Narrow</vt:lpstr>
      <vt:lpstr>3_Custom Design</vt:lpstr>
      <vt:lpstr>Equation</vt:lpstr>
      <vt:lpstr>PowerPoint Presentation</vt:lpstr>
      <vt:lpstr>Objectives</vt:lpstr>
      <vt:lpstr>The Cosine of the Difference of Two Angles</vt:lpstr>
      <vt:lpstr>Example 1:  Using the Difference Formula for Cosines to Find an Exact Value</vt:lpstr>
      <vt:lpstr>Example 2:  Using the Difference Formula for Cosines to Find an Exact Value</vt:lpstr>
      <vt:lpstr>Example 3:  Verifying an Identity</vt:lpstr>
      <vt:lpstr>Example 3:  Verifying an Identity     (continued)</vt:lpstr>
      <vt:lpstr>Sum and Difference Formulas for Cosines and Sines</vt:lpstr>
      <vt:lpstr>Example 4:  Using the Sine of a Sum to Find an Exact Value</vt:lpstr>
      <vt:lpstr>Example 5a:   Finding Exact Values</vt:lpstr>
      <vt:lpstr>Example 5b:   Finding Exact Values  (continued)</vt:lpstr>
      <vt:lpstr>Example 5c:   Finding Exact Values   (continued)</vt:lpstr>
      <vt:lpstr>Example 5d:   Finding Exact Values   (continued)</vt:lpstr>
      <vt:lpstr>Sum and Difference Formulas for Tangents</vt:lpstr>
      <vt:lpstr>Example 7:  Verifying an Identity</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1200</cp:revision>
  <cp:lastPrinted>2001-11-04T00:51:13Z</cp:lastPrinted>
  <dcterms:created xsi:type="dcterms:W3CDTF">2005-02-25T19:46:41Z</dcterms:created>
  <dcterms:modified xsi:type="dcterms:W3CDTF">2022-12-27T23:21:48Z</dcterms:modified>
</cp:coreProperties>
</file>