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32"/>
  </p:notesMasterIdLst>
  <p:handoutMasterIdLst>
    <p:handoutMasterId r:id="rId33"/>
  </p:handoutMasterIdLst>
  <p:sldIdLst>
    <p:sldId id="1005" r:id="rId2"/>
    <p:sldId id="1189" r:id="rId3"/>
    <p:sldId id="1190" r:id="rId4"/>
    <p:sldId id="1191" r:id="rId5"/>
    <p:sldId id="1192" r:id="rId6"/>
    <p:sldId id="1193" r:id="rId7"/>
    <p:sldId id="1194" r:id="rId8"/>
    <p:sldId id="1195" r:id="rId9"/>
    <p:sldId id="1196" r:id="rId10"/>
    <p:sldId id="1197" r:id="rId11"/>
    <p:sldId id="1198" r:id="rId12"/>
    <p:sldId id="1199" r:id="rId13"/>
    <p:sldId id="1200" r:id="rId14"/>
    <p:sldId id="1201" r:id="rId15"/>
    <p:sldId id="1202" r:id="rId16"/>
    <p:sldId id="1203" r:id="rId17"/>
    <p:sldId id="1204" r:id="rId18"/>
    <p:sldId id="1205" r:id="rId19"/>
    <p:sldId id="1206" r:id="rId20"/>
    <p:sldId id="1207" r:id="rId21"/>
    <p:sldId id="1208" r:id="rId22"/>
    <p:sldId id="1209" r:id="rId23"/>
    <p:sldId id="1210" r:id="rId24"/>
    <p:sldId id="1211" r:id="rId25"/>
    <p:sldId id="1216" r:id="rId26"/>
    <p:sldId id="1217" r:id="rId27"/>
    <p:sldId id="1212" r:id="rId28"/>
    <p:sldId id="1213" r:id="rId29"/>
    <p:sldId id="1214" r:id="rId30"/>
    <p:sldId id="1215" r:id="rId31"/>
  </p:sldIdLst>
  <p:sldSz cx="9144000" cy="6858000" type="letter"/>
  <p:notesSz cx="6858000" cy="9144000"/>
  <p:embeddedFontLs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Cambria Math" pitchFamily="18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</p:embeddedFontLst>
  <p:custDataLst>
    <p:tags r:id="rId45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63" d="100"/>
          <a:sy n="63" d="100"/>
        </p:scale>
        <p:origin x="-384" y="-11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Trigonometric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4.7 Inverse Trigonometric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the Exact Value of an Inverse Sine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b="1" dirty="0"/>
                  <a:t>Step 3  Use the exact value in the table to find the value of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b="1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b="1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The angle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whose sine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t="-123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7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967831"/>
            <a:ext cx="75946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A84AB2-2183-48CB-B3DC-057E700621BD}"/>
              </a:ext>
            </a:extLst>
          </p:cNvPr>
          <p:cNvSpPr/>
          <p:nvPr/>
        </p:nvSpPr>
        <p:spPr bwMode="auto">
          <a:xfrm>
            <a:off x="6786562" y="2949178"/>
            <a:ext cx="714375" cy="154463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Finding the Exact Value of an Inverse Sine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1  Let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r>
                  <a:rPr lang="en-US" altLang="en-US" b="1" dirty="0"/>
                  <a:t>Step 2  Rewrite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b="1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en-US" b="1" dirty="0"/>
                  <a:t>  where</a:t>
                </a:r>
                <a:br>
                  <a:rPr lang="en-US" altLang="en-US" b="1" dirty="0"/>
                </a:b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l-GR" alt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l-GR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l-GR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endParaRPr lang="en-US" altLang="en-US" b="1" dirty="0"/>
              </a:p>
            </p:txBody>
          </p:sp>
        </mc:Choice>
        <mc:Fallback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Finding the Exact Value of an Inverse Sine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b="1" dirty="0"/>
                  <a:t>Step 3  Use the exact value in the table to find the value of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b="1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b="1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The angle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whose sine is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t="-123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61" name="Picture 9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656681"/>
            <a:ext cx="75946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A74CF2-155D-49E0-83B3-77EA35741807}"/>
              </a:ext>
            </a:extLst>
          </p:cNvPr>
          <p:cNvSpPr/>
          <p:nvPr/>
        </p:nvSpPr>
        <p:spPr bwMode="auto">
          <a:xfrm>
            <a:off x="3071812" y="2656681"/>
            <a:ext cx="714375" cy="154463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Cosine Function</a:t>
            </a:r>
          </a:p>
        </p:txBody>
      </p:sp>
      <p:pic>
        <p:nvPicPr>
          <p:cNvPr id="5018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89075"/>
            <a:ext cx="66579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Text Box 5"/>
              <p:cNvSpPr txBox="1">
                <a:spLocks noChangeArrowheads="1"/>
              </p:cNvSpPr>
              <p:nvPr/>
            </p:nvSpPr>
            <p:spPr bwMode="auto">
              <a:xfrm>
                <a:off x="779463" y="4022725"/>
                <a:ext cx="800732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horizontal line test shows that the cosine function</a:t>
                </a:r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 not one-to-one. 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cos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has an inverse function on</a:t>
                </a:r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restricted domain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l-GR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501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463" y="4022725"/>
                <a:ext cx="8007320" cy="1384995"/>
              </a:xfrm>
              <a:prstGeom prst="rect">
                <a:avLst/>
              </a:prstGeom>
              <a:blipFill>
                <a:blip r:embed="rId3"/>
                <a:stretch>
                  <a:fillRect l="-1599" t="-4846" r="-5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34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Cosine Function   </a:t>
            </a:r>
            <a:r>
              <a:rPr lang="en-US" altLang="en-US" i="1"/>
              <a:t>(continued)</a:t>
            </a:r>
          </a:p>
        </p:txBody>
      </p:sp>
      <p:pic>
        <p:nvPicPr>
          <p:cNvPr id="5120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988"/>
            <a:ext cx="914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5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the Inverse Cosine Function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4775"/>
          </a:xfrm>
          <a:noFill/>
          <a:ln/>
        </p:spPr>
        <p:txBody>
          <a:bodyPr/>
          <a:lstStyle/>
          <a:p>
            <a:r>
              <a:rPr lang="en-US" altLang="en-US" dirty="0"/>
              <a:t>One way to graph </a:t>
            </a:r>
            <a:r>
              <a:rPr lang="en-US" altLang="en-US" i="1" dirty="0"/>
              <a:t>y</a:t>
            </a:r>
            <a:r>
              <a:rPr lang="en-US" altLang="en-US" dirty="0"/>
              <a:t> = cos</a:t>
            </a:r>
            <a:r>
              <a:rPr lang="en-US" altLang="en-US" baseline="30000" dirty="0"/>
              <a:t>–1 </a:t>
            </a:r>
            <a:r>
              <a:rPr lang="en-US" altLang="en-US" i="1" dirty="0"/>
              <a:t>x</a:t>
            </a:r>
            <a:r>
              <a:rPr lang="en-US" altLang="en-US" dirty="0"/>
              <a:t> is to take points on the graph of the restricted cosine function and reverse the order of the coordinates.</a:t>
            </a:r>
          </a:p>
        </p:txBody>
      </p:sp>
      <p:pic>
        <p:nvPicPr>
          <p:cNvPr id="52231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974975"/>
            <a:ext cx="3830637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gr of inv cos from gr of 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582863"/>
            <a:ext cx="4460875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7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Exact Values of cos</a:t>
            </a:r>
            <a:r>
              <a:rPr lang="en-US" altLang="en-US" b="0" baseline="30000"/>
              <a:t>–</a:t>
            </a:r>
            <a:r>
              <a:rPr lang="en-US" altLang="en-US" baseline="30000"/>
              <a:t>1 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1.  Let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2.  Rewrite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 where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l-G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3.  Use the exact values in the table to find the value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    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  <a:blipFill>
                <a:blip r:embed="rId2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84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870325"/>
            <a:ext cx="91440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9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Finding the Exact Value of an Inverse Cosine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21250"/>
              </a:xfrm>
            </p:spPr>
            <p:txBody>
              <a:bodyPr/>
              <a:lstStyle/>
              <a:p>
                <a:r>
                  <a:rPr lang="en-US" alt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1  Let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2  Rewrite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b="1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en-US" b="1" dirty="0"/>
                  <a:t> where </a:t>
                </a:r>
                <a:r>
                  <a:rPr lang="en-US" alt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l-GR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altLang="en-US" b="1" dirty="0"/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21250"/>
              </a:xfrm>
              <a:blipFill>
                <a:blip r:embed="rId2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Finding the Exact Value of an Inverse Cosine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b="1" dirty="0"/>
                  <a:t>Step 3  Use the exact value in the table to find the value of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b="1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l-GR" alt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b="1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en-US" dirty="0"/>
                  <a:t>. </a:t>
                </a:r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The angle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l-GR" alt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/>
                  <a:t> where cosine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t="-123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2517775"/>
            <a:ext cx="8534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A862BF-5915-4E78-AE50-B84BE94EDCAC}"/>
              </a:ext>
            </a:extLst>
          </p:cNvPr>
          <p:cNvSpPr/>
          <p:nvPr/>
        </p:nvSpPr>
        <p:spPr bwMode="auto">
          <a:xfrm>
            <a:off x="5472112" y="2517775"/>
            <a:ext cx="714375" cy="154463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Tangent Function</a:t>
            </a:r>
          </a:p>
        </p:txBody>
      </p:sp>
      <p:pic>
        <p:nvPicPr>
          <p:cNvPr id="5734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6338"/>
            <a:ext cx="4214813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350" name="Text Box 6"/>
              <p:cNvSpPr txBox="1">
                <a:spLocks noChangeArrowheads="1"/>
              </p:cNvSpPr>
              <p:nvPr/>
            </p:nvSpPr>
            <p:spPr bwMode="auto">
              <a:xfrm>
                <a:off x="622300" y="4346575"/>
                <a:ext cx="8071440" cy="1598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horizontal line test shows that the tangent function</a:t>
                </a:r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 not one-to-one. 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tan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has an inverse function on</a:t>
                </a:r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restricted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735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300" y="4346575"/>
                <a:ext cx="8071440" cy="1598964"/>
              </a:xfrm>
              <a:prstGeom prst="rect">
                <a:avLst/>
              </a:prstGeom>
              <a:blipFill>
                <a:blip r:embed="rId3"/>
                <a:stretch>
                  <a:fillRect l="-1511" t="-3817" r="-227" b="-3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93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Understand and use the inverse sine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Understand and use the inverse cosine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Understand and use the inverse tangent function.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Understand and use the inverse cotangent, cosecant, and secant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Use a calculator to evaluate inverse trigonometric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Find exact values of composite functions with inverse trigonometric functions.</a:t>
            </a:r>
          </a:p>
        </p:txBody>
      </p:sp>
    </p:spTree>
    <p:extLst>
      <p:ext uri="{BB962C8B-B14F-4D97-AF65-F5344CB8AC3E}">
        <p14:creationId xmlns:p14="http://schemas.microsoft.com/office/powerpoint/2010/main" val="247718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Tangent Function   </a:t>
            </a:r>
            <a:r>
              <a:rPr lang="en-US" altLang="en-US" i="1"/>
              <a:t>(continued)</a:t>
            </a:r>
          </a:p>
        </p:txBody>
      </p:sp>
      <p:pic>
        <p:nvPicPr>
          <p:cNvPr id="5837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075"/>
            <a:ext cx="91440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4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the Inverse Tangent Function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76350"/>
            <a:ext cx="8686800" cy="1322388"/>
          </a:xfrm>
          <a:noFill/>
          <a:ln/>
        </p:spPr>
        <p:txBody>
          <a:bodyPr/>
          <a:lstStyle/>
          <a:p>
            <a:r>
              <a:rPr lang="en-US" altLang="en-US" dirty="0"/>
              <a:t>One way to graph </a:t>
            </a:r>
            <a:r>
              <a:rPr lang="en-US" altLang="en-US" i="1" dirty="0"/>
              <a:t>y</a:t>
            </a:r>
            <a:r>
              <a:rPr lang="en-US" altLang="en-US" dirty="0"/>
              <a:t> = tan</a:t>
            </a:r>
            <a:r>
              <a:rPr lang="en-US" altLang="en-US" baseline="30000" dirty="0"/>
              <a:t>–1 </a:t>
            </a:r>
            <a:r>
              <a:rPr lang="en-US" altLang="en-US" i="1" dirty="0"/>
              <a:t>x</a:t>
            </a:r>
            <a:r>
              <a:rPr lang="en-US" altLang="en-US" dirty="0"/>
              <a:t> is to take points on the graph of the restricted tangent function and reverse the order of the coordinates.</a:t>
            </a:r>
          </a:p>
        </p:txBody>
      </p:sp>
      <p:pic>
        <p:nvPicPr>
          <p:cNvPr id="59397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598738"/>
            <a:ext cx="3894138" cy="3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340100"/>
            <a:ext cx="3562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1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Exact Values of tan</a:t>
            </a:r>
            <a:r>
              <a:rPr lang="en-US" altLang="en-US" b="0" baseline="30000"/>
              <a:t>–</a:t>
            </a:r>
            <a:r>
              <a:rPr lang="en-US" altLang="en-US" baseline="30000"/>
              <a:t>1 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 smtClean="0"/>
                  <a:t>1.  Let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2. Rewrite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 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3.  Use the exact values in the table to find the value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    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  <a:blipFill rotWithShape="1">
                <a:blip r:embed="rId2"/>
                <a:stretch>
                  <a:fillRect l="-1528" b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28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38638"/>
            <a:ext cx="7334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the Exact Value of an Inverse Tangent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Find the exact value of tan</a:t>
                </a:r>
                <a:r>
                  <a:rPr lang="en-US" altLang="en-US" baseline="30000" dirty="0"/>
                  <a:t>–1</a:t>
                </a:r>
                <a:r>
                  <a:rPr lang="en-US" altLang="en-US" dirty="0"/>
                  <a:t> (–1).</a:t>
                </a:r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1  Let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b="1" dirty="0"/>
                  <a:t>tan</a:t>
                </a:r>
                <a:r>
                  <a:rPr lang="en-US" altLang="en-US" b="1" baseline="30000" dirty="0"/>
                  <a:t>–1</a:t>
                </a:r>
                <a:r>
                  <a:rPr lang="en-US" altLang="en-US" b="1" dirty="0"/>
                  <a:t> (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b="1" dirty="0"/>
                  <a:t>).</a:t>
                </a:r>
              </a:p>
              <a:p>
                <a:r>
                  <a:rPr lang="en-US" altLang="en-US" b="1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dirty="0"/>
                  <a:t>tan</a:t>
                </a:r>
                <a:r>
                  <a:rPr lang="en-US" altLang="en-US" baseline="30000" dirty="0"/>
                  <a:t>–1</a:t>
                </a:r>
                <a:r>
                  <a:rPr lang="en-US" altLang="en-US" dirty="0"/>
                  <a:t> (–1)</a:t>
                </a:r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2 Rewrite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𝐭𝐚𝐧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b="1" dirty="0"/>
                  <a:t> as tan </a:t>
                </a:r>
                <a:r>
                  <a:rPr lang="el-GR" altLang="en-US" b="1" i="1" dirty="0"/>
                  <a:t>θ</a:t>
                </a:r>
                <a:r>
                  <a:rPr lang="en-US" altLang="en-US" b="1" i="1" dirty="0"/>
                  <a:t> = x</a:t>
                </a:r>
                <a:r>
                  <a:rPr lang="en-US" altLang="en-US" b="1" dirty="0"/>
                  <a:t>, where </a:t>
                </a:r>
                <a:br>
                  <a:rPr lang="en-US" altLang="en-US" b="1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i="1" dirty="0"/>
                  <a:t>.</a:t>
                </a:r>
              </a:p>
              <a:p>
                <a:r>
                  <a:rPr lang="en-US" altLang="en-US" i="1" dirty="0"/>
                  <a:t>			</a:t>
                </a:r>
                <a:r>
                  <a:rPr lang="en-US" altLang="en-US" dirty="0"/>
                  <a:t>tan </a:t>
                </a:r>
                <a:r>
                  <a:rPr lang="el-GR" altLang="en-US" i="1" dirty="0"/>
                  <a:t>θ</a:t>
                </a:r>
                <a:r>
                  <a:rPr lang="en-US" altLang="en-US" dirty="0"/>
                  <a:t> = –1</a:t>
                </a:r>
                <a:endParaRPr lang="en-US" altLang="en-US" i="1" dirty="0"/>
              </a:p>
            </p:txBody>
          </p:sp>
        </mc:Choice>
        <mc:Fallback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3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Finding the Exact Value of an Inverse </a:t>
            </a:r>
            <a:r>
              <a:rPr lang="en-US" altLang="en-US" dirty="0" smtClean="0"/>
              <a:t>Tangent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b="1" dirty="0"/>
                  <a:t>Step 3  Use the exact value in the table to find the value of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b="1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b="1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 i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en-US" dirty="0"/>
                  <a:t>. </a:t>
                </a:r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The angle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l-GR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whose tangent is –1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62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90638"/>
                <a:ext cx="8686800" cy="4949825"/>
              </a:xfrm>
              <a:blipFill>
                <a:blip r:embed="rId2"/>
                <a:stretch>
                  <a:fillRect l="-1474" t="-123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2930525"/>
            <a:ext cx="7334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25CB02-1BD5-478E-86D7-7BF374166A98}"/>
              </a:ext>
            </a:extLst>
          </p:cNvPr>
          <p:cNvSpPr/>
          <p:nvPr/>
        </p:nvSpPr>
        <p:spPr bwMode="auto">
          <a:xfrm>
            <a:off x="2614612" y="2882106"/>
            <a:ext cx="714375" cy="154463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A7434-4BC7-476C-B6C4-AB8425C3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Inverse Cotangent, Cosecant, and Secant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D52FB8-2EF7-4F90-9987-1DCD1A93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1159658"/>
            <a:ext cx="7643812" cy="52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5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29742-0C22-4360-AC1E-C9EF4665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Finding the Exact values of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5911BD-E62F-4AF9-AA97-166261BCF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exact value of</a:t>
                </a:r>
              </a:p>
              <a:p>
                <a:endParaRPr lang="en-US" dirty="0"/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(−2)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911BD-E62F-4AF9-AA97-166261BCF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58A8790-783B-435C-BF27-16DA0E2EB68B}"/>
                  </a:ext>
                </a:extLst>
              </p:cNvPr>
              <p:cNvSpPr txBox="1"/>
              <p:nvPr/>
            </p:nvSpPr>
            <p:spPr>
              <a:xfrm>
                <a:off x="1728788" y="2069578"/>
                <a:ext cx="1014412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8A8790-783B-435C-BF27-16DA0E2E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88" y="2069578"/>
                <a:ext cx="1014412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E2945CA-FBF5-4442-B98C-74517C82D62F}"/>
                  </a:ext>
                </a:extLst>
              </p:cNvPr>
              <p:cNvSpPr txBox="1"/>
              <p:nvPr/>
            </p:nvSpPr>
            <p:spPr>
              <a:xfrm>
                <a:off x="2235994" y="3551739"/>
                <a:ext cx="1014412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945CA-FBF5-4442-B98C-74517C82D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4" y="3551739"/>
                <a:ext cx="1014412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7D2A34-DC04-4120-BA09-62D2324E62B5}"/>
                  </a:ext>
                </a:extLst>
              </p:cNvPr>
              <p:cNvSpPr txBox="1"/>
              <p:nvPr/>
            </p:nvSpPr>
            <p:spPr>
              <a:xfrm>
                <a:off x="2193130" y="5148264"/>
                <a:ext cx="101441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7D2A34-DC04-4120-BA09-62D2324E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30" y="5148264"/>
                <a:ext cx="1014412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the Inverse Trigonometric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132D0B-2E84-453C-9FFE-869D8F62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1218116"/>
            <a:ext cx="6629400" cy="50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64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Calculators and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Use a calculator to find the value to four decimal places of each function: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b. tan</a:t>
                </a:r>
                <a:r>
                  <a:rPr lang="en-US" altLang="en-US" baseline="30000" dirty="0"/>
                  <a:t>–1</a:t>
                </a:r>
                <a:r>
                  <a:rPr lang="en-US" altLang="en-US" dirty="0"/>
                  <a:t> (–35.85)</a:t>
                </a:r>
                <a:r>
                  <a:rPr lang="en-US" altLang="en-US" baseline="30000" dirty="0"/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F61C17-445E-423D-82B0-4A42F4C9B976}"/>
              </a:ext>
            </a:extLst>
          </p:cNvPr>
          <p:cNvSpPr txBox="1"/>
          <p:nvPr/>
        </p:nvSpPr>
        <p:spPr>
          <a:xfrm>
            <a:off x="1885951" y="2727979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1.2310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042B64-9EF5-486E-867E-C196876A862E}"/>
              </a:ext>
            </a:extLst>
          </p:cNvPr>
          <p:cNvSpPr txBox="1"/>
          <p:nvPr/>
        </p:nvSpPr>
        <p:spPr>
          <a:xfrm>
            <a:off x="2624139" y="3894793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 –1.5429</a:t>
            </a:r>
          </a:p>
        </p:txBody>
      </p:sp>
    </p:spTree>
    <p:extLst>
      <p:ext uri="{BB962C8B-B14F-4D97-AF65-F5344CB8AC3E}">
        <p14:creationId xmlns:p14="http://schemas.microsoft.com/office/powerpoint/2010/main" val="30971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Properties</a:t>
            </a:r>
          </a:p>
        </p:txBody>
      </p:sp>
      <p:pic>
        <p:nvPicPr>
          <p:cNvPr id="6554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52538"/>
            <a:ext cx="86582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Here are some helpful things to remember from our earlier discussion of inverse functions: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If no horizontal line intersects the graph of a function more than once, the function is one-to-one and has an inverse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If the point (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) is on the graph of </a:t>
            </a:r>
            <a:r>
              <a:rPr lang="en-US" altLang="en-US" i="1" dirty="0"/>
              <a:t>f</a:t>
            </a:r>
            <a:r>
              <a:rPr lang="en-US" altLang="en-US" dirty="0"/>
              <a:t>, then the point         (</a:t>
            </a:r>
            <a:r>
              <a:rPr lang="en-US" altLang="en-US" i="1" dirty="0"/>
              <a:t>b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dirty="0"/>
              <a:t>) is on the graph of the inverse function, denoted </a:t>
            </a:r>
            <a:br>
              <a:rPr lang="en-US" altLang="en-US" dirty="0"/>
            </a:br>
            <a:r>
              <a:rPr lang="en-US" altLang="en-US" i="1" dirty="0"/>
              <a:t>f </a:t>
            </a:r>
            <a:r>
              <a:rPr lang="en-US" altLang="en-US" baseline="30000" dirty="0"/>
              <a:t>–1</a:t>
            </a:r>
            <a:r>
              <a:rPr lang="en-US" altLang="en-US" dirty="0"/>
              <a:t>.  The graph of </a:t>
            </a:r>
            <a:r>
              <a:rPr lang="en-US" altLang="en-US" i="1" dirty="0"/>
              <a:t>f </a:t>
            </a:r>
            <a:r>
              <a:rPr lang="en-US" altLang="en-US" baseline="30000" dirty="0"/>
              <a:t>–1</a:t>
            </a:r>
            <a:r>
              <a:rPr lang="en-US" altLang="en-US" dirty="0"/>
              <a:t> is a reflection of the graph of </a:t>
            </a:r>
            <a:br>
              <a:rPr lang="en-US" altLang="en-US" dirty="0"/>
            </a:br>
            <a:r>
              <a:rPr lang="en-US" altLang="en-US" i="1" dirty="0"/>
              <a:t>f</a:t>
            </a:r>
            <a:r>
              <a:rPr lang="en-US" altLang="en-US" dirty="0"/>
              <a:t> about the line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453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Evaluating Compositions of Functions and Their Inverses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9213"/>
            <a:ext cx="8686800" cy="4949825"/>
          </a:xfrm>
        </p:spPr>
        <p:txBody>
          <a:bodyPr/>
          <a:lstStyle/>
          <a:p>
            <a:r>
              <a:rPr lang="en-US" altLang="en-US" dirty="0"/>
              <a:t>Find the exact value, if possible:</a:t>
            </a:r>
          </a:p>
          <a:p>
            <a:endParaRPr lang="en-US" altLang="en-US" dirty="0"/>
          </a:p>
          <a:p>
            <a:r>
              <a:rPr lang="en-US" altLang="en-US" dirty="0"/>
              <a:t>a. cos(cos</a:t>
            </a:r>
            <a:r>
              <a:rPr lang="en-US" altLang="en-US" baseline="30000" dirty="0"/>
              <a:t>–1</a:t>
            </a:r>
            <a:r>
              <a:rPr lang="en-US" altLang="en-US" dirty="0"/>
              <a:t> 0.7)</a:t>
            </a:r>
            <a:r>
              <a:rPr lang="en-US" altLang="en-US" baseline="30000" dirty="0"/>
              <a:t>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b. sin</a:t>
            </a:r>
            <a:r>
              <a:rPr lang="en-US" altLang="en-US" baseline="30000" dirty="0"/>
              <a:t> –1</a:t>
            </a:r>
            <a:r>
              <a:rPr lang="en-US" altLang="en-US" dirty="0"/>
              <a:t>(sin </a:t>
            </a:r>
            <a:r>
              <a:rPr lang="el-GR" altLang="en-US" i="1" dirty="0"/>
              <a:t>π</a:t>
            </a:r>
            <a:r>
              <a:rPr lang="en-US" altLang="en-US" dirty="0"/>
              <a:t>)</a:t>
            </a:r>
            <a:r>
              <a:rPr lang="en-US" altLang="en-US" baseline="30000" dirty="0"/>
              <a:t>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c. cos[cos</a:t>
            </a:r>
            <a:r>
              <a:rPr lang="en-US" altLang="en-US" baseline="30000" dirty="0"/>
              <a:t>–1</a:t>
            </a:r>
            <a:r>
              <a:rPr lang="en-US" altLang="en-US" dirty="0"/>
              <a:t> (–1.2)]</a:t>
            </a:r>
            <a:r>
              <a:rPr lang="en-US" altLang="en-US" baseline="30000" dirty="0"/>
              <a:t> </a:t>
            </a:r>
            <a:endParaRPr lang="en-US" altLang="en-US" dirty="0"/>
          </a:p>
          <a:p>
            <a:r>
              <a:rPr lang="en-US" altLang="en-US" dirty="0"/>
              <a:t>–1.2 is not included in the domain of the inverse cosine function. </a:t>
            </a:r>
            <a:r>
              <a:rPr lang="en-US" altLang="en-US"/>
              <a:t>The expression is not </a:t>
            </a:r>
            <a:r>
              <a:rPr lang="en-US" altLang="en-US" dirty="0"/>
              <a:t>defined.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0BE959-B8F3-476D-BC8B-54D9B3193F3B}"/>
              </a:ext>
            </a:extLst>
          </p:cNvPr>
          <p:cNvSpPr txBox="1"/>
          <p:nvPr/>
        </p:nvSpPr>
        <p:spPr>
          <a:xfrm>
            <a:off x="2660649" y="2371774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0.7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0C93C0-5D7D-4949-AB6D-BB7C1649BE14}"/>
              </a:ext>
            </a:extLst>
          </p:cNvPr>
          <p:cNvSpPr txBox="1"/>
          <p:nvPr/>
        </p:nvSpPr>
        <p:spPr>
          <a:xfrm>
            <a:off x="2368550" y="3386162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2530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Sine Function</a:t>
            </a:r>
          </a:p>
        </p:txBody>
      </p:sp>
      <p:pic>
        <p:nvPicPr>
          <p:cNvPr id="3994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95400"/>
            <a:ext cx="5610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779463" y="4022725"/>
                <a:ext cx="7957628" cy="1883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horizontal line test shows that the sine function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 not one-to-one; 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sin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has an inverse function on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restricted domain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94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463" y="4022725"/>
                <a:ext cx="7957628" cy="1883914"/>
              </a:xfrm>
              <a:prstGeom prst="rect">
                <a:avLst/>
              </a:prstGeom>
              <a:blipFill>
                <a:blip r:embed="rId3"/>
                <a:stretch>
                  <a:fillRect l="-1609" t="-324" r="-460" b="-3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74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Inverse Sine Function </a:t>
            </a:r>
            <a:r>
              <a:rPr lang="en-US" altLang="en-US" i="1"/>
              <a:t>(continued)</a:t>
            </a:r>
          </a:p>
        </p:txBody>
      </p:sp>
      <p:pic>
        <p:nvPicPr>
          <p:cNvPr id="4096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9144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6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the Inverse  Sine Function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6350"/>
            <a:ext cx="8686800" cy="1322388"/>
          </a:xfrm>
        </p:spPr>
        <p:txBody>
          <a:bodyPr/>
          <a:lstStyle/>
          <a:p>
            <a:r>
              <a:rPr lang="en-US" altLang="en-US" dirty="0"/>
              <a:t>One way to graph </a:t>
            </a:r>
            <a:r>
              <a:rPr lang="en-US" altLang="en-US" i="1" dirty="0"/>
              <a:t>y</a:t>
            </a:r>
            <a:r>
              <a:rPr lang="en-US" altLang="en-US" dirty="0"/>
              <a:t> = sin</a:t>
            </a:r>
            <a:r>
              <a:rPr lang="en-US" altLang="en-US" baseline="30000" dirty="0"/>
              <a:t>–1 </a:t>
            </a:r>
            <a:r>
              <a:rPr lang="en-US" altLang="en-US" i="1" dirty="0"/>
              <a:t>x</a:t>
            </a:r>
            <a:r>
              <a:rPr lang="en-US" altLang="en-US" dirty="0"/>
              <a:t> is to take points on the graph of the restricted sine function and reverse the order of the coordinates.</a:t>
            </a:r>
          </a:p>
        </p:txBody>
      </p:sp>
      <p:pic>
        <p:nvPicPr>
          <p:cNvPr id="43013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851150"/>
            <a:ext cx="35623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8300"/>
            <a:ext cx="36576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2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the Inverse  Sine Function </a:t>
            </a:r>
            <a:r>
              <a:rPr lang="en-US" altLang="en-US" i="1"/>
              <a:t>(continued)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33500"/>
            <a:ext cx="8686800" cy="1366838"/>
          </a:xfrm>
        </p:spPr>
        <p:txBody>
          <a:bodyPr/>
          <a:lstStyle/>
          <a:p>
            <a:r>
              <a:rPr lang="en-US" altLang="en-US" dirty="0"/>
              <a:t>Another way to obtain the graph of </a:t>
            </a:r>
            <a:r>
              <a:rPr lang="en-US" altLang="en-US" i="1" dirty="0"/>
              <a:t>y</a:t>
            </a:r>
            <a:r>
              <a:rPr lang="en-US" altLang="en-US" dirty="0"/>
              <a:t> = sin</a:t>
            </a:r>
            <a:r>
              <a:rPr lang="en-US" altLang="en-US" baseline="30000" dirty="0"/>
              <a:t>–1 </a:t>
            </a:r>
            <a:r>
              <a:rPr lang="en-US" altLang="en-US" i="1" dirty="0"/>
              <a:t>x</a:t>
            </a:r>
            <a:r>
              <a:rPr lang="en-US" altLang="en-US" dirty="0"/>
              <a:t> is to reflect the graph of the restricted sine function about the line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</p:txBody>
      </p:sp>
      <p:pic>
        <p:nvPicPr>
          <p:cNvPr id="4403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117850"/>
            <a:ext cx="37052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Exact Values of sin</a:t>
            </a:r>
            <a:r>
              <a:rPr lang="en-US" altLang="en-US" b="0" baseline="30000"/>
              <a:t>–</a:t>
            </a:r>
            <a:r>
              <a:rPr lang="en-US" altLang="en-US" baseline="30000"/>
              <a:t>1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1.  Let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2.  Rewrite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 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3.  Use the exact values in the table to find the value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    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that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378825" cy="2874963"/>
              </a:xfrm>
              <a:blipFill rotWithShape="1">
                <a:blip r:embed="rId2"/>
                <a:stretch>
                  <a:fillRect l="-1528" b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7" name="Picture 11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462463"/>
            <a:ext cx="7820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the Exact Value of an Inverse Sine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1  Let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r>
                  <a:rPr lang="en-US" altLang="en-US" b="1" dirty="0"/>
                  <a:t>Step 2  Rewrite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b="1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en-US" b="1" dirty="0"/>
                  <a:t>  where</a:t>
                </a:r>
                <a:br>
                  <a:rPr lang="en-US" altLang="en-US" b="1" dirty="0"/>
                </a:b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l-GR" alt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l-GR" alt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l-GR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fName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8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19214</TotalTime>
  <Words>1435</Words>
  <Application>Microsoft Office PowerPoint</Application>
  <PresentationFormat>Letter Paper (8.5x11 in)</PresentationFormat>
  <Paragraphs>136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Inverse Functions</vt:lpstr>
      <vt:lpstr>The Inverse Sine Function</vt:lpstr>
      <vt:lpstr>The Inverse Sine Function (continued)</vt:lpstr>
      <vt:lpstr>Graphing the Inverse  Sine Function</vt:lpstr>
      <vt:lpstr>Graphing the Inverse  Sine Function (continued)</vt:lpstr>
      <vt:lpstr>Finding Exact Values of sin–1x</vt:lpstr>
      <vt:lpstr>Example 1:  Finding the Exact Value of an Inverse Sine Function</vt:lpstr>
      <vt:lpstr>Example 1:  Finding the Exact Value of an Inverse Sine Function   (continued)</vt:lpstr>
      <vt:lpstr>Example 2:  Finding the Exact Value of an Inverse Sine Function</vt:lpstr>
      <vt:lpstr>Example 2:  Finding the Exact Value of an Inverse Sine Function   (continued)</vt:lpstr>
      <vt:lpstr>The Inverse Cosine Function</vt:lpstr>
      <vt:lpstr>The Inverse Cosine Function   (continued)</vt:lpstr>
      <vt:lpstr>Graphing the Inverse Cosine Function</vt:lpstr>
      <vt:lpstr>Finding Exact Values of cos–1 x</vt:lpstr>
      <vt:lpstr>Example 3:  Finding the Exact Value of an Inverse Cosine Function</vt:lpstr>
      <vt:lpstr>Example 3:  Finding the Exact Value of an Inverse Cosine Function   (continued)</vt:lpstr>
      <vt:lpstr>The Inverse Tangent Function</vt:lpstr>
      <vt:lpstr>The Inverse Tangent Function   (continued)</vt:lpstr>
      <vt:lpstr>Graphing the Inverse Tangent Function</vt:lpstr>
      <vt:lpstr>Finding Exact Values of tan–1 x</vt:lpstr>
      <vt:lpstr>Example 4:  Finding the Exact Value of an Inverse Tangent Function</vt:lpstr>
      <vt:lpstr>Example 4:  Finding the Exact Value of an Inverse Tangent Function   (continued)</vt:lpstr>
      <vt:lpstr>The Inverse Cotangent, Cosecant, and Secant Functions</vt:lpstr>
      <vt:lpstr>Example 5: Finding the Exact values of Inverse Trigonometric Functions</vt:lpstr>
      <vt:lpstr>Graphs of the Inverse Trigonometric Functions</vt:lpstr>
      <vt:lpstr>Example 6:  Calculators and Inverse Trigonometric Functions</vt:lpstr>
      <vt:lpstr>Inverse Properties</vt:lpstr>
      <vt:lpstr>Example 7:  Evaluating Compositions of Functions and Their Inverses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1196</cp:revision>
  <cp:lastPrinted>2001-11-04T00:51:13Z</cp:lastPrinted>
  <dcterms:created xsi:type="dcterms:W3CDTF">2005-02-25T19:46:41Z</dcterms:created>
  <dcterms:modified xsi:type="dcterms:W3CDTF">2023-01-23T08:20:44Z</dcterms:modified>
</cp:coreProperties>
</file>