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36"/>
  </p:notesMasterIdLst>
  <p:handoutMasterIdLst>
    <p:handoutMasterId r:id="rId37"/>
  </p:handoutMasterIdLst>
  <p:sldIdLst>
    <p:sldId id="1005" r:id="rId2"/>
    <p:sldId id="1158" r:id="rId3"/>
    <p:sldId id="1159" r:id="rId4"/>
    <p:sldId id="1144" r:id="rId5"/>
    <p:sldId id="1160" r:id="rId6"/>
    <p:sldId id="1146" r:id="rId7"/>
    <p:sldId id="1161" r:id="rId8"/>
    <p:sldId id="1162" r:id="rId9"/>
    <p:sldId id="1163" r:id="rId10"/>
    <p:sldId id="1164" r:id="rId11"/>
    <p:sldId id="1165" r:id="rId12"/>
    <p:sldId id="1166" r:id="rId13"/>
    <p:sldId id="1167" r:id="rId14"/>
    <p:sldId id="1168" r:id="rId15"/>
    <p:sldId id="1169" r:id="rId16"/>
    <p:sldId id="1170" r:id="rId17"/>
    <p:sldId id="1171" r:id="rId18"/>
    <p:sldId id="1172" r:id="rId19"/>
    <p:sldId id="1173" r:id="rId20"/>
    <p:sldId id="1174" r:id="rId21"/>
    <p:sldId id="1175" r:id="rId22"/>
    <p:sldId id="1176" r:id="rId23"/>
    <p:sldId id="1177" r:id="rId24"/>
    <p:sldId id="1178" r:id="rId25"/>
    <p:sldId id="1179" r:id="rId26"/>
    <p:sldId id="1180" r:id="rId27"/>
    <p:sldId id="1181" r:id="rId28"/>
    <p:sldId id="1182" r:id="rId29"/>
    <p:sldId id="1183" r:id="rId30"/>
    <p:sldId id="1184" r:id="rId31"/>
    <p:sldId id="1185" r:id="rId32"/>
    <p:sldId id="1186" r:id="rId33"/>
    <p:sldId id="1187" r:id="rId34"/>
    <p:sldId id="1188" r:id="rId35"/>
  </p:sldIdLst>
  <p:sldSz cx="9144000" cy="6858000" type="letter"/>
  <p:notesSz cx="6858000" cy="9144000"/>
  <p:embeddedFontLst>
    <p:embeddedFont>
      <p:font typeface="Arial Narrow" pitchFamily="34" charset="0"/>
      <p:regular r:id="rId38"/>
      <p:bold r:id="rId39"/>
      <p:italic r:id="rId40"/>
      <p:boldItalic r:id="rId41"/>
    </p:embeddedFont>
    <p:embeddedFont>
      <p:font typeface="Cambria Math" pitchFamily="18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Tahoma" pitchFamily="34" charset="0"/>
      <p:regular r:id="rId47"/>
      <p:bold r:id="rId48"/>
    </p:embeddedFont>
  </p:embeddedFontLst>
  <p:custDataLst>
    <p:tags r:id="rId49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 varScale="1">
        <p:scale>
          <a:sx n="63" d="100"/>
          <a:sy n="63" d="100"/>
        </p:scale>
        <p:origin x="-384" y="-11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1.jpe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4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Trigonometric Functions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4.6 Graphs of Other Trigonometric Functions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206625"/>
            <a:ext cx="40386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Graphing a Tangent Function     </a:t>
            </a:r>
            <a:r>
              <a:rPr lang="en-US" altLang="en-US" i="1" dirty="0"/>
              <a:t>(continued)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4925"/>
            <a:ext cx="8686800" cy="4949825"/>
          </a:xfrm>
        </p:spPr>
        <p:txBody>
          <a:bodyPr/>
          <a:lstStyle/>
          <a:p>
            <a:r>
              <a:rPr lang="en-US" altLang="en-US" b="1" dirty="0"/>
              <a:t>Step 4  Use steps 1-3 to graph one full period of the function. 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 flipV="1">
            <a:off x="5018088" y="2622550"/>
            <a:ext cx="19050" cy="3382963"/>
          </a:xfrm>
          <a:prstGeom prst="line">
            <a:avLst/>
          </a:prstGeom>
          <a:noFill/>
          <a:ln w="19050">
            <a:solidFill>
              <a:srgbClr val="008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 flipV="1">
            <a:off x="6550025" y="2617788"/>
            <a:ext cx="19050" cy="3382962"/>
          </a:xfrm>
          <a:prstGeom prst="line">
            <a:avLst/>
          </a:prstGeom>
          <a:noFill/>
          <a:ln w="19050">
            <a:solidFill>
              <a:srgbClr val="008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H="1" flipV="1">
            <a:off x="8021638" y="2622550"/>
            <a:ext cx="19050" cy="3382963"/>
          </a:xfrm>
          <a:prstGeom prst="line">
            <a:avLst/>
          </a:prstGeom>
          <a:noFill/>
          <a:ln w="19050">
            <a:solidFill>
              <a:srgbClr val="008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Cotangent Curve:  The Graph of </a:t>
            </a:r>
            <a:r>
              <a:rPr lang="en-US" altLang="en-US" i="1"/>
              <a:t>y</a:t>
            </a:r>
            <a:r>
              <a:rPr lang="en-US" altLang="en-US"/>
              <a:t> = cot </a:t>
            </a:r>
            <a:r>
              <a:rPr lang="en-US" altLang="en-US" i="1"/>
              <a:t>x</a:t>
            </a:r>
            <a:r>
              <a:rPr lang="en-US" altLang="en-US"/>
              <a:t> and Its Characteristics</a:t>
            </a:r>
            <a:endParaRPr lang="en-US" altLang="en-US" i="1"/>
          </a:p>
        </p:txBody>
      </p:sp>
      <p:pic>
        <p:nvPicPr>
          <p:cNvPr id="13315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786063"/>
            <a:ext cx="3857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671638"/>
            <a:ext cx="7696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3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Cotangent Curve:  The Graph of </a:t>
            </a:r>
            <a:r>
              <a:rPr lang="en-US" altLang="en-US" i="1"/>
              <a:t>y</a:t>
            </a:r>
            <a:r>
              <a:rPr lang="en-US" altLang="en-US"/>
              <a:t> = cot </a:t>
            </a:r>
            <a:r>
              <a:rPr lang="en-US" altLang="en-US" i="1"/>
              <a:t>x</a:t>
            </a:r>
            <a:r>
              <a:rPr lang="en-US" altLang="en-US"/>
              <a:t> and Its Characteristics    </a:t>
            </a:r>
            <a:r>
              <a:rPr lang="en-US" altLang="en-US" i="1"/>
              <a:t>(continued)</a:t>
            </a:r>
          </a:p>
        </p:txBody>
      </p:sp>
      <p:pic>
        <p:nvPicPr>
          <p:cNvPr id="14339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451225"/>
            <a:ext cx="32067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176338"/>
            <a:ext cx="82804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34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Graphing Variations of </a:t>
            </a:r>
            <a:r>
              <a:rPr lang="en-US" altLang="en-US" i="1"/>
              <a:t>y</a:t>
            </a:r>
            <a:r>
              <a:rPr lang="en-US" altLang="en-US"/>
              <a:t> = cot </a:t>
            </a:r>
            <a:r>
              <a:rPr lang="en-US" altLang="en-US" i="1"/>
              <a:t>x</a:t>
            </a:r>
          </a:p>
        </p:txBody>
      </p:sp>
      <p:pic>
        <p:nvPicPr>
          <p:cNvPr id="1536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611313"/>
            <a:ext cx="84264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211263"/>
            <a:ext cx="541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48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Graphing Variations of </a:t>
            </a:r>
            <a:r>
              <a:rPr lang="en-US" altLang="en-US" i="1"/>
              <a:t>y</a:t>
            </a:r>
            <a:r>
              <a:rPr lang="en-US" altLang="en-US"/>
              <a:t> = cot </a:t>
            </a:r>
            <a:r>
              <a:rPr lang="en-US" altLang="en-US" i="1"/>
              <a:t>x        (continued)</a:t>
            </a:r>
          </a:p>
        </p:txBody>
      </p:sp>
      <p:pic>
        <p:nvPicPr>
          <p:cNvPr id="16387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262063"/>
            <a:ext cx="541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662113"/>
            <a:ext cx="5334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51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Graphing a Cotangent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7963" y="1119181"/>
                <a:ext cx="8705850" cy="508794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Graph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l-GR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  <a:p>
                <a:pPr>
                  <a:spcBef>
                    <a:spcPts val="0"/>
                  </a:spcBef>
                </a:pPr>
                <a:endParaRPr lang="en-US" altLang="en-US" b="1" dirty="0"/>
              </a:p>
              <a:p>
                <a:pPr>
                  <a:spcBef>
                    <a:spcPts val="0"/>
                  </a:spcBef>
                </a:pPr>
                <a:r>
                  <a:rPr lang="en-US" altLang="en-US" b="1" dirty="0"/>
                  <a:t>Step 1  Find two consecutive asymptotes.</a:t>
                </a:r>
              </a:p>
              <a:p>
                <a:pPr>
                  <a:spcBef>
                    <a:spcPts val="0"/>
                  </a:spcBef>
                </a:pPr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An interval containing one period is (0, 2).  Thus, two consecutive asymptotes occur at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0 and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2.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b="1" dirty="0"/>
                  <a:t>Step 2  Identify an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-intercept midway between the consecutive asymptotes.</a:t>
                </a:r>
                <a:r>
                  <a:rPr lang="en-US" alt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i="1" dirty="0"/>
                  <a:t>x</a:t>
                </a:r>
                <a:r>
                  <a:rPr lang="en-US" altLang="en-US" dirty="0"/>
                  <a:t> = 1 is midway between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0 and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2.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The graph passes through (1, 0).</a:t>
                </a:r>
              </a:p>
              <a:p>
                <a:pPr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63" y="1119181"/>
                <a:ext cx="8705850" cy="5087941"/>
              </a:xfrm>
              <a:blipFill>
                <a:blip r:embed="rId2"/>
                <a:stretch>
                  <a:fillRect l="-1458" b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DAC23A5-3AD9-467E-8285-95596AAF21F4}"/>
                  </a:ext>
                </a:extLst>
              </p:cNvPr>
              <p:cNvSpPr txBox="1"/>
              <p:nvPr/>
            </p:nvSpPr>
            <p:spPr>
              <a:xfrm>
                <a:off x="3417887" y="1119181"/>
                <a:ext cx="3586162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AC23A5-3AD9-467E-8285-95596AAF2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87" y="1119181"/>
                <a:ext cx="3586162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EBFEB69-9848-45B6-95A5-FB7DC4B2C83F}"/>
                  </a:ext>
                </a:extLst>
              </p:cNvPr>
              <p:cNvSpPr txBox="1"/>
              <p:nvPr/>
            </p:nvSpPr>
            <p:spPr>
              <a:xfrm>
                <a:off x="0" y="2681481"/>
                <a:ext cx="29146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BFEB69-9848-45B6-95A5-FB7DC4B2C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81481"/>
                <a:ext cx="29146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50370AF-F81B-4BD4-833B-D93947494764}"/>
                  </a:ext>
                </a:extLst>
              </p:cNvPr>
              <p:cNvSpPr txBox="1"/>
              <p:nvPr/>
            </p:nvSpPr>
            <p:spPr>
              <a:xfrm>
                <a:off x="2999581" y="2604544"/>
                <a:ext cx="2914650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0370AF-F81B-4BD4-833B-D93947494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581" y="2604544"/>
                <a:ext cx="2914650" cy="824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FEE0177-9101-4F6E-90F8-2A16613FA57E}"/>
                  </a:ext>
                </a:extLst>
              </p:cNvPr>
              <p:cNvSpPr txBox="1"/>
              <p:nvPr/>
            </p:nvSpPr>
            <p:spPr>
              <a:xfrm>
                <a:off x="6018212" y="2681481"/>
                <a:ext cx="19716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EE0177-9101-4F6E-90F8-2A16613FA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212" y="2681481"/>
                <a:ext cx="19716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8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Graphing a Cotangent Function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1304925"/>
                <a:ext cx="8686800" cy="494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dirty="0" smtClean="0"/>
                  <a:t>Step 3  Find points on the graph 1/4 and 3/4 of the way between consecutive asymptotes.  These points have    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-coordinates of </a:t>
                </a:r>
                <a:r>
                  <a:rPr lang="en-US" altLang="en-US" b="1" i="1" dirty="0"/>
                  <a:t>A</a:t>
                </a:r>
                <a:r>
                  <a:rPr lang="en-US" altLang="en-US" b="1" dirty="0"/>
                  <a:t> and –</a:t>
                </a:r>
                <a:r>
                  <a:rPr lang="en-US" altLang="en-US" b="1" i="1" dirty="0"/>
                  <a:t>A</a:t>
                </a:r>
                <a:r>
                  <a:rPr lang="en-US" altLang="en-US" b="1" dirty="0"/>
                  <a:t>. 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b="1" dirty="0"/>
              </a:p>
              <a:p>
                <a:pPr>
                  <a:spcBef>
                    <a:spcPct val="50000"/>
                  </a:spcBef>
                </a:pPr>
                <a:endParaRPr lang="en-US" altLang="en-US" b="1" dirty="0"/>
              </a:p>
              <a:p>
                <a:pPr>
                  <a:spcBef>
                    <a:spcPct val="50000"/>
                  </a:spcBef>
                </a:pPr>
                <a:endParaRPr lang="en-US" altLang="en-US" b="1" dirty="0"/>
              </a:p>
              <a:p>
                <a:pPr>
                  <a:spcBef>
                    <a:spcPct val="50000"/>
                  </a:spcBef>
                </a:pPr>
                <a:endParaRPr lang="en-US" altLang="en-US" b="1" dirty="0"/>
              </a:p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The graph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l-GR" alt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en-US" b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304925"/>
                <a:ext cx="8686800" cy="4949825"/>
              </a:xfrm>
              <a:prstGeom prst="rect">
                <a:avLst/>
              </a:prstGeom>
              <a:blipFill rotWithShape="1">
                <a:blip r:embed="rId2"/>
                <a:stretch>
                  <a:fillRect l="-1474" t="-1232" b="-1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62719" y="2743638"/>
                <a:ext cx="4572000" cy="15633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The values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  <a:p>
                <a:r>
                  <a:rPr lang="en-US" altLang="en-US" dirty="0">
                    <a:solidFill>
                      <a:schemeClr val="tx1"/>
                    </a:solidFill>
                  </a:rPr>
                  <a:t>are 1/4 and 3/4 of the way </a:t>
                </a:r>
              </a:p>
              <a:p>
                <a:r>
                  <a:rPr lang="en-US" altLang="en-US" dirty="0">
                    <a:solidFill>
                      <a:schemeClr val="tx1"/>
                    </a:solidFill>
                  </a:rPr>
                  <a:t>between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0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and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19" y="2743638"/>
                <a:ext cx="4572000" cy="1563377"/>
              </a:xfrm>
              <a:prstGeom prst="rect">
                <a:avLst/>
              </a:prstGeom>
              <a:blipFill rotWithShape="1">
                <a:blip r:embed="rId3"/>
                <a:stretch>
                  <a:fillRect l="-2667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9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192338"/>
            <a:ext cx="41338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Graphing a Cotangent Function    </a:t>
            </a:r>
            <a:r>
              <a:rPr lang="en-US" altLang="en-US" i="1" dirty="0"/>
              <a:t>(continued)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4925"/>
            <a:ext cx="8686800" cy="49498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dirty="0"/>
              <a:t>Step 4  Use steps 1-3 to graph one full period of the function.</a:t>
            </a:r>
            <a:r>
              <a:rPr lang="en-US" altLang="en-US" dirty="0"/>
              <a:t> 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5080000" y="2540000"/>
            <a:ext cx="14288" cy="3513138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7685088" y="2540000"/>
            <a:ext cx="14287" cy="3513138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Graphs of </a:t>
            </a:r>
            <a:r>
              <a:rPr lang="en-US" altLang="en-US" i="1"/>
              <a:t>y</a:t>
            </a:r>
            <a:r>
              <a:rPr lang="en-US" altLang="en-US"/>
              <a:t> = csc </a:t>
            </a:r>
            <a:r>
              <a:rPr lang="en-US" altLang="en-US" i="1"/>
              <a:t>x</a:t>
            </a:r>
            <a:r>
              <a:rPr lang="en-US" altLang="en-US"/>
              <a:t> and </a:t>
            </a:r>
            <a:r>
              <a:rPr lang="en-US" altLang="en-US" i="1"/>
              <a:t>y</a:t>
            </a:r>
            <a:r>
              <a:rPr lang="en-US" altLang="en-US"/>
              <a:t> = sec </a:t>
            </a:r>
            <a:r>
              <a:rPr lang="en-US" altLang="en-US" i="1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313" y="1290638"/>
                <a:ext cx="8686800" cy="4949825"/>
              </a:xfrm>
            </p:spPr>
            <p:txBody>
              <a:bodyPr/>
              <a:lstStyle/>
              <a:p>
                <a:r>
                  <a:rPr lang="en-US" altLang="en-US" sz="2600" dirty="0"/>
                  <a:t>We obtain the graphs of the cosecant and the secant curves by using the reciprocal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60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en-US" sz="26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en-US" sz="2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en-US" sz="2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en-US" sz="2600" dirty="0"/>
                  <a:t>.</a:t>
                </a:r>
              </a:p>
              <a:p>
                <a:r>
                  <a:rPr lang="en-US" altLang="en-US" sz="2600" dirty="0"/>
                  <a:t>                                   </a:t>
                </a:r>
              </a:p>
              <a:p>
                <a:r>
                  <a:rPr lang="en-US" altLang="en-US" sz="2600" dirty="0"/>
                  <a:t>We obtain the graph of </a:t>
                </a:r>
                <a:r>
                  <a:rPr lang="en-US" altLang="en-US" sz="2600" i="1" dirty="0"/>
                  <a:t>y</a:t>
                </a:r>
                <a:r>
                  <a:rPr lang="en-US" altLang="en-US" sz="2600" dirty="0"/>
                  <a:t> = csc </a:t>
                </a:r>
                <a:r>
                  <a:rPr lang="en-US" altLang="en-US" sz="2600" i="1" dirty="0"/>
                  <a:t>x</a:t>
                </a:r>
                <a:r>
                  <a:rPr lang="en-US" altLang="en-US" sz="2600" dirty="0"/>
                  <a:t> by taking reciprocals of the    </a:t>
                </a:r>
                <a:r>
                  <a:rPr lang="en-US" altLang="en-US" sz="2600" i="1" dirty="0"/>
                  <a:t>y</a:t>
                </a:r>
                <a:r>
                  <a:rPr lang="en-US" altLang="en-US" sz="2600" dirty="0"/>
                  <a:t>-values in the graph of </a:t>
                </a:r>
                <a:r>
                  <a:rPr lang="en-US" altLang="en-US" sz="2600" i="1" dirty="0"/>
                  <a:t>y</a:t>
                </a:r>
                <a:r>
                  <a:rPr lang="en-US" altLang="en-US" sz="2600" dirty="0"/>
                  <a:t> = sin </a:t>
                </a:r>
                <a:r>
                  <a:rPr lang="en-US" altLang="en-US" sz="2600" i="1" dirty="0"/>
                  <a:t>x</a:t>
                </a:r>
                <a:r>
                  <a:rPr lang="en-US" altLang="en-US" sz="2600" dirty="0"/>
                  <a:t>.  Vertical asymptotes of             </a:t>
                </a:r>
                <a:r>
                  <a:rPr lang="en-US" altLang="en-US" sz="2600" i="1" dirty="0"/>
                  <a:t>y</a:t>
                </a:r>
                <a:r>
                  <a:rPr lang="en-US" altLang="en-US" sz="2600" dirty="0"/>
                  <a:t> = csc </a:t>
                </a:r>
                <a:r>
                  <a:rPr lang="en-US" altLang="en-US" sz="2600" i="1" dirty="0"/>
                  <a:t>x</a:t>
                </a:r>
                <a:r>
                  <a:rPr lang="en-US" altLang="en-US" sz="2600" dirty="0"/>
                  <a:t> occur at the </a:t>
                </a:r>
                <a:r>
                  <a:rPr lang="en-US" altLang="en-US" sz="2600" i="1" dirty="0"/>
                  <a:t>x</a:t>
                </a:r>
                <a:r>
                  <a:rPr lang="en-US" altLang="en-US" sz="2600" dirty="0"/>
                  <a:t>-intercepts of </a:t>
                </a:r>
                <a:r>
                  <a:rPr lang="en-US" altLang="en-US" sz="2600" i="1" dirty="0"/>
                  <a:t>y</a:t>
                </a:r>
                <a:r>
                  <a:rPr lang="en-US" altLang="en-US" sz="2600" dirty="0"/>
                  <a:t> = sin </a:t>
                </a:r>
                <a:r>
                  <a:rPr lang="en-US" altLang="en-US" sz="2600" i="1" dirty="0"/>
                  <a:t>x</a:t>
                </a:r>
                <a:r>
                  <a:rPr lang="en-US" altLang="en-US" sz="2600" dirty="0"/>
                  <a:t>.</a:t>
                </a:r>
              </a:p>
              <a:p>
                <a:endParaRPr lang="en-US" altLang="en-US" sz="2600" dirty="0"/>
              </a:p>
              <a:p>
                <a:r>
                  <a:rPr lang="en-US" altLang="en-US" sz="2600" dirty="0"/>
                  <a:t>We obtain the graph of </a:t>
                </a:r>
                <a:r>
                  <a:rPr lang="en-US" altLang="en-US" sz="2600" i="1" dirty="0"/>
                  <a:t>y</a:t>
                </a:r>
                <a:r>
                  <a:rPr lang="en-US" altLang="en-US" sz="2600" dirty="0"/>
                  <a:t> = sec </a:t>
                </a:r>
                <a:r>
                  <a:rPr lang="en-US" altLang="en-US" sz="2600" i="1" dirty="0"/>
                  <a:t>x</a:t>
                </a:r>
                <a:r>
                  <a:rPr lang="en-US" altLang="en-US" sz="2600" dirty="0"/>
                  <a:t> by taking reciprocals of the    </a:t>
                </a:r>
                <a:r>
                  <a:rPr lang="en-US" altLang="en-US" sz="2600" i="1" dirty="0"/>
                  <a:t>y</a:t>
                </a:r>
                <a:r>
                  <a:rPr lang="en-US" altLang="en-US" sz="2600" dirty="0"/>
                  <a:t>-values in the graph of </a:t>
                </a:r>
                <a:r>
                  <a:rPr lang="en-US" altLang="en-US" sz="2600" i="1" dirty="0"/>
                  <a:t>y</a:t>
                </a:r>
                <a:r>
                  <a:rPr lang="en-US" altLang="en-US" sz="2600" dirty="0"/>
                  <a:t> = cos </a:t>
                </a:r>
                <a:r>
                  <a:rPr lang="en-US" altLang="en-US" sz="2600" i="1" dirty="0"/>
                  <a:t>x</a:t>
                </a:r>
                <a:r>
                  <a:rPr lang="en-US" altLang="en-US" sz="2600" dirty="0"/>
                  <a:t>.  Vertical asymptotes of </a:t>
                </a:r>
                <a:br>
                  <a:rPr lang="en-US" altLang="en-US" sz="2600" dirty="0"/>
                </a:br>
                <a:r>
                  <a:rPr lang="en-US" altLang="en-US" sz="2600" i="1" dirty="0"/>
                  <a:t>y</a:t>
                </a:r>
                <a:r>
                  <a:rPr lang="en-US" altLang="en-US" sz="2600" dirty="0"/>
                  <a:t> = sec </a:t>
                </a:r>
                <a:r>
                  <a:rPr lang="en-US" altLang="en-US" sz="2600" i="1" dirty="0"/>
                  <a:t>x</a:t>
                </a:r>
                <a:r>
                  <a:rPr lang="en-US" altLang="en-US" sz="2600" dirty="0"/>
                  <a:t> occur at the </a:t>
                </a:r>
                <a:r>
                  <a:rPr lang="en-US" altLang="en-US" sz="2600" i="1" dirty="0"/>
                  <a:t>x</a:t>
                </a:r>
                <a:r>
                  <a:rPr lang="en-US" altLang="en-US" sz="2600" dirty="0"/>
                  <a:t>-intercepts of </a:t>
                </a:r>
                <a:r>
                  <a:rPr lang="en-US" altLang="en-US" sz="2600" i="1" dirty="0"/>
                  <a:t>y</a:t>
                </a:r>
                <a:r>
                  <a:rPr lang="en-US" altLang="en-US" sz="2600" dirty="0"/>
                  <a:t> = cos </a:t>
                </a:r>
                <a:r>
                  <a:rPr lang="en-US" altLang="en-US" sz="2600" i="1" dirty="0"/>
                  <a:t>x</a:t>
                </a:r>
                <a:r>
                  <a:rPr lang="en-US" altLang="en-US" sz="2600" dirty="0"/>
                  <a:t>.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313" y="1290638"/>
                <a:ext cx="8686800" cy="4949825"/>
              </a:xfrm>
              <a:blipFill>
                <a:blip r:embed="rId2"/>
                <a:stretch>
                  <a:fillRect l="-1263" t="-1232" r="-2596" b="-5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98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Cosecant Curve:  The Graph of </a:t>
            </a:r>
            <a:r>
              <a:rPr lang="en-US" altLang="en-US" i="1"/>
              <a:t>y</a:t>
            </a:r>
            <a:r>
              <a:rPr lang="en-US" altLang="en-US"/>
              <a:t> = csc </a:t>
            </a:r>
            <a:r>
              <a:rPr lang="en-US" altLang="en-US" i="1"/>
              <a:t>x</a:t>
            </a:r>
            <a:r>
              <a:rPr lang="en-US" altLang="en-US"/>
              <a:t> and Its Characteristics </a:t>
            </a:r>
          </a:p>
        </p:txBody>
      </p:sp>
      <p:pic>
        <p:nvPicPr>
          <p:cNvPr id="22531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840038"/>
            <a:ext cx="54483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182688"/>
            <a:ext cx="5984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8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dirty="0"/>
              <a:t>Understand the graph of </a:t>
            </a:r>
            <a:r>
              <a:rPr lang="en-US" altLang="en-US" i="1" dirty="0"/>
              <a:t>y</a:t>
            </a:r>
            <a:r>
              <a:rPr lang="en-US" altLang="en-US" dirty="0"/>
              <a:t> = tan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Graph variations of </a:t>
            </a:r>
            <a:r>
              <a:rPr lang="en-US" altLang="en-US" i="1" dirty="0"/>
              <a:t>y</a:t>
            </a:r>
            <a:r>
              <a:rPr lang="en-US" altLang="en-US" dirty="0"/>
              <a:t> = tan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Understand the graph of </a:t>
            </a:r>
            <a:r>
              <a:rPr lang="en-US" altLang="en-US" i="1" dirty="0"/>
              <a:t>y</a:t>
            </a:r>
            <a:r>
              <a:rPr lang="en-US" altLang="en-US" dirty="0"/>
              <a:t> = cot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Graph variations of </a:t>
            </a:r>
            <a:r>
              <a:rPr lang="en-US" altLang="en-US" i="1" dirty="0"/>
              <a:t>y</a:t>
            </a:r>
            <a:r>
              <a:rPr lang="en-US" altLang="en-US" dirty="0"/>
              <a:t> = cot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Understand the graphs of </a:t>
            </a:r>
            <a:r>
              <a:rPr lang="en-US" altLang="en-US" i="1" dirty="0"/>
              <a:t>y</a:t>
            </a:r>
            <a:r>
              <a:rPr lang="en-US" altLang="en-US" dirty="0"/>
              <a:t> = csc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 = sec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Graph variations of </a:t>
            </a:r>
            <a:r>
              <a:rPr lang="en-US" altLang="en-US" i="1" dirty="0"/>
              <a:t>y</a:t>
            </a:r>
            <a:r>
              <a:rPr lang="en-US" altLang="en-US" dirty="0"/>
              <a:t> = csc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 = sec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 marL="457200" indent="-457200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7274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Cosecant Curve:  The Graph of </a:t>
            </a:r>
            <a:r>
              <a:rPr lang="en-US" altLang="en-US" i="1"/>
              <a:t>y</a:t>
            </a:r>
            <a:r>
              <a:rPr lang="en-US" altLang="en-US"/>
              <a:t> = csc </a:t>
            </a:r>
            <a:r>
              <a:rPr lang="en-US" altLang="en-US" i="1"/>
              <a:t>x</a:t>
            </a:r>
            <a:r>
              <a:rPr lang="en-US" altLang="en-US"/>
              <a:t> and Its Characteristics   </a:t>
            </a:r>
            <a:r>
              <a:rPr lang="en-US" altLang="en-US" i="1"/>
              <a:t>(continued)</a:t>
            </a:r>
          </a:p>
        </p:txBody>
      </p:sp>
      <p:pic>
        <p:nvPicPr>
          <p:cNvPr id="23555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840038"/>
            <a:ext cx="54483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509713"/>
            <a:ext cx="71913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91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Secant Curve:  The Graph of </a:t>
            </a:r>
            <a:r>
              <a:rPr lang="en-US" altLang="en-US" i="1"/>
              <a:t>y</a:t>
            </a:r>
            <a:r>
              <a:rPr lang="en-US" altLang="en-US"/>
              <a:t> = sec </a:t>
            </a:r>
            <a:r>
              <a:rPr lang="en-US" altLang="en-US" i="1"/>
              <a:t>x</a:t>
            </a:r>
            <a:r>
              <a:rPr lang="en-US" altLang="en-US"/>
              <a:t> and Its Characteristics</a:t>
            </a:r>
          </a:p>
        </p:txBody>
      </p:sp>
      <p:pic>
        <p:nvPicPr>
          <p:cNvPr id="24579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928938"/>
            <a:ext cx="54673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652588"/>
            <a:ext cx="54578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64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Secant Curve:  The Graph of </a:t>
            </a:r>
            <a:r>
              <a:rPr lang="en-US" altLang="en-US" i="1"/>
              <a:t>y</a:t>
            </a:r>
            <a:r>
              <a:rPr lang="en-US" altLang="en-US"/>
              <a:t> = sec </a:t>
            </a:r>
            <a:r>
              <a:rPr lang="en-US" altLang="en-US" i="1"/>
              <a:t>x</a:t>
            </a:r>
            <a:r>
              <a:rPr lang="en-US" altLang="en-US"/>
              <a:t> and Its Characteristics    </a:t>
            </a:r>
            <a:r>
              <a:rPr lang="en-US" altLang="en-US" i="1"/>
              <a:t>(continued)</a:t>
            </a:r>
          </a:p>
        </p:txBody>
      </p:sp>
      <p:pic>
        <p:nvPicPr>
          <p:cNvPr id="25603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376488"/>
            <a:ext cx="54673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547813"/>
            <a:ext cx="5353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939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393950"/>
            <a:ext cx="39528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Using a Sine Curve to Obtain a Cosecant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alt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en-US" dirty="0"/>
                  <a:t> to obtain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alt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-intercepts of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</a:t>
                </a:r>
                <a:r>
                  <a:rPr lang="en-US" alt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sine graph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corresponds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to the vertical asymptotes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of the cosecant graph.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4" name="Line 10"/>
          <p:cNvSpPr>
            <a:spLocks noChangeShapeType="1"/>
          </p:cNvSpPr>
          <p:nvPr/>
        </p:nvSpPr>
        <p:spPr bwMode="auto">
          <a:xfrm flipH="1" flipV="1">
            <a:off x="6661150" y="2873375"/>
            <a:ext cx="0" cy="3221038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H="1" flipV="1">
            <a:off x="7829550" y="2873375"/>
            <a:ext cx="0" cy="3221038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H="1" flipV="1">
            <a:off x="5449888" y="2909888"/>
            <a:ext cx="0" cy="3221037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9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393950"/>
            <a:ext cx="39528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Using a Sine Curve to Obtain a Cosecant Curve  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Using the asymptotes as guides, we sketch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alt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75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76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  <a:blipFill>
                <a:blip r:embed="rId4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7" name="Line 13"/>
          <p:cNvSpPr>
            <a:spLocks noChangeShapeType="1"/>
          </p:cNvSpPr>
          <p:nvPr/>
        </p:nvSpPr>
        <p:spPr bwMode="auto">
          <a:xfrm flipH="1" flipV="1">
            <a:off x="6632575" y="2716213"/>
            <a:ext cx="0" cy="3221037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 flipH="1" flipV="1">
            <a:off x="5449888" y="2757488"/>
            <a:ext cx="0" cy="3221037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5"/>
          <p:cNvSpPr>
            <a:spLocks noChangeShapeType="1"/>
          </p:cNvSpPr>
          <p:nvPr/>
        </p:nvSpPr>
        <p:spPr bwMode="auto">
          <a:xfrm flipH="1" flipV="1">
            <a:off x="7823200" y="2740025"/>
            <a:ext cx="0" cy="3221038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60" name="Object 16"/>
          <p:cNvGraphicFramePr>
            <a:graphicFrameLocks noChangeAspect="1"/>
          </p:cNvGraphicFramePr>
          <p:nvPr/>
        </p:nvGraphicFramePr>
        <p:xfrm>
          <a:off x="3962400" y="23241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457677" imgH="793306" progId="Equation.DSMT4">
                  <p:embed/>
                </p:oleObj>
              </mc:Choice>
              <mc:Fallback>
                <p:oleObj name="Equation" r:id="rId5" imgW="457677" imgH="793306" progId="Equation.DSMT4">
                  <p:embed/>
                  <p:pic>
                    <p:nvPicPr>
                      <p:cNvPr id="276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2410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7F8D54F-881F-4F49-A9AC-232FC3EAA4E4}"/>
                  </a:ext>
                </a:extLst>
              </p:cNvPr>
              <p:cNvSpPr txBox="1"/>
              <p:nvPr/>
            </p:nvSpPr>
            <p:spPr>
              <a:xfrm>
                <a:off x="6087268" y="2142191"/>
                <a:ext cx="2676525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csc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F8D54F-881F-4F49-A9AC-232FC3EAA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68" y="2142191"/>
                <a:ext cx="2676525" cy="615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613D0AF-E342-40D5-87D1-3CC7020AA3C2}"/>
                  </a:ext>
                </a:extLst>
              </p:cNvPr>
              <p:cNvSpPr txBox="1"/>
              <p:nvPr/>
            </p:nvSpPr>
            <p:spPr>
              <a:xfrm>
                <a:off x="2801144" y="4326731"/>
                <a:ext cx="2662237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13D0AF-E342-40D5-87D1-3CC7020AA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44" y="4326731"/>
                <a:ext cx="2662237" cy="6152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30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Secant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</p:spPr>
            <p:txBody>
              <a:bodyPr/>
              <a:lstStyle/>
              <a:p>
                <a:pPr>
                  <a:spcBef>
                    <a:spcPct val="75000"/>
                  </a:spcBef>
                </a:pPr>
                <a:r>
                  <a:rPr lang="en-US" altLang="en-US" dirty="0"/>
                  <a:t>Graph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2 sec 2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We begin by graphing the reciprocal function,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2 cos 2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.  This equation is of the form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A </a:t>
                </a:r>
                <a:r>
                  <a:rPr lang="en-US" altLang="en-US" dirty="0"/>
                  <a:t>cos </a:t>
                </a:r>
                <a:r>
                  <a:rPr lang="en-US" altLang="en-US" i="1" dirty="0"/>
                  <a:t>Bx</a:t>
                </a:r>
                <a:r>
                  <a:rPr lang="en-US" altLang="en-US" dirty="0"/>
                  <a:t>, with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= 2 and </a:t>
                </a:r>
                <a:br>
                  <a:rPr lang="en-US" altLang="en-US" dirty="0"/>
                </a:br>
                <a:r>
                  <a:rPr lang="en-US" altLang="en-US" i="1" dirty="0"/>
                  <a:t>B</a:t>
                </a:r>
                <a:r>
                  <a:rPr lang="en-US" altLang="en-US" dirty="0"/>
                  <a:t> = 2.</a:t>
                </a:r>
              </a:p>
              <a:p>
                <a:r>
                  <a:rPr lang="en-US" altLang="en-US" dirty="0"/>
                  <a:t>amplitude: |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| = |2| = 2 </a:t>
                </a:r>
              </a:p>
              <a:p>
                <a:r>
                  <a:rPr lang="en-US" altLang="en-US" dirty="0"/>
                  <a:t>period: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We will use quarter-periods to find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-values for the five key points.</a:t>
                </a:r>
              </a:p>
              <a:p>
                <a:endParaRPr lang="en-US" altLang="en-US" i="1" dirty="0"/>
              </a:p>
            </p:txBody>
          </p:sp>
        </mc:Choice>
        <mc:Fallback xmlns="">
          <p:sp>
            <p:nvSpPr>
              <p:cNvPr id="66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  <a:blipFill>
                <a:blip r:embed="rId2"/>
                <a:stretch>
                  <a:fillRect l="-1474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2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Secant Function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</p:spPr>
            <p:txBody>
              <a:bodyPr/>
              <a:lstStyle/>
              <a:p>
                <a:pPr>
                  <a:spcBef>
                    <a:spcPct val="75000"/>
                  </a:spcBef>
                </a:pPr>
                <a:r>
                  <a:rPr lang="en-US" altLang="en-US" dirty="0"/>
                  <a:t>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-values for the five key points are: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0, 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i="1" dirty="0"/>
              </a:p>
              <a:p>
                <a:pPr>
                  <a:spcBef>
                    <a:spcPct val="75000"/>
                  </a:spcBef>
                </a:pPr>
                <a:r>
                  <a:rPr lang="en-US" altLang="en-US" dirty="0"/>
                  <a:t>Evaluating the function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2 cos 2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at each of these values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, the key points are:</a:t>
                </a:r>
              </a:p>
              <a:p>
                <a:pPr>
                  <a:spcBef>
                    <a:spcPct val="7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0, 2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l-GR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,−2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e>
                      </m:d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8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  <a:blipFill>
                <a:blip r:embed="rId2"/>
                <a:stretch>
                  <a:fillRect l="-1474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9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459038"/>
            <a:ext cx="38576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Secant Function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</p:spPr>
            <p:txBody>
              <a:bodyPr/>
              <a:lstStyle/>
              <a:p>
                <a:pPr>
                  <a:spcBef>
                    <a:spcPct val="75000"/>
                  </a:spcBef>
                </a:pPr>
                <a:r>
                  <a:rPr lang="en-US" altLang="en-US" dirty="0"/>
                  <a:t>The key points for our graph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2 cos 2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are: 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0, 2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,−2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We draw vertical asymptotes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through 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-intercepts to use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as guides for the graph of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i="1" dirty="0"/>
                  <a:t>y</a:t>
                </a:r>
                <a:r>
                  <a:rPr lang="en-US" altLang="en-US" dirty="0"/>
                  <a:t> = 2 sec 2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.</a:t>
                </a:r>
              </a:p>
              <a:p>
                <a:pPr>
                  <a:spcBef>
                    <a:spcPct val="7500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07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  <a:blipFill>
                <a:blip r:embed="rId3"/>
                <a:stretch>
                  <a:fillRect l="-1474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42" name="Line 10"/>
          <p:cNvSpPr>
            <a:spLocks noChangeShapeType="1"/>
          </p:cNvSpPr>
          <p:nvPr/>
        </p:nvSpPr>
        <p:spPr bwMode="auto">
          <a:xfrm flipH="1" flipV="1">
            <a:off x="6262688" y="2757488"/>
            <a:ext cx="0" cy="3221037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H="1" flipV="1">
            <a:off x="7743825" y="2757488"/>
            <a:ext cx="0" cy="3221037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130425"/>
            <a:ext cx="41338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Secant Function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</p:spPr>
            <p:txBody>
              <a:bodyPr/>
              <a:lstStyle/>
              <a:p>
                <a:pPr>
                  <a:spcBef>
                    <a:spcPct val="75000"/>
                  </a:spcBef>
                </a:pPr>
                <a:r>
                  <a:rPr lang="en-US" altLang="en-US" dirty="0"/>
                  <a:t>Graph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2 sec 2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ct val="75000"/>
                  </a:spcBef>
                </a:pP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  <a:blipFill>
                <a:blip r:embed="rId3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0" name="Line 9"/>
          <p:cNvSpPr>
            <a:spLocks noChangeShapeType="1"/>
          </p:cNvSpPr>
          <p:nvPr/>
        </p:nvSpPr>
        <p:spPr bwMode="auto">
          <a:xfrm flipH="1" flipV="1">
            <a:off x="4041775" y="2452688"/>
            <a:ext cx="0" cy="3525837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 flipH="1" flipV="1">
            <a:off x="5094288" y="2452688"/>
            <a:ext cx="0" cy="3563937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/>
        </p:nvSpPr>
        <p:spPr bwMode="auto">
          <a:xfrm flipH="1" flipV="1">
            <a:off x="6118225" y="2452688"/>
            <a:ext cx="0" cy="353060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 flipH="1" flipV="1">
            <a:off x="3040063" y="2452688"/>
            <a:ext cx="0" cy="3525837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B3C6727-5C37-4A4F-A19B-B34599CDED34}"/>
                  </a:ext>
                </a:extLst>
              </p:cNvPr>
              <p:cNvSpPr txBox="1"/>
              <p:nvPr/>
            </p:nvSpPr>
            <p:spPr>
              <a:xfrm>
                <a:off x="6118225" y="2560172"/>
                <a:ext cx="23066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3C6727-5C37-4A4F-A19B-B34599CDE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225" y="2560172"/>
                <a:ext cx="230663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399A4D2-5B29-4860-BB73-D42D06D8AB78}"/>
                  </a:ext>
                </a:extLst>
              </p:cNvPr>
              <p:cNvSpPr txBox="1"/>
              <p:nvPr/>
            </p:nvSpPr>
            <p:spPr>
              <a:xfrm>
                <a:off x="681045" y="3935740"/>
                <a:ext cx="22859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99A4D2-5B29-4860-BB73-D42D06D8A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45" y="3935740"/>
                <a:ext cx="228599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113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Six Curves of Trigonometry</a:t>
            </a:r>
          </a:p>
        </p:txBody>
      </p:sp>
      <p:pic>
        <p:nvPicPr>
          <p:cNvPr id="32771" name="Picture 6" descr="six curves - si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866900"/>
            <a:ext cx="35337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087563"/>
            <a:ext cx="31146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57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Graph of </a:t>
            </a:r>
            <a:r>
              <a:rPr lang="en-US" altLang="en-US" i="1"/>
              <a:t>y</a:t>
            </a:r>
            <a:r>
              <a:rPr lang="en-US" altLang="en-US"/>
              <a:t> = tan </a:t>
            </a:r>
            <a:r>
              <a:rPr lang="en-US" altLang="en-US" i="1"/>
              <a:t>x</a:t>
            </a:r>
          </a:p>
        </p:txBody>
      </p:sp>
      <p:pic>
        <p:nvPicPr>
          <p:cNvPr id="4099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338"/>
            <a:ext cx="89725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138488"/>
            <a:ext cx="26574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Text Box 6"/>
              <p:cNvSpPr txBox="1">
                <a:spLocks noChangeArrowheads="1"/>
              </p:cNvSpPr>
              <p:nvPr/>
            </p:nvSpPr>
            <p:spPr bwMode="auto">
              <a:xfrm>
                <a:off x="169863" y="3376613"/>
                <a:ext cx="208482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Period: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94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863" y="3376613"/>
                <a:ext cx="2084822" cy="461665"/>
              </a:xfrm>
              <a:prstGeom prst="rect">
                <a:avLst/>
              </a:prstGeom>
              <a:blipFill>
                <a:blip r:embed="rId4"/>
                <a:stretch>
                  <a:fillRect l="-4678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69863" y="3962400"/>
            <a:ext cx="51106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The tangent function is an odd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function: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tan(–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) = –tan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6" name="Text Box 10"/>
              <p:cNvSpPr txBox="1">
                <a:spLocks noChangeArrowheads="1"/>
              </p:cNvSpPr>
              <p:nvPr/>
            </p:nvSpPr>
            <p:spPr bwMode="auto">
              <a:xfrm>
                <a:off x="273050" y="5133975"/>
                <a:ext cx="5549020" cy="582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tangent function is undefined 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994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050" y="5133975"/>
                <a:ext cx="5549020" cy="582275"/>
              </a:xfrm>
              <a:prstGeom prst="rect">
                <a:avLst/>
              </a:prstGeom>
              <a:blipFill>
                <a:blip r:embed="rId5"/>
                <a:stretch>
                  <a:fillRect l="-1758" t="-2083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Six Curves of Trigonometry </a:t>
            </a:r>
            <a:r>
              <a:rPr lang="en-US" altLang="en-US" i="1"/>
              <a:t>(continued)</a:t>
            </a:r>
          </a:p>
        </p:txBody>
      </p:sp>
      <p:pic>
        <p:nvPicPr>
          <p:cNvPr id="33795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74863"/>
            <a:ext cx="34004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690813"/>
            <a:ext cx="32099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169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Six Curves of Trigonometry </a:t>
            </a:r>
            <a:r>
              <a:rPr lang="en-US" altLang="en-US" i="1"/>
              <a:t>(continued)</a:t>
            </a:r>
          </a:p>
        </p:txBody>
      </p:sp>
      <p:pic>
        <p:nvPicPr>
          <p:cNvPr id="34819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446213"/>
            <a:ext cx="3581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67025"/>
            <a:ext cx="30099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63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Six Curves of Trigonometry </a:t>
            </a:r>
            <a:r>
              <a:rPr lang="en-US" altLang="en-US" i="1"/>
              <a:t>(continued)</a:t>
            </a:r>
          </a:p>
        </p:txBody>
      </p:sp>
      <p:pic>
        <p:nvPicPr>
          <p:cNvPr id="35843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563688"/>
            <a:ext cx="3962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905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24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Six Curves of Trigonometry </a:t>
            </a:r>
            <a:r>
              <a:rPr lang="en-US" altLang="en-US" i="1"/>
              <a:t>(continued)</a:t>
            </a:r>
          </a:p>
        </p:txBody>
      </p:sp>
      <p:pic>
        <p:nvPicPr>
          <p:cNvPr id="36867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382713"/>
            <a:ext cx="3543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170238"/>
            <a:ext cx="3486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163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Six Curves of Trigonometry </a:t>
            </a:r>
            <a:r>
              <a:rPr lang="en-US" altLang="en-US" i="1"/>
              <a:t>(continued)</a:t>
            </a:r>
          </a:p>
        </p:txBody>
      </p:sp>
      <p:pic>
        <p:nvPicPr>
          <p:cNvPr id="37891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11288"/>
            <a:ext cx="35147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994025"/>
            <a:ext cx="31527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Tangent  Curve:  The Graph of </a:t>
            </a:r>
            <a:r>
              <a:rPr lang="en-US" altLang="en-US" i="1"/>
              <a:t>y</a:t>
            </a:r>
            <a:r>
              <a:rPr lang="en-US" altLang="en-US"/>
              <a:t> = tan </a:t>
            </a:r>
            <a:r>
              <a:rPr lang="en-US" altLang="en-US" i="1"/>
              <a:t>x</a:t>
            </a:r>
            <a:r>
              <a:rPr lang="en-US" altLang="en-US"/>
              <a:t> and Its Characteristics</a:t>
            </a:r>
          </a:p>
        </p:txBody>
      </p:sp>
      <p:pic>
        <p:nvPicPr>
          <p:cNvPr id="5123" name="Picture 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895600"/>
            <a:ext cx="69627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314450"/>
            <a:ext cx="58959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Tangent  Curve:  The Graph of </a:t>
            </a:r>
            <a:r>
              <a:rPr lang="en-US" altLang="en-US" i="1"/>
              <a:t>y</a:t>
            </a:r>
            <a:r>
              <a:rPr lang="en-US" altLang="en-US"/>
              <a:t> = tan </a:t>
            </a:r>
            <a:r>
              <a:rPr lang="en-US" altLang="en-US" i="1"/>
              <a:t>x</a:t>
            </a:r>
            <a:r>
              <a:rPr lang="en-US" altLang="en-US"/>
              <a:t> and Its Characteristics   </a:t>
            </a:r>
            <a:r>
              <a:rPr lang="en-US" altLang="en-US" i="1"/>
              <a:t>(continued)</a:t>
            </a:r>
          </a:p>
        </p:txBody>
      </p:sp>
      <p:pic>
        <p:nvPicPr>
          <p:cNvPr id="6147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895600"/>
            <a:ext cx="69627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76338"/>
            <a:ext cx="74866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5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Graphing Variations of </a:t>
            </a:r>
            <a:r>
              <a:rPr lang="en-US" altLang="en-US" i="1"/>
              <a:t>y</a:t>
            </a:r>
            <a:r>
              <a:rPr lang="en-US" altLang="en-US"/>
              <a:t> = tan </a:t>
            </a:r>
            <a:r>
              <a:rPr lang="en-US" altLang="en-US" i="1"/>
              <a:t>x</a:t>
            </a:r>
          </a:p>
        </p:txBody>
      </p:sp>
      <p:pic>
        <p:nvPicPr>
          <p:cNvPr id="7171" name="Picture 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70038"/>
            <a:ext cx="7348538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08088"/>
            <a:ext cx="5267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7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Graphing Variations of </a:t>
            </a:r>
            <a:r>
              <a:rPr lang="en-US" altLang="en-US" i="1"/>
              <a:t>y</a:t>
            </a:r>
            <a:r>
              <a:rPr lang="en-US" altLang="en-US"/>
              <a:t> = tan </a:t>
            </a:r>
            <a:r>
              <a:rPr lang="en-US" altLang="en-US" i="1"/>
              <a:t>x    (continued)</a:t>
            </a:r>
          </a:p>
        </p:txBody>
      </p:sp>
      <p:pic>
        <p:nvPicPr>
          <p:cNvPr id="8195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08088"/>
            <a:ext cx="5267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570038"/>
            <a:ext cx="56292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2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Graphing a Tangent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3 tan 2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= 3,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= 2,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= 0</a:t>
                </a:r>
              </a:p>
              <a:p>
                <a:r>
                  <a:rPr lang="en-US" altLang="en-US" b="1" dirty="0"/>
                  <a:t>Step 1  Find two consecutive asymptotes.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An interval containing one period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.</a:t>
                </a:r>
                <a:br>
                  <a:rPr lang="en-US" altLang="en-US" dirty="0"/>
                </a:br>
                <a:r>
                  <a:rPr lang="en-US" altLang="en-US" dirty="0"/>
                  <a:t>Thus, two consecutive asymptotes occur 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l-GR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b="1" dirty="0"/>
                  <a:t>Step 2  Identify an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-intercept, midway between the consecutive asymptotes.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0 is midway between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The graph passes through (0, 0).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r="-1541" b="-3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ADA14FA-70A4-4143-9F49-D41090310044}"/>
                  </a:ext>
                </a:extLst>
              </p:cNvPr>
              <p:cNvSpPr txBox="1"/>
              <p:nvPr/>
            </p:nvSpPr>
            <p:spPr>
              <a:xfrm>
                <a:off x="207962" y="2922292"/>
                <a:ext cx="2962405" cy="719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DA14FA-70A4-4143-9F49-D41090310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2" y="2922292"/>
                <a:ext cx="2962405" cy="719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F16362F-0291-4D16-BAC1-3E9F77A1E890}"/>
                  </a:ext>
                </a:extLst>
              </p:cNvPr>
              <p:cNvSpPr txBox="1"/>
              <p:nvPr/>
            </p:nvSpPr>
            <p:spPr>
              <a:xfrm>
                <a:off x="3541712" y="2922292"/>
                <a:ext cx="2286000" cy="719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16362F-0291-4D16-BAC1-3E9F77A1E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712" y="2922292"/>
                <a:ext cx="2286000" cy="719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99FDB97-8022-47D0-A2DD-C37757D2CC66}"/>
                  </a:ext>
                </a:extLst>
              </p:cNvPr>
              <p:cNvSpPr txBox="1"/>
              <p:nvPr/>
            </p:nvSpPr>
            <p:spPr>
              <a:xfrm>
                <a:off x="6227762" y="2922292"/>
                <a:ext cx="2286000" cy="719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9FDB97-8022-47D0-A2DD-C37757D2C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762" y="2922292"/>
                <a:ext cx="2286000" cy="719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Graphing a Tangent Function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1304925"/>
                <a:ext cx="8686800" cy="494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en-US" b="1" dirty="0" smtClean="0"/>
                  <a:t>Step 3  Find points on the graph 1/4 and  3/4 of the way between the consecutive asymptotes.  These points have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-coordinates of –</a:t>
                </a:r>
                <a:r>
                  <a:rPr lang="en-US" altLang="en-US" b="1" i="1" dirty="0"/>
                  <a:t>A</a:t>
                </a:r>
                <a:r>
                  <a:rPr lang="en-US" altLang="en-US" b="1" dirty="0"/>
                  <a:t> and </a:t>
                </a:r>
                <a:r>
                  <a:rPr lang="en-US" altLang="en-US" b="1" i="1" dirty="0"/>
                  <a:t>A</a:t>
                </a:r>
                <a:r>
                  <a:rPr lang="en-US" altLang="en-US" b="1" dirty="0"/>
                  <a:t>.</a:t>
                </a:r>
              </a:p>
              <a:p>
                <a:r>
                  <a:rPr lang="en-US" altLang="en-US" dirty="0" smtClean="0"/>
                  <a:t>The values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r>
                  <a:rPr lang="en-US" altLang="en-US" dirty="0" smtClean="0"/>
                  <a:t>are 1/4 and 3/4 of the way </a:t>
                </a:r>
              </a:p>
              <a:p>
                <a:r>
                  <a:rPr lang="en-US" altLang="en-US" dirty="0" smtClean="0"/>
                  <a:t>between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The </a:t>
                </a:r>
                <a:r>
                  <a:rPr lang="en-US" altLang="en-US" dirty="0"/>
                  <a:t>graph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, −3</m:t>
                        </m:r>
                      </m:e>
                    </m:d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, 3</m:t>
                        </m:r>
                      </m:e>
                    </m:d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304925"/>
                <a:ext cx="8686800" cy="4949825"/>
              </a:xfrm>
              <a:prstGeom prst="rect">
                <a:avLst/>
              </a:prstGeom>
              <a:blipFill rotWithShape="1">
                <a:blip r:embed="rId2"/>
                <a:stretch>
                  <a:fillRect l="-1474" t="-1232" r="-11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8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19211</TotalTime>
  <Words>1247</Words>
  <Application>Microsoft Office PowerPoint</Application>
  <PresentationFormat>Letter Paper (8.5x11 in)</PresentationFormat>
  <Paragraphs>122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Equation</vt:lpstr>
      <vt:lpstr>PowerPoint Presentation</vt:lpstr>
      <vt:lpstr>Objectives</vt:lpstr>
      <vt:lpstr>The Graph of y = tan x</vt:lpstr>
      <vt:lpstr>The Tangent  Curve:  The Graph of y = tan x and Its Characteristics</vt:lpstr>
      <vt:lpstr>The Tangent  Curve:  The Graph of y = tan x and Its Characteristics   (continued)</vt:lpstr>
      <vt:lpstr>Graphing Variations of y = tan x</vt:lpstr>
      <vt:lpstr>Graphing Variations of y = tan x    (continued)</vt:lpstr>
      <vt:lpstr>Example 1:  Graphing a Tangent Function</vt:lpstr>
      <vt:lpstr>Example 1:  Graphing a Tangent Function     (continued)</vt:lpstr>
      <vt:lpstr>Example 1:  Graphing a Tangent Function     (continued)</vt:lpstr>
      <vt:lpstr>The Cotangent Curve:  The Graph of y = cot x and Its Characteristics</vt:lpstr>
      <vt:lpstr>The Cotangent Curve:  The Graph of y = cot x and Its Characteristics    (continued)</vt:lpstr>
      <vt:lpstr>Graphing Variations of y = cot x</vt:lpstr>
      <vt:lpstr>Graphing Variations of y = cot x        (continued)</vt:lpstr>
      <vt:lpstr>Example 3:  Graphing a Cotangent Function</vt:lpstr>
      <vt:lpstr>Example 3:  Graphing a Cotangent Function   (continued)</vt:lpstr>
      <vt:lpstr>Example 3:  Graphing a Cotangent Function    (continued)</vt:lpstr>
      <vt:lpstr>The Graphs of y = csc x and y = sec x</vt:lpstr>
      <vt:lpstr>The Cosecant Curve:  The Graph of y = csc x and Its Characteristics </vt:lpstr>
      <vt:lpstr>The Cosecant Curve:  The Graph of y = csc x and Its Characteristics   (continued)</vt:lpstr>
      <vt:lpstr>The Secant Curve:  The Graph of y = sec x and Its Characteristics</vt:lpstr>
      <vt:lpstr>The Secant Curve:  The Graph of y = sec x and Its Characteristics    (continued)</vt:lpstr>
      <vt:lpstr>Example 4:  Using a Sine Curve to Obtain a Cosecant Curve</vt:lpstr>
      <vt:lpstr>Example 4:  Using a Sine Curve to Obtain a Cosecant Curve       (continued)</vt:lpstr>
      <vt:lpstr>Example 5:  Graphing a Secant Function</vt:lpstr>
      <vt:lpstr>Example 5:  Graphing a Secant Function    (continued)</vt:lpstr>
      <vt:lpstr>Example 5:  Graphing a Secant Function    (continued)</vt:lpstr>
      <vt:lpstr>Example 5:  Graphing a Secant Function    (continued)</vt:lpstr>
      <vt:lpstr>The Six Curves of Trigonometry</vt:lpstr>
      <vt:lpstr>The Six Curves of Trigonometry (continued)</vt:lpstr>
      <vt:lpstr>The Six Curves of Trigonometry (continued)</vt:lpstr>
      <vt:lpstr>The Six Curves of Trigonometry (continued)</vt:lpstr>
      <vt:lpstr>The Six Curves of Trigonometry (continued)</vt:lpstr>
      <vt:lpstr>The Six Curves of Trigonometry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1195</cp:revision>
  <cp:lastPrinted>2001-11-04T00:51:13Z</cp:lastPrinted>
  <dcterms:created xsi:type="dcterms:W3CDTF">2005-02-25T19:46:41Z</dcterms:created>
  <dcterms:modified xsi:type="dcterms:W3CDTF">2023-01-23T08:13:44Z</dcterms:modified>
</cp:coreProperties>
</file>