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1005" r:id="rId2"/>
    <p:sldId id="1099" r:id="rId3"/>
    <p:sldId id="1100" r:id="rId4"/>
    <p:sldId id="1101" r:id="rId5"/>
    <p:sldId id="1107" r:id="rId6"/>
    <p:sldId id="1108" r:id="rId7"/>
    <p:sldId id="1109" r:id="rId8"/>
    <p:sldId id="1110" r:id="rId9"/>
    <p:sldId id="1111" r:id="rId10"/>
    <p:sldId id="1112" r:id="rId11"/>
    <p:sldId id="1113" r:id="rId12"/>
    <p:sldId id="1114" r:id="rId13"/>
    <p:sldId id="1115" r:id="rId14"/>
    <p:sldId id="1116" r:id="rId15"/>
    <p:sldId id="1117" r:id="rId16"/>
    <p:sldId id="1118" r:id="rId17"/>
    <p:sldId id="1119" r:id="rId18"/>
    <p:sldId id="1120" r:id="rId19"/>
    <p:sldId id="1148" r:id="rId20"/>
    <p:sldId id="1149" r:id="rId21"/>
    <p:sldId id="1150" r:id="rId22"/>
    <p:sldId id="1151" r:id="rId23"/>
    <p:sldId id="1147" r:id="rId24"/>
    <p:sldId id="1121" r:id="rId25"/>
    <p:sldId id="1152" r:id="rId26"/>
    <p:sldId id="1123" r:id="rId27"/>
    <p:sldId id="1124" r:id="rId28"/>
    <p:sldId id="1153" r:id="rId29"/>
    <p:sldId id="1154" r:id="rId30"/>
    <p:sldId id="1127" r:id="rId31"/>
    <p:sldId id="1128" r:id="rId32"/>
    <p:sldId id="1129" r:id="rId33"/>
    <p:sldId id="1130" r:id="rId34"/>
    <p:sldId id="1131" r:id="rId35"/>
    <p:sldId id="1155" r:id="rId36"/>
    <p:sldId id="1156" r:id="rId37"/>
    <p:sldId id="1135" r:id="rId38"/>
    <p:sldId id="1136" r:id="rId39"/>
    <p:sldId id="1137" r:id="rId40"/>
    <p:sldId id="1138" r:id="rId41"/>
    <p:sldId id="1157" r:id="rId42"/>
    <p:sldId id="1141" r:id="rId43"/>
    <p:sldId id="1142" r:id="rId44"/>
    <p:sldId id="1143" r:id="rId45"/>
    <p:sldId id="1145" r:id="rId46"/>
  </p:sldIdLst>
  <p:sldSz cx="9144000" cy="6858000" type="letter"/>
  <p:notesSz cx="6858000" cy="9144000"/>
  <p:embeddedFontLst>
    <p:embeddedFont>
      <p:font typeface="Arial Narrow" pitchFamily="34" charset="0"/>
      <p:regular r:id="rId49"/>
      <p:bold r:id="rId50"/>
      <p:italic r:id="rId51"/>
      <p:boldItalic r:id="rId52"/>
    </p:embeddedFont>
    <p:embeddedFont>
      <p:font typeface="Cambria Math" pitchFamily="18" charset="0"/>
      <p:regular r:id="rId53"/>
    </p:embeddedFon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Tahoma" pitchFamily="34" charset="0"/>
      <p:regular r:id="rId58"/>
      <p:bold r:id="rId59"/>
    </p:embeddedFont>
  </p:embeddedFontLst>
  <p:custDataLst>
    <p:tags r:id="rId60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 varScale="1">
        <p:scale>
          <a:sx n="63" d="100"/>
          <a:sy n="63" d="100"/>
        </p:scale>
        <p:origin x="-384" y="-11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4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Trigonometric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4.5  Graphs of Sine and Cosine Functions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Amplitudes and Periods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2383DFA1-3BAF-4AD1-9841-7304DFD19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of </a:t>
                </a:r>
                <a:r>
                  <a:rPr lang="en-US" i="1" dirty="0"/>
                  <a:t>y = A </a:t>
                </a:r>
                <a:r>
                  <a:rPr lang="en-US" dirty="0"/>
                  <a:t>sin</a:t>
                </a:r>
                <a:r>
                  <a:rPr lang="en-US" i="1" dirty="0"/>
                  <a:t> Bx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 &gt; 0, has</a:t>
                </a:r>
              </a:p>
              <a:p>
                <a:endParaRPr lang="en-US" dirty="0"/>
              </a:p>
              <a:p>
                <a:r>
                  <a:rPr lang="en-US" dirty="0"/>
                  <a:t>amplitude = |</a:t>
                </a:r>
                <a:r>
                  <a:rPr lang="en-US" i="1" dirty="0"/>
                  <a:t>A</a:t>
                </a:r>
                <a:r>
                  <a:rPr lang="en-US" dirty="0"/>
                  <a:t>|</a:t>
                </a:r>
              </a:p>
              <a:p>
                <a:endParaRPr lang="en-US" dirty="0"/>
              </a:p>
              <a:p>
                <a:r>
                  <a:rPr lang="en-US" dirty="0"/>
                  <a:t>period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83DFA1-3BAF-4AD1-9841-7304DFD19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4" descr="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3"/>
          <a:stretch/>
        </p:blipFill>
        <p:spPr bwMode="auto">
          <a:xfrm>
            <a:off x="3895594" y="2297116"/>
            <a:ext cx="4235211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2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sin</a:t>
            </a:r>
            <a:r>
              <a:rPr lang="en-US" altLang="en-US" i="1" dirty="0" err="1"/>
              <a:t>Bx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20280" y="1204909"/>
                <a:ext cx="8936037" cy="5087941"/>
              </a:xfrm>
            </p:spPr>
            <p:txBody>
              <a:bodyPr/>
              <a:lstStyle/>
              <a:p>
                <a:r>
                  <a:rPr lang="en-US" altLang="en-US" dirty="0"/>
                  <a:t>Determine the amplitude and period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altLang="en-US" dirty="0"/>
                  <a:t> Then graph the function for 0 ≤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≤ 8</a:t>
                </a:r>
                <a:r>
                  <a:rPr lang="el-GR" altLang="en-US" i="1" dirty="0"/>
                  <a:t>π</a:t>
                </a:r>
                <a:r>
                  <a:rPr lang="en-US" altLang="en-US" i="1" dirty="0"/>
                  <a:t>.</a:t>
                </a:r>
              </a:p>
              <a:p>
                <a:r>
                  <a:rPr lang="en-US" altLang="en-US" b="1" dirty="0"/>
                  <a:t>Step 1  Identify the amplitude and the period.</a:t>
                </a:r>
              </a:p>
              <a:p>
                <a:r>
                  <a:rPr lang="en-US" altLang="en-US" dirty="0"/>
                  <a:t>The equation is of the form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sin</a:t>
                </a:r>
                <a:r>
                  <a:rPr lang="en-US" altLang="en-US" i="1" dirty="0" err="1"/>
                  <a:t>Bx</a:t>
                </a:r>
                <a:r>
                  <a:rPr lang="en-US" altLang="en-US" dirty="0"/>
                  <a:t> with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= 2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amplitude:  |</a:t>
                </a:r>
                <a:r>
                  <a:rPr lang="en-US" altLang="en-US" i="1" dirty="0"/>
                  <a:t>A| </a:t>
                </a:r>
                <a:r>
                  <a:rPr lang="en-US" altLang="en-US" dirty="0"/>
                  <a:t>= 2 </a:t>
                </a:r>
              </a:p>
              <a:p>
                <a:r>
                  <a:rPr lang="en-US" altLang="en-US" dirty="0"/>
                  <a:t>period: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maximum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is 2, the minimum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is –2.  The period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/>
                  <a:t> tells us that the graph completes one cycle from 0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/>
                  <a:t>.   </a:t>
                </a:r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280" y="1204909"/>
                <a:ext cx="8936037" cy="5087941"/>
              </a:xfrm>
              <a:blipFill>
                <a:blip r:embed="rId2"/>
                <a:stretch>
                  <a:fillRect l="-1432" r="-1569" b="-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19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sin</a:t>
            </a:r>
            <a:r>
              <a:rPr lang="en-US" altLang="en-US" i="1" dirty="0" err="1"/>
              <a:t>Bx</a:t>
            </a:r>
            <a:r>
              <a:rPr lang="en-US" altLang="en-US" i="1" dirty="0"/>
              <a:t> 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2  Find the values of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 for the five key points.</a:t>
                </a:r>
              </a:p>
              <a:p>
                <a:r>
                  <a:rPr lang="en-US" altLang="en-US" dirty="0"/>
                  <a:t>To generate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-values for each of the five key points, we begin by dividing the period,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 smtClean="0"/>
                  <a:t>,</a:t>
                </a:r>
                <a:r>
                  <a:rPr lang="en-US" altLang="en-US" dirty="0"/>
                  <a:t> by 4.  The cycle begins at </a:t>
                </a:r>
                <a:r>
                  <a:rPr lang="en-US" altLang="en-US" i="1" dirty="0"/>
                  <a:t>x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= 0.  We add quarter periods to generate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-values for each of the key points.</a:t>
                </a: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98CE640-7350-40E5-B442-0446BF2C93E7}"/>
                  </a:ext>
                </a:extLst>
              </p:cNvPr>
              <p:cNvSpPr txBox="1"/>
              <p:nvPr/>
            </p:nvSpPr>
            <p:spPr>
              <a:xfrm>
                <a:off x="230187" y="3624812"/>
                <a:ext cx="1528763" cy="89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8CE640-7350-40E5-B442-0446BF2C9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7" y="3624812"/>
                <a:ext cx="1528763" cy="897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0271F6F-BBA9-4221-ADC9-0D1A12A13F64}"/>
                  </a:ext>
                </a:extLst>
              </p:cNvPr>
              <p:cNvSpPr txBox="1"/>
              <p:nvPr/>
            </p:nvSpPr>
            <p:spPr>
              <a:xfrm>
                <a:off x="253999" y="4642178"/>
                <a:ext cx="15287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271F6F-BBA9-4221-ADC9-0D1A12A1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99" y="4642178"/>
                <a:ext cx="152876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59F8BF7-3F5D-450D-A2FD-CF2003A7504A}"/>
                  </a:ext>
                </a:extLst>
              </p:cNvPr>
              <p:cNvSpPr txBox="1"/>
              <p:nvPr/>
            </p:nvSpPr>
            <p:spPr>
              <a:xfrm>
                <a:off x="2089944" y="4623455"/>
                <a:ext cx="29217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9F8BF7-3F5D-450D-A2FD-CF2003A75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944" y="4623455"/>
                <a:ext cx="29217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F8C3FC4D-880A-44FD-8B83-149A8A5CDC80}"/>
                  </a:ext>
                </a:extLst>
              </p:cNvPr>
              <p:cNvSpPr txBox="1"/>
              <p:nvPr/>
            </p:nvSpPr>
            <p:spPr>
              <a:xfrm>
                <a:off x="5272086" y="4634780"/>
                <a:ext cx="3243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C3FC4D-880A-44FD-8B83-149A8A5CD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086" y="4634780"/>
                <a:ext cx="324326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1ED1CAD-F02C-4CA5-A0B1-5110FF247C25}"/>
                  </a:ext>
                </a:extLst>
              </p:cNvPr>
              <p:cNvSpPr txBox="1"/>
              <p:nvPr/>
            </p:nvSpPr>
            <p:spPr>
              <a:xfrm>
                <a:off x="1046955" y="5574503"/>
                <a:ext cx="33432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ED1CAD-F02C-4CA5-A0B1-5110FF247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55" y="5574503"/>
                <a:ext cx="33432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6EAA42B-2948-4D5B-8DEA-F59D553EC947}"/>
                  </a:ext>
                </a:extLst>
              </p:cNvPr>
              <p:cNvSpPr txBox="1"/>
              <p:nvPr/>
            </p:nvSpPr>
            <p:spPr>
              <a:xfrm>
                <a:off x="5036343" y="5523589"/>
                <a:ext cx="35290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EAA42B-2948-4D5B-8DEA-F59D553E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343" y="5523589"/>
                <a:ext cx="35290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7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sin</a:t>
            </a:r>
            <a:r>
              <a:rPr lang="en-US" altLang="en-US" i="1" dirty="0" err="1"/>
              <a:t>Bx</a:t>
            </a:r>
            <a:r>
              <a:rPr lang="en-US" altLang="en-US" i="1" dirty="0"/>
              <a:t> 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76338"/>
            <a:ext cx="8686800" cy="5092700"/>
          </a:xfrm>
        </p:spPr>
        <p:txBody>
          <a:bodyPr/>
          <a:lstStyle/>
          <a:p>
            <a:r>
              <a:rPr lang="en-US" altLang="en-US" sz="2400" b="1"/>
              <a:t>Step 3  Find the values of </a:t>
            </a:r>
            <a:r>
              <a:rPr lang="en-US" altLang="en-US" sz="2400" b="1" i="1"/>
              <a:t>y</a:t>
            </a:r>
            <a:r>
              <a:rPr lang="en-US" altLang="en-US" sz="2400" b="1"/>
              <a:t> for the five key points.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1280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277325"/>
                  </p:ext>
                </p:extLst>
              </p:nvPr>
            </p:nvGraphicFramePr>
            <p:xfrm>
              <a:off x="371476" y="1625600"/>
              <a:ext cx="7988300" cy="4752785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9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(0)</m:t>
                                    </m:r>
                                  </m:e>
                                </m:func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alt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0=0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(0, 0)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41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  <m:f>
                                      <m:fPr>
                                        <m:ctrlPr>
                                          <a:rPr lang="el-GR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l-GR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2)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842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∙2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0)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7556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∙3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  <m:f>
                                      <m:fPr>
                                        <m:ctrlPr>
                                          <a:rPr lang="el-GR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l-GR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l-GR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=−2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–2)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7683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∙4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0)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1280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277325"/>
                  </p:ext>
                </p:extLst>
              </p:nvPr>
            </p:nvGraphicFramePr>
            <p:xfrm>
              <a:off x="371476" y="1625600"/>
              <a:ext cx="7988300" cy="4752785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3206" t="-6107" r="-20565" b="-495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3206" t="-109449" r="-20565" b="-411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(0, 0)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841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3206" t="-192754" r="-20565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2)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7842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3206" t="-313178" r="-20565" b="-1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0)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3206" t="-419685" r="-20565" b="-1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–2)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3206" t="-519685" r="-20565" b="-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</a:t>
                          </a:r>
                          <a:r>
                            <a:rPr kumimoji="0" lang="el-G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0)</a:t>
                          </a:r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65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665413"/>
            <a:ext cx="367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sin</a:t>
            </a:r>
            <a:r>
              <a:rPr lang="en-US" altLang="en-US" i="1" dirty="0" err="1"/>
              <a:t>Bx</a:t>
            </a:r>
            <a:r>
              <a:rPr lang="en-US" altLang="en-US" i="1" dirty="0"/>
              <a:t> (continued)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19213"/>
            <a:ext cx="8686800" cy="4949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/>
              <a:t>Step 4  Connect the five key points with a smooth curve and graph one complete cycle of the given function.</a:t>
            </a:r>
          </a:p>
          <a:p>
            <a:endParaRPr lang="en-US" altLang="en-US" b="1" dirty="0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349625" y="3843338"/>
            <a:ext cx="187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amplitude = 2</a:t>
            </a:r>
            <a:endParaRPr lang="en-US" alt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5434013" y="3592513"/>
            <a:ext cx="0" cy="9302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330950" y="5811838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period</a:t>
            </a:r>
            <a:endParaRPr lang="en-US" altLang="en-US"/>
          </a:p>
        </p:txBody>
      </p:sp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7292975" y="591343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393529" imgH="279279" progId="Equation.DSMT4">
                  <p:embed/>
                </p:oleObj>
              </mc:Choice>
              <mc:Fallback>
                <p:oleObj name="Equation" r:id="rId4" imgW="393529" imgH="279279" progId="Equation.DSMT4">
                  <p:embed/>
                  <p:pic>
                    <p:nvPicPr>
                      <p:cNvPr id="522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591343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5715000" y="5811838"/>
            <a:ext cx="2717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2944813"/>
            <a:ext cx="34004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sin</a:t>
            </a:r>
            <a:r>
              <a:rPr lang="en-US" altLang="en-US" i="1" dirty="0" err="1"/>
              <a:t>Bx</a:t>
            </a:r>
            <a:r>
              <a:rPr lang="en-US" altLang="en-US" i="1" dirty="0"/>
              <a:t> (continued)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19213"/>
            <a:ext cx="8686800" cy="4949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/>
              <a:t>Step 5  Extend the graph in step 4 to the left or right as desired.  We will extend the graph to include</a:t>
            </a:r>
          </a:p>
          <a:p>
            <a:pPr>
              <a:spcBef>
                <a:spcPct val="0"/>
              </a:spcBef>
            </a:pPr>
            <a:r>
              <a:rPr lang="en-US" altLang="en-US" b="1" dirty="0"/>
              <a:t>the interval 0 ≤ </a:t>
            </a:r>
            <a:r>
              <a:rPr lang="en-US" altLang="en-US" b="1" i="1" dirty="0"/>
              <a:t>x</a:t>
            </a:r>
            <a:r>
              <a:rPr lang="en-US" altLang="en-US" b="1" dirty="0"/>
              <a:t> ≤ 8</a:t>
            </a:r>
            <a:r>
              <a:rPr lang="el-GR" altLang="en-US" b="1" i="1" dirty="0"/>
              <a:t>π</a:t>
            </a:r>
            <a:r>
              <a:rPr lang="en-US" altLang="en-US" b="1" i="1" dirty="0"/>
              <a:t>.</a:t>
            </a:r>
            <a:endParaRPr lang="en-US" altLang="en-US" b="1" dirty="0"/>
          </a:p>
          <a:p>
            <a:endParaRPr lang="en-US" altLang="en-US" b="1" dirty="0"/>
          </a:p>
          <a:p>
            <a:endParaRPr lang="en-US" altLang="en-US" dirty="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463800" y="4071938"/>
            <a:ext cx="187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amplitude = 2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53000" y="5811838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period</a:t>
            </a:r>
            <a:endParaRPr lang="en-US" altLang="en-US"/>
          </a:p>
        </p:txBody>
      </p:sp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5940425" y="5884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93529" imgH="279279" progId="Equation.DSMT4">
                  <p:embed/>
                </p:oleObj>
              </mc:Choice>
              <mc:Fallback>
                <p:oleObj name="Equation" r:id="rId4" imgW="393529" imgH="279279" progId="Equation.DSMT4">
                  <p:embed/>
                  <p:pic>
                    <p:nvPicPr>
                      <p:cNvPr id="53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88486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4525963" y="3759200"/>
            <a:ext cx="0" cy="9302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4767263" y="5811838"/>
            <a:ext cx="1233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Graph of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A</a:t>
            </a:r>
            <a:r>
              <a:rPr lang="en-US" altLang="en-US"/>
              <a:t>sin(</a:t>
            </a:r>
            <a:r>
              <a:rPr lang="en-US" altLang="en-US" i="1"/>
              <a:t>Bx</a:t>
            </a:r>
            <a:r>
              <a:rPr lang="en-US" altLang="en-US"/>
              <a:t> – </a:t>
            </a:r>
            <a:r>
              <a:rPr lang="en-US" altLang="en-US" i="1"/>
              <a:t>C</a:t>
            </a:r>
            <a:r>
              <a:rPr lang="en-US" altLang="en-US"/>
              <a:t>)</a:t>
            </a:r>
          </a:p>
        </p:txBody>
      </p:sp>
      <p:pic>
        <p:nvPicPr>
          <p:cNvPr id="17411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44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8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sin(</a:t>
            </a:r>
            <a:r>
              <a:rPr lang="en-US" altLang="en-US" i="1" dirty="0"/>
              <a:t>Bx </a:t>
            </a:r>
            <a:r>
              <a:rPr lang="en-US" altLang="en-US" dirty="0"/>
              <a:t>– </a:t>
            </a:r>
            <a:r>
              <a:rPr lang="en-US" altLang="en-US" i="1" dirty="0"/>
              <a:t>C</a:t>
            </a:r>
            <a:r>
              <a:rPr lang="en-US" alt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Determine the amplitude, period, and phase shift of 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l-GR" alt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altLang="en-US" dirty="0"/>
                  <a:t> Then graph one period of the function.</a:t>
                </a:r>
              </a:p>
              <a:p>
                <a:r>
                  <a:rPr lang="en-US" altLang="en-US" b="1" dirty="0"/>
                  <a:t>Step 1  Identify the amplitude, the period, and the phase shift.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alt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amplitude:  |</a:t>
                </a:r>
                <a:r>
                  <a:rPr lang="en-US" altLang="en-US" i="1" dirty="0"/>
                  <a:t>A| = </a:t>
                </a:r>
                <a:r>
                  <a:rPr lang="en-US" altLang="en-US" dirty="0"/>
                  <a:t>|3| = 3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period:  </a:t>
                </a:r>
              </a:p>
              <a:p>
                <a:r>
                  <a:rPr lang="en-US" altLang="en-US" dirty="0"/>
                  <a:t>               </a:t>
                </a:r>
              </a:p>
            </p:txBody>
          </p:sp>
        </mc:Choice>
        <mc:Fallback xmlns="">
          <p:sp>
            <p:nvSpPr>
              <p:cNvPr id="55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 r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979863" y="4944053"/>
            <a:ext cx="181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phase shift: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0F12C8F-1245-4C49-92A3-151B4B6E2099}"/>
                  </a:ext>
                </a:extLst>
              </p:cNvPr>
              <p:cNvSpPr txBox="1"/>
              <p:nvPr/>
            </p:nvSpPr>
            <p:spPr>
              <a:xfrm>
                <a:off x="3505201" y="3115374"/>
                <a:ext cx="4572000" cy="82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F12C8F-1245-4C49-92A3-151B4B6E2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1" y="3115374"/>
                <a:ext cx="4572000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3E6CF19-861B-4732-B1D7-2DA0FB60C52D}"/>
                  </a:ext>
                </a:extLst>
              </p:cNvPr>
              <p:cNvSpPr txBox="1"/>
              <p:nvPr/>
            </p:nvSpPr>
            <p:spPr>
              <a:xfrm>
                <a:off x="988220" y="4754127"/>
                <a:ext cx="2935287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E6CF19-861B-4732-B1D7-2DA0FB60C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20" y="4754127"/>
                <a:ext cx="2935287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C3F7D04-DFFD-425B-8515-3AFECFFF7FD4}"/>
                  </a:ext>
                </a:extLst>
              </p:cNvPr>
              <p:cNvSpPr txBox="1"/>
              <p:nvPr/>
            </p:nvSpPr>
            <p:spPr>
              <a:xfrm>
                <a:off x="5603083" y="4543941"/>
                <a:ext cx="3358356" cy="1109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3F7D04-DFFD-425B-8515-3AFECFFF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83" y="4543941"/>
                <a:ext cx="3358356" cy="1109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6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sin(</a:t>
            </a:r>
            <a:r>
              <a:rPr lang="en-US" altLang="en-US" i="1" dirty="0"/>
              <a:t>Bx </a:t>
            </a:r>
            <a:r>
              <a:rPr lang="en-US" altLang="en-US" dirty="0"/>
              <a:t>– </a:t>
            </a:r>
            <a:r>
              <a:rPr lang="en-US" altLang="en-US" i="1" dirty="0"/>
              <a:t>C</a:t>
            </a:r>
            <a:r>
              <a:rPr lang="en-US" altLang="en-US" dirty="0"/>
              <a:t>)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0025" y="1304925"/>
                <a:ext cx="8686800" cy="4949825"/>
              </a:xfrm>
            </p:spPr>
            <p:txBody>
              <a:bodyPr/>
              <a:lstStyle/>
              <a:p>
                <a:r>
                  <a:rPr lang="en-US" altLang="en-US" b="1" dirty="0"/>
                  <a:t>Step 2  Find the values of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 for the five key points.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period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0025" y="1304925"/>
                <a:ext cx="8686800" cy="4949825"/>
              </a:xfrm>
              <a:blipFill>
                <a:blip r:embed="rId2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3B7693B-3F0B-4492-9DF5-C58F240D666B}"/>
                  </a:ext>
                </a:extLst>
              </p:cNvPr>
              <p:cNvSpPr txBox="1"/>
              <p:nvPr/>
            </p:nvSpPr>
            <p:spPr>
              <a:xfrm>
                <a:off x="2565400" y="1873757"/>
                <a:ext cx="1296591" cy="82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B7693B-3F0B-4492-9DF5-C58F240D6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00" y="1873757"/>
                <a:ext cx="1296591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7A78508-A0D9-4CDC-983F-7E3477BBD210}"/>
                  </a:ext>
                </a:extLst>
              </p:cNvPr>
              <p:cNvSpPr txBox="1"/>
              <p:nvPr/>
            </p:nvSpPr>
            <p:spPr>
              <a:xfrm>
                <a:off x="4084836" y="1800879"/>
                <a:ext cx="4579144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A78508-A0D9-4CDC-983F-7E3477BBD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836" y="1800879"/>
                <a:ext cx="4579144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1065C39-FB7A-4A06-90C7-5984719EF67C}"/>
                  </a:ext>
                </a:extLst>
              </p:cNvPr>
              <p:cNvSpPr txBox="1"/>
              <p:nvPr/>
            </p:nvSpPr>
            <p:spPr>
              <a:xfrm>
                <a:off x="207962" y="2875060"/>
                <a:ext cx="5915025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065C39-FB7A-4A06-90C7-5984719EF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2875060"/>
                <a:ext cx="5915025" cy="910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302A741-ED31-49B3-91E9-BD957CC9A4A8}"/>
                  </a:ext>
                </a:extLst>
              </p:cNvPr>
              <p:cNvSpPr txBox="1"/>
              <p:nvPr/>
            </p:nvSpPr>
            <p:spPr>
              <a:xfrm>
                <a:off x="257175" y="4027220"/>
                <a:ext cx="50292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02A741-ED31-49B3-91E9-BD957CC9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4027220"/>
                <a:ext cx="5029200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0B922CF-A407-4DF3-BBEA-779A3A2819EE}"/>
                  </a:ext>
                </a:extLst>
              </p:cNvPr>
              <p:cNvSpPr txBox="1"/>
              <p:nvPr/>
            </p:nvSpPr>
            <p:spPr>
              <a:xfrm>
                <a:off x="207962" y="5236980"/>
                <a:ext cx="6188571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B922CF-A407-4DF3-BBEA-779A3A281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5236980"/>
                <a:ext cx="618857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9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sin(</a:t>
            </a:r>
            <a:r>
              <a:rPr lang="en-US" altLang="en-US" i="1" dirty="0"/>
              <a:t>Bx </a:t>
            </a:r>
            <a:r>
              <a:rPr lang="en-US" altLang="en-US" dirty="0"/>
              <a:t>– </a:t>
            </a:r>
            <a:r>
              <a:rPr lang="en-US" altLang="en-US" i="1" dirty="0"/>
              <a:t>C</a:t>
            </a:r>
            <a:r>
              <a:rPr lang="en-US" altLang="en-US" dirty="0"/>
              <a:t>) </a:t>
            </a:r>
            <a:r>
              <a:rPr lang="en-US" altLang="en-US" i="1" dirty="0"/>
              <a:t>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0603"/>
            <a:ext cx="8686800" cy="5092700"/>
          </a:xfrm>
        </p:spPr>
        <p:txBody>
          <a:bodyPr/>
          <a:lstStyle/>
          <a:p>
            <a:r>
              <a:rPr lang="en-US" altLang="en-US" sz="2400" b="1" dirty="0"/>
              <a:t>Step 3  Find the values of </a:t>
            </a:r>
            <a:r>
              <a:rPr lang="en-US" altLang="en-US" sz="2400" b="1" i="1" dirty="0"/>
              <a:t>y</a:t>
            </a:r>
            <a:r>
              <a:rPr lang="en-US" altLang="en-US" sz="2400" b="1" dirty="0"/>
              <a:t> for the five key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280" name="Group 80"/>
              <p:cNvGraphicFramePr>
                <a:graphicFrameLocks noGrp="1"/>
              </p:cNvGraphicFramePr>
              <p:nvPr/>
            </p:nvGraphicFramePr>
            <p:xfrm>
              <a:off x="371476" y="1515262"/>
              <a:ext cx="7988300" cy="4913313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l-GR" alt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9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41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12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 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842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280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754431"/>
                  </p:ext>
                </p:extLst>
              </p:nvPr>
            </p:nvGraphicFramePr>
            <p:xfrm>
              <a:off x="371476" y="1515262"/>
              <a:ext cx="7988300" cy="4913313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092" t="-5344" r="-21047" b="-518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043" t="-83636" r="-1045217" b="-31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0490" t="-83636" r="-2451" b="-31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043" t="-118359" r="-1045217" b="-1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0490" t="-118359" r="-2451" b="-100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043" t="-219216" r="-1045217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0490" t="-219216" r="-2451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68885FB-E947-4F6E-903F-A7DCCF7E0ED3}"/>
                  </a:ext>
                </a:extLst>
              </p:cNvPr>
              <p:cNvSpPr txBox="1"/>
              <p:nvPr/>
            </p:nvSpPr>
            <p:spPr>
              <a:xfrm>
                <a:off x="854868" y="2320606"/>
                <a:ext cx="6500813" cy="1008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2·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=3·0=0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8885FB-E947-4F6E-903F-A7DCCF7E0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" y="2320606"/>
                <a:ext cx="6500813" cy="10083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6E3FD2A-5FD1-45A6-A1D4-0BC333A3E722}"/>
                  </a:ext>
                </a:extLst>
              </p:cNvPr>
              <p:cNvSpPr txBox="1"/>
              <p:nvPr/>
            </p:nvSpPr>
            <p:spPr>
              <a:xfrm>
                <a:off x="1275955" y="3283936"/>
                <a:ext cx="5427662" cy="1752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2·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den>
                                    </m:f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=3·1=3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E3FD2A-5FD1-45A6-A1D4-0BC333A3E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55" y="3283936"/>
                <a:ext cx="5427662" cy="1752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3BF3C3C-4A63-4892-A396-914B36AE0FC5}"/>
                  </a:ext>
                </a:extLst>
              </p:cNvPr>
              <p:cNvSpPr txBox="1"/>
              <p:nvPr/>
            </p:nvSpPr>
            <p:spPr>
              <a:xfrm>
                <a:off x="998933" y="4855495"/>
                <a:ext cx="6212681" cy="1752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2·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=3·0=0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3BF3C3C-4A63-4892-A396-914B36AE0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33" y="4855495"/>
                <a:ext cx="6212681" cy="17524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8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dirty="0"/>
              <a:t>Understand the graph of </a:t>
            </a:r>
            <a:r>
              <a:rPr lang="en-US" altLang="en-US" i="1" dirty="0"/>
              <a:t>y</a:t>
            </a:r>
            <a:r>
              <a:rPr lang="en-US" altLang="en-US" dirty="0"/>
              <a:t> = sin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Graph variations of </a:t>
            </a:r>
            <a:r>
              <a:rPr lang="en-US" altLang="en-US" i="1" dirty="0"/>
              <a:t>y</a:t>
            </a:r>
            <a:r>
              <a:rPr lang="en-US" altLang="en-US" dirty="0"/>
              <a:t> = sin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Understand the graph of </a:t>
            </a:r>
            <a:r>
              <a:rPr lang="en-US" altLang="en-US" i="1" dirty="0"/>
              <a:t>y</a:t>
            </a:r>
            <a:r>
              <a:rPr lang="en-US" altLang="en-US" dirty="0"/>
              <a:t> = cos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Graph variations of </a:t>
            </a:r>
            <a:r>
              <a:rPr lang="en-US" altLang="en-US" i="1" dirty="0"/>
              <a:t>y</a:t>
            </a:r>
            <a:r>
              <a:rPr lang="en-US" altLang="en-US" dirty="0"/>
              <a:t> = cos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Use vertical shifts of sine and cosine curves.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Model periodic behavior.</a:t>
            </a:r>
          </a:p>
        </p:txBody>
      </p:sp>
    </p:spTree>
    <p:extLst>
      <p:ext uri="{BB962C8B-B14F-4D97-AF65-F5344CB8AC3E}">
        <p14:creationId xmlns:p14="http://schemas.microsoft.com/office/powerpoint/2010/main" val="2137273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sin(</a:t>
            </a:r>
            <a:r>
              <a:rPr lang="en-US" altLang="en-US" i="1" dirty="0"/>
              <a:t>Bx </a:t>
            </a:r>
            <a:r>
              <a:rPr lang="en-US" altLang="en-US" dirty="0"/>
              <a:t>– </a:t>
            </a:r>
            <a:r>
              <a:rPr lang="en-US" altLang="en-US" i="1" dirty="0"/>
              <a:t>C</a:t>
            </a:r>
            <a:r>
              <a:rPr lang="en-US" altLang="en-US" dirty="0"/>
              <a:t>) </a:t>
            </a:r>
            <a:r>
              <a:rPr lang="en-US" altLang="en-US" i="1" dirty="0"/>
              <a:t>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76338"/>
            <a:ext cx="8686800" cy="5092700"/>
          </a:xfrm>
        </p:spPr>
        <p:txBody>
          <a:bodyPr/>
          <a:lstStyle/>
          <a:p>
            <a:r>
              <a:rPr lang="en-US" altLang="en-US" sz="2400" b="1"/>
              <a:t>Step 3  Find the values of </a:t>
            </a:r>
            <a:r>
              <a:rPr lang="en-US" altLang="en-US" sz="2400" b="1" i="1"/>
              <a:t>y</a:t>
            </a:r>
            <a:r>
              <a:rPr lang="en-US" altLang="en-US" sz="2400" b="1"/>
              <a:t> for the five key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280" name="Group 80"/>
              <p:cNvGraphicFramePr>
                <a:graphicFrameLocks noGrp="1"/>
              </p:cNvGraphicFramePr>
              <p:nvPr/>
            </p:nvGraphicFramePr>
            <p:xfrm>
              <a:off x="371475" y="1625600"/>
              <a:ext cx="8343898" cy="3907473"/>
            </p:xfrm>
            <a:graphic>
              <a:graphicData uri="http://schemas.openxmlformats.org/drawingml/2006/table">
                <a:tbl>
                  <a:tblPr/>
                  <a:tblGrid>
                    <a:gridCol w="73125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92672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68592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l-GR" alt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9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11</m:t>
                                        </m:r>
                                        <m: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12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 −3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41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280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1522908"/>
                  </p:ext>
                </p:extLst>
              </p:nvPr>
            </p:nvGraphicFramePr>
            <p:xfrm>
              <a:off x="371475" y="1625600"/>
              <a:ext cx="8343898" cy="3907473"/>
            </p:xfrm>
            <a:graphic>
              <a:graphicData uri="http://schemas.openxmlformats.org/drawingml/2006/table">
                <a:tbl>
                  <a:tblPr/>
                  <a:tblGrid>
                    <a:gridCol w="7312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267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859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875" t="-5344" r="-28983" b="-393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2500" t="-53906" r="-1045833" b="-101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400000" t="-53906" r="-1805" b="-101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2500" t="-154510" r="-1045833" b="-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400000" t="-154510" r="-1805" b="-15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69C541D-3F6F-4309-A22F-B83AFCD3A800}"/>
                  </a:ext>
                </a:extLst>
              </p:cNvPr>
              <p:cNvSpPr txBox="1"/>
              <p:nvPr/>
            </p:nvSpPr>
            <p:spPr>
              <a:xfrm>
                <a:off x="1300161" y="2404195"/>
                <a:ext cx="5857876" cy="1752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2·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den>
                                    </m:f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=3·</m:t>
                                </m:r>
                                <m:r>
                                  <a:rPr lang="en-US" sz="2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sz="2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9C541D-3F6F-4309-A22F-B83AFCD3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161" y="2404195"/>
                <a:ext cx="5857876" cy="17524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B7B1C6A-B1FA-4731-92FA-D2ACD5A93897}"/>
                  </a:ext>
                </a:extLst>
              </p:cNvPr>
              <p:cNvSpPr txBox="1"/>
              <p:nvPr/>
            </p:nvSpPr>
            <p:spPr>
              <a:xfrm>
                <a:off x="1300161" y="4028458"/>
                <a:ext cx="5336383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2·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2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3·0=0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7B1C6A-B1FA-4731-92FA-D2ACD5A93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161" y="4028458"/>
                <a:ext cx="5336383" cy="16328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1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0025" y="1304925"/>
                <a:ext cx="8686800" cy="4949825"/>
              </a:xfrm>
            </p:spPr>
            <p:txBody>
              <a:bodyPr/>
              <a:lstStyle/>
              <a:p>
                <a:pPr/>
                <a:r>
                  <a:rPr lang="en-US" altLang="en-US" b="1" dirty="0"/>
                  <a:t>Step 4  Connect the five key points with a smooth curve and graph one complete cycle of the function </a:t>
                </a:r>
                <a:r>
                  <a:rPr lang="en-US" alt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alt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alt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altLang="en-US" b="1" dirty="0"/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0025" y="1304925"/>
                <a:ext cx="8686800" cy="4949825"/>
              </a:xfrm>
              <a:blipFill>
                <a:blip r:embed="rId3"/>
                <a:stretch>
                  <a:fillRect l="-1474" t="-1232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43" name="Picture 1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41935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sin(</a:t>
            </a:r>
            <a:r>
              <a:rPr lang="en-US" altLang="en-US" i="1" dirty="0"/>
              <a:t>Bx </a:t>
            </a:r>
            <a:r>
              <a:rPr lang="en-US" altLang="en-US" dirty="0"/>
              <a:t>– </a:t>
            </a:r>
            <a:r>
              <a:rPr lang="en-US" altLang="en-US" i="1" dirty="0"/>
              <a:t>C</a:t>
            </a:r>
            <a:r>
              <a:rPr lang="en-US" altLang="en-US" dirty="0"/>
              <a:t>) </a:t>
            </a:r>
            <a:r>
              <a:rPr lang="en-US" altLang="en-US" i="1" dirty="0"/>
              <a:t>(continued)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671763" y="3433763"/>
            <a:ext cx="187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amplitude = 3</a:t>
            </a:r>
            <a:endParaRPr lang="en-US" alt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4811713" y="3032125"/>
            <a:ext cx="0" cy="11763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802313" y="579755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period</a:t>
            </a:r>
            <a:endParaRPr lang="en-US" altLang="en-US"/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6764338" y="5975350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228501" imgH="203112" progId="Equation.DSMT4">
                  <p:embed/>
                </p:oleObj>
              </mc:Choice>
              <mc:Fallback>
                <p:oleObj name="Equation" r:id="rId5" imgW="228501" imgH="203112" progId="Equation.DSMT4">
                  <p:embed/>
                  <p:pic>
                    <p:nvPicPr>
                      <p:cNvPr id="59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5975350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402263" y="5594350"/>
            <a:ext cx="25812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671763" y="4430713"/>
            <a:ext cx="149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phase shift</a:t>
            </a:r>
            <a:endParaRPr lang="en-US" altLang="en-US"/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4222750" y="4291013"/>
          <a:ext cx="254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253890" imgH="723586" progId="Equation.DSMT4">
                  <p:embed/>
                </p:oleObj>
              </mc:Choice>
              <mc:Fallback>
                <p:oleObj name="Equation" r:id="rId7" imgW="253890" imgH="723586" progId="Equation.DSMT4">
                  <p:embed/>
                  <p:pic>
                    <p:nvPicPr>
                      <p:cNvPr id="594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291013"/>
                        <a:ext cx="254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4" name="Line 12"/>
          <p:cNvSpPr>
            <a:spLocks noChangeShapeType="1"/>
          </p:cNvSpPr>
          <p:nvPr/>
        </p:nvSpPr>
        <p:spPr bwMode="auto">
          <a:xfrm flipV="1">
            <a:off x="4651375" y="4311650"/>
            <a:ext cx="750888" cy="361950"/>
          </a:xfrm>
          <a:prstGeom prst="line">
            <a:avLst/>
          </a:prstGeom>
          <a:noFill/>
          <a:ln w="19050">
            <a:solidFill>
              <a:srgbClr val="E6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9" grpId="0"/>
      <p:bldP spid="594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graph of </a:t>
            </a:r>
            <a:r>
              <a:rPr lang="en-US" altLang="en-US" i="1"/>
              <a:t>y</a:t>
            </a:r>
            <a:r>
              <a:rPr lang="en-US" altLang="en-US"/>
              <a:t> = cos</a:t>
            </a:r>
            <a:r>
              <a:rPr lang="en-US" altLang="en-US" i="1"/>
              <a:t>x</a:t>
            </a:r>
          </a:p>
        </p:txBody>
      </p:sp>
      <p:pic>
        <p:nvPicPr>
          <p:cNvPr id="23555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176338"/>
            <a:ext cx="7591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graph of y=cos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743325"/>
            <a:ext cx="67532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75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Properties of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dirty="0" err="1"/>
              <a:t>cos</a:t>
            </a:r>
            <a:r>
              <a:rPr lang="en-US" altLang="en-US" i="1" dirty="0" err="1"/>
              <a:t>x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73F74726-F240-4F53-A754-87F204B016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domain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 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range is [ –1, 1].</a:t>
                </a:r>
              </a:p>
              <a:p>
                <a:r>
                  <a:rPr lang="en-US" dirty="0"/>
                  <a:t>The period is 2</a:t>
                </a:r>
                <a:r>
                  <a:rPr lang="el-GR" i="1" dirty="0"/>
                  <a:t>π</a:t>
                </a:r>
                <a:r>
                  <a:rPr lang="en-US" i="1" dirty="0"/>
                  <a:t>.</a:t>
                </a:r>
              </a:p>
              <a:p>
                <a:r>
                  <a:rPr lang="en-US" dirty="0"/>
                  <a:t>The function is an even function:  cos(– </a:t>
                </a:r>
                <a:r>
                  <a:rPr lang="en-US" i="1" dirty="0"/>
                  <a:t>x</a:t>
                </a:r>
                <a:r>
                  <a:rPr lang="en-US" dirty="0"/>
                  <a:t>) =  cos </a:t>
                </a:r>
                <a:r>
                  <a:rPr lang="en-US" i="1" dirty="0"/>
                  <a:t>x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F74726-F240-4F53-A754-87F204B016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graph of y=cosx">
            <a:extLst>
              <a:ext uri="{FF2B5EF4-FFF2-40B4-BE49-F238E27FC236}">
                <a16:creationId xmlns:a16="http://schemas.microsoft.com/office/drawing/2014/main" xmlns="" id="{DE41FF1F-6FB0-4B18-8208-C9630EC8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71" y="3429000"/>
            <a:ext cx="67532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3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Sinusoidal Graphs</a:t>
            </a:r>
          </a:p>
        </p:txBody>
      </p:sp>
      <p:pic>
        <p:nvPicPr>
          <p:cNvPr id="25603" name="Picture 5" descr="graph of y=cos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919538"/>
            <a:ext cx="606107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290638"/>
            <a:ext cx="6407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471" name="Text Box 7"/>
              <p:cNvSpPr txBox="1">
                <a:spLocks noChangeArrowheads="1"/>
              </p:cNvSpPr>
              <p:nvPr/>
            </p:nvSpPr>
            <p:spPr bwMode="auto">
              <a:xfrm>
                <a:off x="6561138" y="3016250"/>
                <a:ext cx="2345514" cy="2354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graph of</a:t>
                </a:r>
                <a:b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cos </a:t>
                </a:r>
                <a:r>
                  <a:rPr lang="en-US" alt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is the </a:t>
                </a:r>
              </a:p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graph of </a:t>
                </a:r>
                <a:r>
                  <a:rPr lang="en-US" alt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sin </a:t>
                </a:r>
                <a:r>
                  <a:rPr lang="en-US" alt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with a phase shift</a:t>
                </a:r>
              </a:p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4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1138" y="3016250"/>
                <a:ext cx="2345514" cy="2354684"/>
              </a:xfrm>
              <a:prstGeom prst="rect">
                <a:avLst/>
              </a:prstGeom>
              <a:blipFill>
                <a:blip r:embed="rId4"/>
                <a:stretch>
                  <a:fillRect l="-3896" t="-1036" r="-2597" b="-15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6397625" y="1276350"/>
            <a:ext cx="26876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The graphs of sine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functions and cosine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functions are called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sinusoidal graphs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571A774-8EE1-49B4-803B-4ED88BE8DEFC}"/>
                  </a:ext>
                </a:extLst>
              </p:cNvPr>
              <p:cNvSpPr txBox="1"/>
              <p:nvPr/>
            </p:nvSpPr>
            <p:spPr>
              <a:xfrm>
                <a:off x="5826522" y="5384553"/>
                <a:ext cx="3258741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71A774-8EE1-49B4-803B-4ED88BE8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522" y="5384553"/>
                <a:ext cx="3258741" cy="824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6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Graphing Variations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dirty="0" err="1"/>
              <a:t>cos</a:t>
            </a:r>
            <a:r>
              <a:rPr lang="en-US" altLang="en-US" i="1" dirty="0" err="1"/>
              <a:t>x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2383DFA1-3BAF-4AD1-9841-7304DFD19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of </a:t>
                </a:r>
                <a:r>
                  <a:rPr lang="en-US" i="1" dirty="0"/>
                  <a:t>y = A </a:t>
                </a:r>
                <a:r>
                  <a:rPr lang="en-US" dirty="0"/>
                  <a:t>cos</a:t>
                </a:r>
                <a:r>
                  <a:rPr lang="en-US" i="1" dirty="0"/>
                  <a:t> Bx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 &gt; 0, has</a:t>
                </a:r>
              </a:p>
              <a:p>
                <a:endParaRPr lang="en-US" dirty="0"/>
              </a:p>
              <a:p>
                <a:r>
                  <a:rPr lang="en-US" dirty="0"/>
                  <a:t>amplitude = |</a:t>
                </a:r>
                <a:r>
                  <a:rPr lang="en-US" i="1" dirty="0"/>
                  <a:t>A</a:t>
                </a:r>
                <a:r>
                  <a:rPr lang="en-US" dirty="0"/>
                  <a:t>|</a:t>
                </a:r>
              </a:p>
              <a:p>
                <a:endParaRPr lang="en-US" dirty="0"/>
              </a:p>
              <a:p>
                <a:r>
                  <a:rPr lang="en-US" dirty="0"/>
                  <a:t>period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83DFA1-3BAF-4AD1-9841-7304DFD19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5">
            <a:extLst>
              <a:ext uri="{FF2B5EF4-FFF2-40B4-BE49-F238E27FC236}">
                <a16:creationId xmlns:a16="http://schemas.microsoft.com/office/drawing/2014/main" xmlns="" id="{52B3F7DB-012C-49AF-AAC7-BCE7309B5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3" t="-1" b="-4981"/>
          <a:stretch/>
        </p:blipFill>
        <p:spPr bwMode="auto">
          <a:xfrm>
            <a:off x="4057650" y="2239958"/>
            <a:ext cx="4146549" cy="354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1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i="1" dirty="0" err="1"/>
              <a:t>Bx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Determine the amplitude and period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=−4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Then graph the function for –2 ≤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≤ 2.</a:t>
                </a:r>
              </a:p>
              <a:p>
                <a:r>
                  <a:rPr lang="en-US" altLang="en-US" b="1" dirty="0"/>
                  <a:t>Step 1  Identify the amplitude and the period.</a:t>
                </a:r>
              </a:p>
              <a:p>
                <a:endParaRPr lang="en-US" altLang="en-US" b="1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amplitude: |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| = |–4| = 4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period:  </a:t>
                </a:r>
              </a:p>
              <a:p>
                <a:endParaRPr lang="en-US" altLang="en-US" b="1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697AA93-90D1-4522-9851-2B17824C3C64}"/>
                  </a:ext>
                </a:extLst>
              </p:cNvPr>
              <p:cNvSpPr txBox="1"/>
              <p:nvPr/>
            </p:nvSpPr>
            <p:spPr>
              <a:xfrm>
                <a:off x="1035050" y="4146550"/>
                <a:ext cx="264318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97AA93-90D1-4522-9851-2B17824C3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50" y="4146550"/>
                <a:ext cx="264318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8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i="1" dirty="0" err="1"/>
              <a:t>Bx</a:t>
            </a:r>
            <a:r>
              <a:rPr lang="en-US" altLang="en-US" i="1" dirty="0"/>
              <a:t>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2  Find the values of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 for the five key points.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period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b="1" dirty="0"/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AD287FC-5589-4BAA-AAEA-7EF228924B10}"/>
                  </a:ext>
                </a:extLst>
              </p:cNvPr>
              <p:cNvSpPr txBox="1"/>
              <p:nvPr/>
            </p:nvSpPr>
            <p:spPr>
              <a:xfrm>
                <a:off x="340319" y="2852132"/>
                <a:ext cx="14537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D287FC-5589-4BAA-AAEA-7EF228924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19" y="2852132"/>
                <a:ext cx="145375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488AB1F-4DC5-4EAE-AC4C-117F60D169EE}"/>
                  </a:ext>
                </a:extLst>
              </p:cNvPr>
              <p:cNvSpPr txBox="1"/>
              <p:nvPr/>
            </p:nvSpPr>
            <p:spPr>
              <a:xfrm>
                <a:off x="2903934" y="2664260"/>
                <a:ext cx="272534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88AB1F-4DC5-4EAE-AC4C-117F60D16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934" y="2664260"/>
                <a:ext cx="2725341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01AB0E0-7D24-4C16-95DC-8F8E340DF4B7}"/>
                  </a:ext>
                </a:extLst>
              </p:cNvPr>
              <p:cNvSpPr txBox="1"/>
              <p:nvPr/>
            </p:nvSpPr>
            <p:spPr>
              <a:xfrm>
                <a:off x="258165" y="3644235"/>
                <a:ext cx="298598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AB0E0-7D24-4C16-95DC-8F8E340D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5" y="3644235"/>
                <a:ext cx="2985989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BA40962-B03C-4916-9DD9-DDB67CF1B8ED}"/>
                  </a:ext>
                </a:extLst>
              </p:cNvPr>
              <p:cNvSpPr txBox="1"/>
              <p:nvPr/>
            </p:nvSpPr>
            <p:spPr>
              <a:xfrm>
                <a:off x="3507582" y="3651897"/>
                <a:ext cx="305435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A40962-B03C-4916-9DD9-DDB67CF1B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582" y="3651897"/>
                <a:ext cx="3054351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CB667E1-E251-4F23-80D6-719D90BF4A8B}"/>
                  </a:ext>
                </a:extLst>
              </p:cNvPr>
              <p:cNvSpPr txBox="1"/>
              <p:nvPr/>
            </p:nvSpPr>
            <p:spPr>
              <a:xfrm>
                <a:off x="110874" y="5022575"/>
                <a:ext cx="328056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B667E1-E251-4F23-80D6-719D90BF4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4" y="5022575"/>
                <a:ext cx="3280569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4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i="1" dirty="0" err="1"/>
              <a:t>Bx</a:t>
            </a:r>
            <a:r>
              <a:rPr lang="en-US" altLang="en-US" i="1" dirty="0"/>
              <a:t> 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0603"/>
            <a:ext cx="8686800" cy="5092700"/>
          </a:xfrm>
        </p:spPr>
        <p:txBody>
          <a:bodyPr/>
          <a:lstStyle/>
          <a:p>
            <a:r>
              <a:rPr lang="en-US" altLang="en-US" sz="2400" b="1" dirty="0"/>
              <a:t>Step 3  Find the values of </a:t>
            </a:r>
            <a:r>
              <a:rPr lang="en-US" altLang="en-US" sz="2400" b="1" i="1" dirty="0"/>
              <a:t>y</a:t>
            </a:r>
            <a:r>
              <a:rPr lang="en-US" altLang="en-US" sz="2400" b="1" dirty="0"/>
              <a:t> for the five key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280" name="Group 80"/>
              <p:cNvGraphicFramePr>
                <a:graphicFrameLocks noGrp="1"/>
              </p:cNvGraphicFramePr>
              <p:nvPr/>
            </p:nvGraphicFramePr>
            <p:xfrm>
              <a:off x="371476" y="1515262"/>
              <a:ext cx="7988300" cy="4272090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  <m:func>
                                  <m:funcPr>
                                    <m:ctrlPr>
                                      <a:rPr lang="en-US" alt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9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∙0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0=−4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altLang="en-US" sz="2400" b="0" i="0" dirty="0">
                            <a:latin typeface="Times New Roman" panose="020206030504050203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41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f>
                                          <m:fPr>
                                            <m:ctrlPr>
                                              <a:rPr lang="el-GR" altLang="en-US" sz="2400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l-GR" alt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l-GR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l-GR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842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=4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1, 4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280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3198873"/>
                  </p:ext>
                </p:extLst>
              </p:nvPr>
            </p:nvGraphicFramePr>
            <p:xfrm>
              <a:off x="371476" y="1515262"/>
              <a:ext cx="7988300" cy="4272090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7634" r="-21047" b="-438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85455" r="-21047" b="-24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941" t="-85455" r="-2451" b="-247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61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7391" t="-126971" r="-1045217" b="-69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126971" r="-21047" b="-69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941" t="-126971" r="-2451" b="-69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331515" r="-21047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941" t="-331515" r="-245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0284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i="1" dirty="0" err="1"/>
              <a:t>Bx</a:t>
            </a:r>
            <a:r>
              <a:rPr lang="en-US" altLang="en-US" i="1" dirty="0"/>
              <a:t> 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0603"/>
            <a:ext cx="8686800" cy="5092700"/>
          </a:xfrm>
        </p:spPr>
        <p:txBody>
          <a:bodyPr/>
          <a:lstStyle/>
          <a:p>
            <a:r>
              <a:rPr lang="en-US" altLang="en-US" sz="2400" b="1" dirty="0"/>
              <a:t>Step 3  Find the values of </a:t>
            </a:r>
            <a:r>
              <a:rPr lang="en-US" altLang="en-US" sz="2400" b="1" i="1" dirty="0"/>
              <a:t>y</a:t>
            </a:r>
            <a:r>
              <a:rPr lang="en-US" altLang="en-US" sz="2400" b="1" dirty="0"/>
              <a:t> for the five key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280" name="Group 80"/>
              <p:cNvGraphicFramePr>
                <a:graphicFrameLocks noGrp="1"/>
              </p:cNvGraphicFramePr>
              <p:nvPr/>
            </p:nvGraphicFramePr>
            <p:xfrm>
              <a:off x="371476" y="1515262"/>
              <a:ext cx="7988300" cy="3555112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  <m:func>
                                  <m:funcPr>
                                    <m:ctrlPr>
                                      <a:rPr lang="en-US" alt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1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  <m:func>
                                  <m:func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f>
                                          <m:fPr>
                                            <m:ctrlPr>
                                              <a:rPr lang="el-GR" altLang="en-US" sz="2200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en-US" sz="2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l-GR" altLang="en-US" sz="2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l-GR" altLang="en-US" sz="22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l-GR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l-GR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  <m:d>
                                      <m:d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l-GR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842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∙2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2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=−4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2, 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280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6451292"/>
                  </p:ext>
                </p:extLst>
              </p:nvPr>
            </p:nvGraphicFramePr>
            <p:xfrm>
              <a:off x="371476" y="1515262"/>
              <a:ext cx="7988300" cy="3555112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7634" r="-21047" b="-348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934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7391" t="-61572" r="-1045217" b="-99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61572" r="-21047" b="-99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941" t="-61572" r="-2451" b="-99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631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165179" r="-2104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941" t="-165179" r="-2451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033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dirty="0" err="1"/>
              <a:t>sin</a:t>
            </a:r>
            <a:r>
              <a:rPr lang="en-US" altLang="en-US" i="1" dirty="0" err="1"/>
              <a:t>x</a:t>
            </a:r>
            <a:endParaRPr lang="en-US" altLang="en-US" i="1" dirty="0"/>
          </a:p>
        </p:txBody>
      </p:sp>
      <p:pic>
        <p:nvPicPr>
          <p:cNvPr id="4099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716338"/>
            <a:ext cx="5468937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176338"/>
            <a:ext cx="7185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70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i="1" dirty="0" err="1"/>
              <a:t>Bx</a:t>
            </a:r>
            <a:r>
              <a:rPr lang="en-US" altLang="en-US" i="1" dirty="0"/>
              <a:t> (continued)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04925"/>
            <a:ext cx="8686800" cy="4949825"/>
          </a:xfrm>
        </p:spPr>
        <p:txBody>
          <a:bodyPr/>
          <a:lstStyle/>
          <a:p>
            <a:r>
              <a:rPr lang="en-US" altLang="en-US" b="1" dirty="0"/>
              <a:t>Step 4  Connect the five key points  with a smooth curve </a:t>
            </a:r>
          </a:p>
          <a:p>
            <a:r>
              <a:rPr lang="en-US" altLang="en-US" b="1" dirty="0"/>
              <a:t>and graph one complete cycle of the given function.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305050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909888" y="3379788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amplitude  = 4</a:t>
            </a:r>
            <a:endParaRPr lang="en-US" alt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959475" y="5845175"/>
            <a:ext cx="151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period  = 2</a:t>
            </a:r>
            <a:endParaRPr lang="en-US" alt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5216525" y="3033713"/>
            <a:ext cx="0" cy="120491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5567363" y="5845175"/>
            <a:ext cx="19526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686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i="1" dirty="0" err="1"/>
              <a:t>Bx</a:t>
            </a:r>
            <a:r>
              <a:rPr lang="en-US" altLang="en-US" i="1" dirty="0"/>
              <a:t> (continued)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04925"/>
            <a:ext cx="8686800" cy="4949825"/>
          </a:xfrm>
        </p:spPr>
        <p:txBody>
          <a:bodyPr/>
          <a:lstStyle/>
          <a:p>
            <a:r>
              <a:rPr lang="en-US" altLang="en-US" b="1" dirty="0"/>
              <a:t>Step 5  Extend the graph to the left or right as desired.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276475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024188" y="3379788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amplitude  = 4</a:t>
            </a:r>
            <a:endParaRPr lang="en-US" altLang="en-US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951663" y="5845175"/>
            <a:ext cx="151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period  = 2</a:t>
            </a:r>
            <a:endParaRPr lang="en-US" alt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5216525" y="3033713"/>
            <a:ext cx="0" cy="120491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6951663" y="5845175"/>
            <a:ext cx="168751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696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Graph of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A</a:t>
            </a:r>
            <a:r>
              <a:rPr lang="en-US" altLang="en-US"/>
              <a:t>cos(</a:t>
            </a:r>
            <a:r>
              <a:rPr lang="en-US" altLang="en-US" i="1"/>
              <a:t>Bx</a:t>
            </a:r>
            <a:r>
              <a:rPr lang="en-US" altLang="en-US"/>
              <a:t> –</a:t>
            </a:r>
            <a:r>
              <a:rPr lang="en-US" altLang="en-US" i="1"/>
              <a:t> C</a:t>
            </a:r>
            <a:r>
              <a:rPr lang="en-US" altLang="en-US"/>
              <a:t>)</a:t>
            </a:r>
          </a:p>
        </p:txBody>
      </p:sp>
      <p:pic>
        <p:nvPicPr>
          <p:cNvPr id="33795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909002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460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dirty="0"/>
              <a:t>(</a:t>
            </a:r>
            <a:r>
              <a:rPr lang="en-US" altLang="en-US" i="1" dirty="0"/>
              <a:t>Bx</a:t>
            </a:r>
            <a:r>
              <a:rPr lang="en-US" altLang="en-US" dirty="0"/>
              <a:t> – </a:t>
            </a:r>
            <a:r>
              <a:rPr lang="en-US" altLang="en-US" i="1" dirty="0"/>
              <a:t>C</a:t>
            </a:r>
            <a:r>
              <a:rPr lang="en-US" alt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6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Determine the amplitude, period, and phase shift of 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dirty="0"/>
                  <a:t>. Then graph one period of the function. </a:t>
                </a:r>
              </a:p>
              <a:p>
                <a:r>
                  <a:rPr lang="en-US" altLang="en-US" b="1" dirty="0"/>
                  <a:t>Step 1  Identify the amplitude, the period, and the phase </a:t>
                </a:r>
                <a:r>
                  <a:rPr lang="en-US" altLang="en-US" b="1" dirty="0" smtClean="0"/>
                  <a:t>shift.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dirty="0"/>
                  <a:t>. </a:t>
                </a:r>
              </a:p>
              <a:p>
                <a:r>
                  <a:rPr lang="en-US" altLang="en-US" dirty="0"/>
                  <a:t>amplitude: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period:  </a:t>
                </a:r>
              </a:p>
            </p:txBody>
          </p:sp>
        </mc:Choice>
        <mc:Fallback>
          <p:sp>
            <p:nvSpPr>
              <p:cNvPr id="71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 r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308351" y="5610334"/>
            <a:ext cx="1811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phase shift: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A0DF352-00EA-4AEB-943F-6C75A80AD3C7}"/>
                  </a:ext>
                </a:extLst>
              </p:cNvPr>
              <p:cNvSpPr txBox="1"/>
              <p:nvPr/>
            </p:nvSpPr>
            <p:spPr>
              <a:xfrm>
                <a:off x="1384301" y="4547967"/>
                <a:ext cx="2173287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0DF352-00EA-4AEB-943F-6C75A80AD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01" y="4547967"/>
                <a:ext cx="2173287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1586462-8867-420F-8B6B-11FC5575199E}"/>
                  </a:ext>
                </a:extLst>
              </p:cNvPr>
              <p:cNvSpPr txBox="1"/>
              <p:nvPr/>
            </p:nvSpPr>
            <p:spPr>
              <a:xfrm>
                <a:off x="4928395" y="5393886"/>
                <a:ext cx="261461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586462-8867-420F-8B6B-11FC55751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95" y="5393886"/>
                <a:ext cx="2614611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4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dirty="0"/>
              <a:t>(</a:t>
            </a:r>
            <a:r>
              <a:rPr lang="en-US" altLang="en-US" i="1" dirty="0"/>
              <a:t>Bx</a:t>
            </a:r>
            <a:r>
              <a:rPr lang="en-US" altLang="en-US" dirty="0"/>
              <a:t> – </a:t>
            </a:r>
            <a:r>
              <a:rPr lang="en-US" altLang="en-US" i="1" dirty="0"/>
              <a:t>C</a:t>
            </a:r>
            <a:r>
              <a:rPr lang="en-US" altLang="en-US" dirty="0"/>
              <a:t>)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b="1" dirty="0"/>
                  <a:t>Step 2  Find the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-values for the five key points.</a:t>
                </a:r>
                <a:r>
                  <a:rPr lang="en-US" altLang="en-US" dirty="0"/>
                  <a:t> 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period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28F4C96-CA2E-4395-8F6A-BBC1CA92C863}"/>
                  </a:ext>
                </a:extLst>
              </p:cNvPr>
              <p:cNvSpPr txBox="1"/>
              <p:nvPr/>
            </p:nvSpPr>
            <p:spPr>
              <a:xfrm>
                <a:off x="3936603" y="1970660"/>
                <a:ext cx="205740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8F4C96-CA2E-4395-8F6A-BBC1CA92C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03" y="1970660"/>
                <a:ext cx="2057400" cy="82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FCF0371-705B-4C0A-9603-FB35D855983D}"/>
                  </a:ext>
                </a:extLst>
              </p:cNvPr>
              <p:cNvSpPr txBox="1"/>
              <p:nvPr/>
            </p:nvSpPr>
            <p:spPr>
              <a:xfrm>
                <a:off x="342900" y="3201440"/>
                <a:ext cx="3403997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CF0371-705B-4C0A-9603-FB35D8559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201440"/>
                <a:ext cx="3403997" cy="824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BA4C7FC-C1B3-4F26-8DDB-A3DD21B1F781}"/>
                  </a:ext>
                </a:extLst>
              </p:cNvPr>
              <p:cNvSpPr txBox="1"/>
              <p:nvPr/>
            </p:nvSpPr>
            <p:spPr>
              <a:xfrm>
                <a:off x="4465638" y="3095840"/>
                <a:ext cx="305673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A4C7FC-C1B3-4F26-8DDB-A3DD21B1F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38" y="3095840"/>
                <a:ext cx="3056730" cy="824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D1F0613-CEAC-425D-9A8A-394E84BC5CC4}"/>
                  </a:ext>
                </a:extLst>
              </p:cNvPr>
              <p:cNvSpPr txBox="1"/>
              <p:nvPr/>
            </p:nvSpPr>
            <p:spPr>
              <a:xfrm>
                <a:off x="207963" y="4430054"/>
                <a:ext cx="305673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1F0613-CEAC-425D-9A8A-394E84BC5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3" y="4430054"/>
                <a:ext cx="3056730" cy="8244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1E652AA-DFBE-4C57-8825-760DF08C247D}"/>
                  </a:ext>
                </a:extLst>
              </p:cNvPr>
              <p:cNvSpPr txBox="1"/>
              <p:nvPr/>
            </p:nvSpPr>
            <p:spPr>
              <a:xfrm>
                <a:off x="4297363" y="4355546"/>
                <a:ext cx="397510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E652AA-DFBE-4C57-8825-760DF08C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63" y="4355546"/>
                <a:ext cx="397510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8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dirty="0"/>
              <a:t>(</a:t>
            </a:r>
            <a:r>
              <a:rPr lang="en-US" altLang="en-US" i="1" dirty="0"/>
              <a:t>Bx</a:t>
            </a:r>
            <a:r>
              <a:rPr lang="en-US" altLang="en-US" dirty="0"/>
              <a:t> – </a:t>
            </a:r>
            <a:r>
              <a:rPr lang="en-US" altLang="en-US" i="1" dirty="0"/>
              <a:t>C</a:t>
            </a:r>
            <a:r>
              <a:rPr lang="en-US" altLang="en-US" dirty="0"/>
              <a:t>) </a:t>
            </a:r>
            <a:r>
              <a:rPr lang="en-US" altLang="en-US" i="1" dirty="0"/>
              <a:t>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0603"/>
            <a:ext cx="8686800" cy="5092700"/>
          </a:xfrm>
        </p:spPr>
        <p:txBody>
          <a:bodyPr/>
          <a:lstStyle/>
          <a:p>
            <a:r>
              <a:rPr lang="en-US" altLang="en-US" sz="2400" b="1" dirty="0"/>
              <a:t>Step 3  Find the values of </a:t>
            </a:r>
            <a:r>
              <a:rPr lang="en-US" altLang="en-US" sz="2400" b="1" i="1" dirty="0"/>
              <a:t>y</a:t>
            </a:r>
            <a:r>
              <a:rPr lang="en-US" altLang="en-US" sz="2400" b="1" dirty="0"/>
              <a:t> for the five key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280" name="Group 80"/>
              <p:cNvGraphicFramePr>
                <a:graphicFrameLocks noGrp="1"/>
              </p:cNvGraphicFramePr>
              <p:nvPr/>
            </p:nvGraphicFramePr>
            <p:xfrm>
              <a:off x="371476" y="1515262"/>
              <a:ext cx="8543923" cy="4908360"/>
            </p:xfrm>
            <a:graphic>
              <a:graphicData uri="http://schemas.openxmlformats.org/drawingml/2006/table">
                <a:tbl>
                  <a:tblPr/>
                  <a:tblGrid>
                    <a:gridCol w="74878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46822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2691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9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l-GR" altLang="en-US" sz="22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l-GR" alt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l-GR" alt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∙1=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en-US" sz="2200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en-US" sz="2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en-US" sz="2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kumimoji="0" lang="en-US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4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41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l-GR" altLang="en-US" sz="22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l-GR" alt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2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l-GR" alt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l-GR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altLang="en-US" sz="22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l-GR" alt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l-GR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∙0=0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kumimoji="0" lang="en-US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 0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842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 −</m:t>
                                    </m:r>
                                    <m:f>
                                      <m:fPr>
                                        <m:ctrlP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280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302145"/>
                  </p:ext>
                </p:extLst>
              </p:nvPr>
            </p:nvGraphicFramePr>
            <p:xfrm>
              <a:off x="371476" y="1515262"/>
              <a:ext cx="8543923" cy="4908360"/>
            </p:xfrm>
            <a:graphic>
              <a:graphicData uri="http://schemas.openxmlformats.org/drawingml/2006/table">
                <a:tbl>
                  <a:tblPr/>
                  <a:tblGrid>
                    <a:gridCol w="7487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68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69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465" t="-7634" r="-20998" b="-518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468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6260" t="-63801" r="-1044715" b="-2072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465" t="-63801" r="-20998" b="-2072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752" t="-63801" r="-2294" b="-2072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497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6260" t="-119079" r="-1044715" b="-506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465" t="-119079" r="-20998" b="-506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752" t="-119079" r="-2294" b="-50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465" t="-444000" r="-20998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752" t="-444000" r="-2294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4269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dirty="0"/>
              <a:t>(</a:t>
            </a:r>
            <a:r>
              <a:rPr lang="en-US" altLang="en-US" i="1" dirty="0"/>
              <a:t>Bx</a:t>
            </a:r>
            <a:r>
              <a:rPr lang="en-US" altLang="en-US" dirty="0"/>
              <a:t> – </a:t>
            </a:r>
            <a:r>
              <a:rPr lang="en-US" altLang="en-US" i="1" dirty="0"/>
              <a:t>C</a:t>
            </a:r>
            <a:r>
              <a:rPr lang="en-US" altLang="en-US" dirty="0"/>
              <a:t>) </a:t>
            </a:r>
            <a:r>
              <a:rPr lang="en-US" altLang="en-US" i="1" dirty="0"/>
              <a:t>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0603"/>
            <a:ext cx="8686800" cy="5092700"/>
          </a:xfrm>
        </p:spPr>
        <p:txBody>
          <a:bodyPr/>
          <a:lstStyle/>
          <a:p>
            <a:r>
              <a:rPr lang="en-US" altLang="en-US" sz="2400" b="1" dirty="0"/>
              <a:t>Step 3  Find the values of </a:t>
            </a:r>
            <a:r>
              <a:rPr lang="en-US" altLang="en-US" sz="2400" b="1" i="1" dirty="0"/>
              <a:t>y</a:t>
            </a:r>
            <a:r>
              <a:rPr lang="en-US" altLang="en-US" sz="2400" b="1" dirty="0"/>
              <a:t> for the five key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280" name="Group 80"/>
              <p:cNvGraphicFramePr>
                <a:graphicFrameLocks noGrp="1"/>
              </p:cNvGraphicFramePr>
              <p:nvPr/>
            </p:nvGraphicFramePr>
            <p:xfrm>
              <a:off x="371476" y="1515262"/>
              <a:ext cx="7988300" cy="5045710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985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9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l-GR" altLang="en-US" sz="24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l-GR" alt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l-GR" alt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l-GR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l-GR" alt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r>
                                              <a:rPr lang="el-GR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l-GR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∙0=0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altLang="en-US" sz="2400" b="0" i="0" dirty="0">
                            <a:latin typeface="Times New Roman" panose="020206030504050203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4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41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l-GR" altLang="en-US" sz="24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l-GR" alt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l-GR" alt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∙1=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en-US" sz="2400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4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alt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280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8376550"/>
                  </p:ext>
                </p:extLst>
              </p:nvPr>
            </p:nvGraphicFramePr>
            <p:xfrm>
              <a:off x="371476" y="1515262"/>
              <a:ext cx="7988300" cy="4360926"/>
            </p:xfrm>
            <a:graphic>
              <a:graphicData uri="http://schemas.openxmlformats.org/drawingml/2006/table">
                <a:tbl>
                  <a:tblPr/>
                  <a:tblGrid>
                    <a:gridCol w="7000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75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406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902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6849" r="-21047" b="-393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09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7391" t="-47273" r="-1045217" b="-7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47273" r="-21047" b="-7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941" t="-47273" r="-2451" b="-73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610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7391" t="-202500" r="-104521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595" t="-202500" r="-2104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52941" t="-202500" r="-245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1102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2649538"/>
            <a:ext cx="367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Graphing a Function of the Form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A</a:t>
            </a:r>
            <a:r>
              <a:rPr lang="en-US" altLang="en-US" dirty="0" err="1"/>
              <a:t>cos</a:t>
            </a:r>
            <a:r>
              <a:rPr lang="en-US" altLang="en-US" dirty="0"/>
              <a:t>(</a:t>
            </a:r>
            <a:r>
              <a:rPr lang="en-US" altLang="en-US" i="1" dirty="0"/>
              <a:t>Bx</a:t>
            </a:r>
            <a:r>
              <a:rPr lang="en-US" altLang="en-US" dirty="0"/>
              <a:t> – </a:t>
            </a:r>
            <a:r>
              <a:rPr lang="en-US" altLang="en-US" i="1" dirty="0"/>
              <a:t>C</a:t>
            </a:r>
            <a:r>
              <a:rPr lang="en-US" altLang="en-US" dirty="0"/>
              <a:t>) </a:t>
            </a:r>
            <a:r>
              <a:rPr lang="en-US" altLang="en-US" i="1" dirty="0"/>
              <a:t>(continued)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9213"/>
            <a:ext cx="8686800" cy="494982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b="1" dirty="0"/>
              <a:t>Step 4  Connect the five key points with a smooth curve</a:t>
            </a:r>
          </a:p>
          <a:p>
            <a:r>
              <a:rPr lang="en-US" altLang="en-US" b="1" dirty="0"/>
              <a:t>and graph one complete cycle of the given function.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632200" y="3608388"/>
            <a:ext cx="141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amplitude</a:t>
            </a:r>
            <a:endParaRPr lang="en-US" altLang="en-US"/>
          </a:p>
        </p:txBody>
      </p:sp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5184775" y="3484563"/>
          <a:ext cx="215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15806" imgH="723586" progId="Equation.DSMT4">
                  <p:embed/>
                </p:oleObj>
              </mc:Choice>
              <mc:Fallback>
                <p:oleObj name="Equation" r:id="rId4" imgW="215806" imgH="723586" progId="Equation.DSMT4">
                  <p:embed/>
                  <p:pic>
                    <p:nvPicPr>
                      <p:cNvPr id="768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3484563"/>
                        <a:ext cx="2159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959475" y="5888038"/>
            <a:ext cx="103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period </a:t>
            </a:r>
            <a:endParaRPr lang="en-US" altLang="en-US"/>
          </a:p>
        </p:txBody>
      </p:sp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6997700" y="6065838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228501" imgH="203112" progId="Equation.DSMT4">
                  <p:embed/>
                </p:oleObj>
              </mc:Choice>
              <mc:Fallback>
                <p:oleObj name="Equation" r:id="rId6" imgW="228501" imgH="203112" progId="Equation.DSMT4">
                  <p:embed/>
                  <p:pic>
                    <p:nvPicPr>
                      <p:cNvPr id="768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6065838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5626100" y="3384550"/>
            <a:ext cx="0" cy="11017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5859463" y="5888038"/>
            <a:ext cx="273526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Shifts of Sinusoidal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For sinusoidal graphs of the form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𝐵𝑥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𝐵𝑥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The constant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 causes a vertical shift in the graph.</a:t>
                </a:r>
              </a:p>
              <a:p>
                <a:r>
                  <a:rPr lang="en-US" altLang="en-US" dirty="0"/>
                  <a:t>These vertical shifts result in sinusoidal graphs oscillating about the horizontal line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 rather than about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-axis.</a:t>
                </a:r>
              </a:p>
              <a:p>
                <a:r>
                  <a:rPr lang="en-US" altLang="en-US" dirty="0"/>
                  <a:t>The maximum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is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 + |</a:t>
                </a:r>
                <a:r>
                  <a:rPr lang="en-US" altLang="en-US" i="1" dirty="0"/>
                  <a:t>A|.</a:t>
                </a:r>
                <a:endParaRPr lang="en-US" altLang="en-US" dirty="0"/>
              </a:p>
              <a:p>
                <a:r>
                  <a:rPr lang="en-US" altLang="en-US" dirty="0"/>
                  <a:t>The minimum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is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 – |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|.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18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A Vertical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33500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Graph one period of the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en-US" altLang="en-US" dirty="0"/>
              </a:p>
              <a:p>
                <a:r>
                  <a:rPr lang="en-US" altLang="en-US" b="1" dirty="0"/>
                  <a:t>Step 1  Identify the amplitude, period, phase shift, and vertical shift.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altLang="en-US" dirty="0"/>
              </a:p>
              <a:p>
                <a:endParaRPr lang="en-US" altLang="en-US" b="1" dirty="0"/>
              </a:p>
              <a:p>
                <a:r>
                  <a:rPr lang="en-US" altLang="en-US" dirty="0"/>
                  <a:t>amplitude: |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| = |2| = 2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phase shift:  0</a:t>
                </a:r>
              </a:p>
              <a:p>
                <a:endParaRPr lang="en-US" altLang="en-US" b="1" dirty="0"/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33500"/>
                <a:ext cx="8686800" cy="4949825"/>
              </a:xfrm>
              <a:blipFill>
                <a:blip r:embed="rId2"/>
                <a:stretch>
                  <a:fillRect l="-1474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443412" y="3736976"/>
            <a:ext cx="1190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period:</a:t>
            </a:r>
            <a:endParaRPr lang="en-US" altLang="en-US" dirty="0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4443412" y="4782564"/>
            <a:ext cx="206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vertical shift:</a:t>
            </a:r>
            <a:endParaRPr lang="en-US" altLang="en-US" dirty="0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510337" y="4782563"/>
            <a:ext cx="249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one unit upward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6DB9539-B76D-4905-BA37-7DC2FD2C715B}"/>
                  </a:ext>
                </a:extLst>
              </p:cNvPr>
              <p:cNvSpPr txBox="1"/>
              <p:nvPr/>
            </p:nvSpPr>
            <p:spPr>
              <a:xfrm>
                <a:off x="5567362" y="3547050"/>
                <a:ext cx="261104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DB9539-B76D-4905-BA37-7DC2FD2C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62" y="3547050"/>
                <a:ext cx="2611041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1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/>
      <p:bldP spid="79887" grpId="0"/>
      <p:bldP spid="7988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Properties of the Graph of </a:t>
            </a:r>
            <a:r>
              <a:rPr lang="en-US" altLang="en-US" i="1"/>
              <a:t>y</a:t>
            </a:r>
            <a:r>
              <a:rPr lang="en-US" altLang="en-US"/>
              <a:t> = sin</a:t>
            </a:r>
            <a:r>
              <a:rPr lang="en-US" altLang="en-US" i="1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73F74726-F240-4F53-A754-87F204B016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domain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 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range is [ –1, 1].</a:t>
                </a:r>
              </a:p>
              <a:p>
                <a:r>
                  <a:rPr lang="en-US" dirty="0"/>
                  <a:t>The period is 2</a:t>
                </a:r>
                <a:r>
                  <a:rPr lang="el-GR" i="1" dirty="0"/>
                  <a:t>π</a:t>
                </a:r>
                <a:r>
                  <a:rPr lang="en-US" i="1" dirty="0"/>
                  <a:t>.</a:t>
                </a:r>
              </a:p>
              <a:p>
                <a:r>
                  <a:rPr lang="en-US" dirty="0"/>
                  <a:t>The function is an odd function:  sin(– </a:t>
                </a:r>
                <a:r>
                  <a:rPr lang="en-US" i="1" dirty="0"/>
                  <a:t>x</a:t>
                </a:r>
                <a:r>
                  <a:rPr lang="en-US" dirty="0"/>
                  <a:t>) =  –sin </a:t>
                </a:r>
                <a:r>
                  <a:rPr lang="en-US" i="1" dirty="0"/>
                  <a:t>x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F74726-F240-4F53-A754-87F204B016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29000"/>
            <a:ext cx="7886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4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A Vertical Shift (</a:t>
            </a:r>
            <a:r>
              <a:rPr lang="en-US" altLang="en-US" i="1" dirty="0"/>
              <a:t>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2  Find the values of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 for the five key points.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period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b="1" dirty="0"/>
              </a:p>
            </p:txBody>
          </p:sp>
        </mc:Choice>
        <mc:Fallback xmlns="">
          <p:sp>
            <p:nvSpPr>
              <p:cNvPr id="43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88419F4-B2FD-4479-82ED-2737D1CBCD0A}"/>
                  </a:ext>
                </a:extLst>
              </p:cNvPr>
              <p:cNvSpPr txBox="1"/>
              <p:nvPr/>
            </p:nvSpPr>
            <p:spPr>
              <a:xfrm>
                <a:off x="447902" y="3503531"/>
                <a:ext cx="16183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419F4-B2FD-4479-82ED-2737D1CBC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2" y="3503531"/>
                <a:ext cx="16183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DB35840-4E5C-4EF6-9F70-D64E85267CC2}"/>
                  </a:ext>
                </a:extLst>
              </p:cNvPr>
              <p:cNvSpPr txBox="1"/>
              <p:nvPr/>
            </p:nvSpPr>
            <p:spPr>
              <a:xfrm>
                <a:off x="2488747" y="3301787"/>
                <a:ext cx="277495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B35840-4E5C-4EF6-9F70-D64E8526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47" y="3301787"/>
                <a:ext cx="2774950" cy="824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381C3F8-F52B-4F33-A3FC-A83D4C2DFE1C}"/>
                  </a:ext>
                </a:extLst>
              </p:cNvPr>
              <p:cNvSpPr txBox="1"/>
              <p:nvPr/>
            </p:nvSpPr>
            <p:spPr>
              <a:xfrm>
                <a:off x="5755595" y="3196466"/>
                <a:ext cx="289560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81C3F8-F52B-4F33-A3FC-A83D4C2DF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95" y="3196466"/>
                <a:ext cx="2895600" cy="824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1B41D78-992D-42AD-B6CD-4AD375888097}"/>
                  </a:ext>
                </a:extLst>
              </p:cNvPr>
              <p:cNvSpPr txBox="1"/>
              <p:nvPr/>
            </p:nvSpPr>
            <p:spPr>
              <a:xfrm>
                <a:off x="784904" y="4293244"/>
                <a:ext cx="3642633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B41D78-992D-42AD-B6CD-4AD375888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04" y="4293244"/>
                <a:ext cx="3642633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0F0F472-AFAB-43E3-9614-9F4762302C5D}"/>
                  </a:ext>
                </a:extLst>
              </p:cNvPr>
              <p:cNvSpPr txBox="1"/>
              <p:nvPr/>
            </p:nvSpPr>
            <p:spPr>
              <a:xfrm>
                <a:off x="4079195" y="4326999"/>
                <a:ext cx="457200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F0F472-AFAB-43E3-9614-9F4762302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195" y="4326999"/>
                <a:ext cx="457200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1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A Vertical Shift (</a:t>
            </a:r>
            <a:r>
              <a:rPr lang="en-US" altLang="en-US" i="1" dirty="0"/>
              <a:t>continued)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Step 3  Find the values of </a:t>
            </a:r>
            <a:r>
              <a:rPr lang="en-US" altLang="en-US" b="1" i="1" dirty="0"/>
              <a:t>y</a:t>
            </a:r>
            <a:r>
              <a:rPr lang="en-US" altLang="en-US" b="1" dirty="0"/>
              <a:t> for the five key points.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162" name="Group 10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080990"/>
                  </p:ext>
                </p:extLst>
              </p:nvPr>
            </p:nvGraphicFramePr>
            <p:xfrm>
              <a:off x="754743" y="1870982"/>
              <a:ext cx="7634514" cy="4453155"/>
            </p:xfrm>
            <a:graphic>
              <a:graphicData uri="http://schemas.openxmlformats.org/drawingml/2006/table">
                <a:tbl>
                  <a:tblPr/>
                  <a:tblGrid>
                    <a:gridCol w="73077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2007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68365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5389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func>
                                  <m:func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kumimoji="0" 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7712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US" sz="2400" i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cos</m:t>
                                </m:r>
                                <m:r>
                                  <a:rPr lang="en-US" sz="2400" i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0+1=2·1+1=3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552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7712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+1=2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8235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4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+1=2·0+1=1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9530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+1=2·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162" name="Group 10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080990"/>
                  </p:ext>
                </p:extLst>
              </p:nvPr>
            </p:nvGraphicFramePr>
            <p:xfrm>
              <a:off x="754743" y="1870982"/>
              <a:ext cx="7634514" cy="4453155"/>
            </p:xfrm>
            <a:graphic>
              <a:graphicData uri="http://schemas.openxmlformats.org/drawingml/2006/table">
                <a:tbl>
                  <a:tblPr/>
                  <a:tblGrid>
                    <a:gridCol w="73077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522007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68365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5389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5070" t="-9091" r="-32360" b="-730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7712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5070" t="-101053" r="-32360" b="-57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816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7500" t="-142537" r="-944167" b="-3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5771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7500" t="-345745" r="-944167" b="-34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5070" t="-345745" r="-32360" b="-34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7500" t="-279333" r="-94416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5070" t="-279333" r="-32360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1030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7500" t="-336686" r="-944167" b="-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5070" t="-336686" r="-32360" b="-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BD65A-7714-410D-95CE-C1E38CC28D8A}"/>
              </a:ext>
            </a:extLst>
          </p:cNvPr>
          <p:cNvSpPr txBox="1"/>
          <p:nvPr/>
        </p:nvSpPr>
        <p:spPr>
          <a:xfrm>
            <a:off x="7032172" y="2423532"/>
            <a:ext cx="116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(0, </a:t>
            </a:r>
            <a:r>
              <a:rPr lang="en-US" dirty="0" smtClean="0">
                <a:solidFill>
                  <a:schemeClr val="tx1"/>
                </a:solidFill>
              </a:rPr>
              <a:t>3)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148ADC42-D4E4-406C-9FBF-408B8B45CC7D}"/>
                  </a:ext>
                </a:extLst>
              </p:cNvPr>
              <p:cNvSpPr txBox="1"/>
              <p:nvPr/>
            </p:nvSpPr>
            <p:spPr>
              <a:xfrm>
                <a:off x="7003142" y="3016772"/>
                <a:ext cx="1190172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8ADC42-D4E4-406C-9FBF-408B8B45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42" y="3016772"/>
                <a:ext cx="1190172" cy="82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12DE900-A509-49BE-B782-253FB39B6303}"/>
                  </a:ext>
                </a:extLst>
              </p:cNvPr>
              <p:cNvSpPr txBox="1"/>
              <p:nvPr/>
            </p:nvSpPr>
            <p:spPr>
              <a:xfrm>
                <a:off x="6990275" y="5391481"/>
                <a:ext cx="139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3)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2DE900-A509-49BE-B782-253FB39B6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275" y="5391481"/>
                <a:ext cx="1398982" cy="523220"/>
              </a:xfrm>
              <a:prstGeom prst="rect">
                <a:avLst/>
              </a:prstGeom>
              <a:blipFill>
                <a:blip r:embed="rId4"/>
                <a:stretch>
                  <a:fillRect l="-917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A049C11-1572-41BB-959F-92968A11E621}"/>
                  </a:ext>
                </a:extLst>
              </p:cNvPr>
              <p:cNvSpPr txBox="1"/>
              <p:nvPr/>
            </p:nvSpPr>
            <p:spPr>
              <a:xfrm>
                <a:off x="6738255" y="4371608"/>
                <a:ext cx="1651002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049C11-1572-41BB-959F-92968A11E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55" y="4371608"/>
                <a:ext cx="1651002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FFEFEB6-A976-4CAB-9FE9-BCF6A5817AB4}"/>
                  </a:ext>
                </a:extLst>
              </p:cNvPr>
              <p:cNvSpPr txBox="1"/>
              <p:nvPr/>
            </p:nvSpPr>
            <p:spPr>
              <a:xfrm>
                <a:off x="6898737" y="3806966"/>
                <a:ext cx="139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FEFEB6-A976-4CAB-9FE9-BCF6A5817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737" y="3806966"/>
                <a:ext cx="1398982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9170" t="-11765" r="-611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4B47BBE-9CA5-477C-81A7-291F0F1CD845}"/>
                  </a:ext>
                </a:extLst>
              </p:cNvPr>
              <p:cNvSpPr txBox="1"/>
              <p:nvPr/>
            </p:nvSpPr>
            <p:spPr>
              <a:xfrm>
                <a:off x="1567997" y="3016772"/>
                <a:ext cx="5072063" cy="719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+1=2·0+1=1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B47BBE-9CA5-477C-81A7-291F0F1CD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97" y="3016772"/>
                <a:ext cx="5072063" cy="719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A Vertical Shift (</a:t>
            </a:r>
            <a:r>
              <a:rPr lang="en-US" altLang="en-US" i="1" dirty="0"/>
              <a:t>continued)</a:t>
            </a:r>
            <a:endParaRPr lang="en-US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33500"/>
            <a:ext cx="8686800" cy="4949825"/>
          </a:xfrm>
        </p:spPr>
        <p:txBody>
          <a:bodyPr/>
          <a:lstStyle/>
          <a:p>
            <a:r>
              <a:rPr lang="en-US" altLang="en-US" b="1" dirty="0"/>
              <a:t>Step 4  Connect the five key points with a smooth curve</a:t>
            </a:r>
          </a:p>
          <a:p>
            <a:r>
              <a:rPr lang="en-US" altLang="en-US" b="1" dirty="0"/>
              <a:t>and graph one complete cycle of the given function.</a:t>
            </a:r>
          </a:p>
          <a:p>
            <a:endParaRPr lang="en-US" altLang="en-US" dirty="0"/>
          </a:p>
        </p:txBody>
      </p:sp>
      <p:pic>
        <p:nvPicPr>
          <p:cNvPr id="46085" name="Picture 1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2416175"/>
            <a:ext cx="38576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68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Modeling Periodic Behavior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region that is 30° north of the Equator averages a minimum of 10 hours of daylight in December.  Hours of daylight are at a maximum of 14 hours in June.  Let </a:t>
            </a:r>
            <a:r>
              <a:rPr lang="en-US" altLang="en-US" i="1" dirty="0"/>
              <a:t>x</a:t>
            </a:r>
            <a:r>
              <a:rPr lang="en-US" altLang="en-US" dirty="0"/>
              <a:t> represent the month of the year, with 1 for January, 2 for February, 3 for March, and 12 for December.  If </a:t>
            </a:r>
            <a:r>
              <a:rPr lang="en-US" altLang="en-US" i="1" dirty="0"/>
              <a:t>y</a:t>
            </a:r>
            <a:r>
              <a:rPr lang="en-US" altLang="en-US" dirty="0"/>
              <a:t> represents the number of hours of daylight in month </a:t>
            </a:r>
            <a:r>
              <a:rPr lang="en-US" altLang="en-US" i="1" dirty="0"/>
              <a:t>x</a:t>
            </a:r>
            <a:r>
              <a:rPr lang="en-US" altLang="en-US" dirty="0"/>
              <a:t>, use a sine function of the form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sin(</a:t>
            </a:r>
            <a:r>
              <a:rPr lang="en-US" altLang="en-US" i="1" dirty="0"/>
              <a:t>Bx</a:t>
            </a:r>
            <a:r>
              <a:rPr lang="en-US" altLang="en-US" dirty="0"/>
              <a:t> – </a:t>
            </a:r>
            <a:r>
              <a:rPr lang="en-US" altLang="en-US" i="1" dirty="0"/>
              <a:t>C</a:t>
            </a:r>
            <a:r>
              <a:rPr lang="en-US" altLang="en-US" dirty="0"/>
              <a:t>) + </a:t>
            </a:r>
            <a:r>
              <a:rPr lang="en-US" altLang="en-US" i="1" dirty="0"/>
              <a:t>D</a:t>
            </a:r>
            <a:r>
              <a:rPr lang="en-US" altLang="en-US" dirty="0"/>
              <a:t> to model the hours of daylight.</a:t>
            </a:r>
          </a:p>
          <a:p>
            <a:r>
              <a:rPr lang="en-US" altLang="en-US" dirty="0"/>
              <a:t>Because the hours of daylight range from a minimum of 10 to a maximum of 14, the curve oscillates about the middle value, 12 hours.  Thus, </a:t>
            </a:r>
            <a:r>
              <a:rPr lang="en-US" altLang="en-US" i="1" dirty="0"/>
              <a:t>D</a:t>
            </a:r>
            <a:r>
              <a:rPr lang="en-US" altLang="en-US" dirty="0"/>
              <a:t> = 12.</a:t>
            </a:r>
          </a:p>
        </p:txBody>
      </p:sp>
    </p:spTree>
    <p:extLst>
      <p:ext uri="{BB962C8B-B14F-4D97-AF65-F5344CB8AC3E}">
        <p14:creationId xmlns:p14="http://schemas.microsoft.com/office/powerpoint/2010/main" val="8216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Modeling Periodic Behavior </a:t>
            </a:r>
            <a:r>
              <a:rPr lang="en-US" altLang="en-US" i="1" dirty="0"/>
              <a:t>(continued)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4925"/>
            <a:ext cx="8686800" cy="4949825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The maximum number of hours of daylight is 14, which is 2 hours more than 12 hours.  Thus,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the amplitude, is 2; 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= 2.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One complete cycle occurs over a period of 12 months.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B46BD46-8009-4BC3-98DF-C6916C842A62}"/>
                  </a:ext>
                </a:extLst>
              </p:cNvPr>
              <p:cNvSpPr txBox="1"/>
              <p:nvPr/>
            </p:nvSpPr>
            <p:spPr>
              <a:xfrm>
                <a:off x="1014412" y="3293623"/>
                <a:ext cx="1785938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46BD46-8009-4BC3-98DF-C6916C842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12" y="3293623"/>
                <a:ext cx="1785938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A1C2248-90A0-4A33-9679-CA70E3A07790}"/>
                  </a:ext>
                </a:extLst>
              </p:cNvPr>
              <p:cNvSpPr txBox="1"/>
              <p:nvPr/>
            </p:nvSpPr>
            <p:spPr>
              <a:xfrm>
                <a:off x="596901" y="4343727"/>
                <a:ext cx="22748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1C2248-90A0-4A33-9679-CA70E3A07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1" y="4343727"/>
                <a:ext cx="227488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FF63D50A-698B-4358-B344-5049AA80008C}"/>
                  </a:ext>
                </a:extLst>
              </p:cNvPr>
              <p:cNvSpPr txBox="1"/>
              <p:nvPr/>
            </p:nvSpPr>
            <p:spPr>
              <a:xfrm>
                <a:off x="228600" y="5075195"/>
                <a:ext cx="252888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63D50A-698B-4358-B344-5049AA800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75195"/>
                <a:ext cx="2528888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8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Modeling Periodic Behavior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cs typeface="Times New Roman" panose="02020603050405020304" pitchFamily="18" charset="0"/>
                  </a:rPr>
                  <a:t>The starting point of the cycle is March,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= 3.</a:t>
                </a:r>
              </a:p>
              <a:p>
                <a:endParaRPr lang="en-US" altLang="en-US" dirty="0">
                  <a:cs typeface="Times New Roman" panose="02020603050405020304" pitchFamily="18" charset="0"/>
                </a:endParaRPr>
              </a:p>
              <a:p>
                <a:endParaRPr lang="en-US" altLang="en-US" dirty="0">
                  <a:cs typeface="Times New Roman" panose="02020603050405020304" pitchFamily="18" charset="0"/>
                </a:endParaRPr>
              </a:p>
              <a:p>
                <a:endParaRPr lang="en-US" altLang="en-US" dirty="0">
                  <a:cs typeface="Times New Roman" panose="02020603050405020304" pitchFamily="18" charset="0"/>
                </a:endParaRPr>
              </a:p>
              <a:p>
                <a:endParaRPr lang="en-US" altLang="en-US" dirty="0"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cs typeface="Times New Roman" panose="02020603050405020304" pitchFamily="18" charset="0"/>
                  </a:rPr>
                  <a:t>The phase shift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The equation that models the hours of daylight is</a:t>
                </a:r>
              </a:p>
              <a:p>
                <a:endParaRPr lang="en-US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5E8A86B-AE9E-471A-9A70-D89293FDA6A9}"/>
                  </a:ext>
                </a:extLst>
              </p:cNvPr>
              <p:cNvSpPr txBox="1"/>
              <p:nvPr/>
            </p:nvSpPr>
            <p:spPr>
              <a:xfrm>
                <a:off x="366514" y="1710346"/>
                <a:ext cx="1689498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E8A86B-AE9E-471A-9A70-D89293FDA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4" y="1710346"/>
                <a:ext cx="1689498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AB9F66E-928A-414E-8560-23A27A7E0B1B}"/>
                  </a:ext>
                </a:extLst>
              </p:cNvPr>
              <p:cNvSpPr txBox="1"/>
              <p:nvPr/>
            </p:nvSpPr>
            <p:spPr>
              <a:xfrm>
                <a:off x="2056012" y="1710346"/>
                <a:ext cx="1430735" cy="1174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B9F66E-928A-414E-8560-23A27A7E0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012" y="1710346"/>
                <a:ext cx="1430735" cy="1174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66AD184-0EEF-4CE2-BF97-8DF0990E6DD7}"/>
                  </a:ext>
                </a:extLst>
              </p:cNvPr>
              <p:cNvSpPr txBox="1"/>
              <p:nvPr/>
            </p:nvSpPr>
            <p:spPr>
              <a:xfrm>
                <a:off x="1439465" y="2663854"/>
                <a:ext cx="467915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=3·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6AD184-0EEF-4CE2-BF97-8DF0990E6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65" y="2663854"/>
                <a:ext cx="4679156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390D90D-E069-4CBE-9B4D-6F7C1C58E867}"/>
                  </a:ext>
                </a:extLst>
              </p:cNvPr>
              <p:cNvSpPr txBox="1"/>
              <p:nvPr/>
            </p:nvSpPr>
            <p:spPr>
              <a:xfrm>
                <a:off x="207962" y="5392175"/>
                <a:ext cx="4064794" cy="82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+12.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90D90D-E069-4CBE-9B4D-6F7C1C58E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5392175"/>
                <a:ext cx="4064794" cy="827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898E5B3-D6AE-4867-AE67-7B03CB17AB56}"/>
                  </a:ext>
                </a:extLst>
              </p:cNvPr>
              <p:cNvSpPr txBox="1"/>
              <p:nvPr/>
            </p:nvSpPr>
            <p:spPr>
              <a:xfrm>
                <a:off x="3486747" y="3963364"/>
                <a:ext cx="4679156" cy="82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98E5B3-D6AE-4867-AE67-7B03CB17A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47" y="3963364"/>
                <a:ext cx="4679156" cy="827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1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Variations of </a:t>
            </a:r>
            <a:r>
              <a:rPr lang="en-US" altLang="en-US" i="1"/>
              <a:t>y</a:t>
            </a:r>
            <a:r>
              <a:rPr lang="en-US" altLang="en-US"/>
              <a:t> = sin</a:t>
            </a:r>
            <a:r>
              <a:rPr lang="en-US" altLang="en-US" i="1"/>
              <a:t>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346" y="1262837"/>
            <a:ext cx="8229600" cy="4525963"/>
          </a:xfrm>
        </p:spPr>
        <p:txBody>
          <a:bodyPr/>
          <a:lstStyle/>
          <a:p>
            <a:pPr marL="395288" indent="-395288"/>
            <a:r>
              <a:rPr lang="en-US" sz="2600" b="1" dirty="0"/>
              <a:t>1. </a:t>
            </a:r>
            <a:r>
              <a:rPr lang="en-US" sz="2600" dirty="0"/>
              <a:t>Identify the amplitude and the period.</a:t>
            </a:r>
          </a:p>
          <a:p>
            <a:pPr marL="395288" indent="-395288"/>
            <a:r>
              <a:rPr lang="en-US" sz="2600" b="1" dirty="0"/>
              <a:t>2. </a:t>
            </a:r>
            <a:r>
              <a:rPr lang="en-US" sz="2600" dirty="0"/>
              <a:t>Find the values of </a:t>
            </a:r>
            <a:r>
              <a:rPr lang="en-US" sz="2600" i="1" dirty="0"/>
              <a:t>x </a:t>
            </a:r>
            <a:r>
              <a:rPr lang="en-US" sz="2600" dirty="0"/>
              <a:t>for the five key points—the three </a:t>
            </a:r>
            <a:r>
              <a:rPr lang="en-US" sz="2600" i="1" dirty="0"/>
              <a:t>x</a:t>
            </a:r>
            <a:r>
              <a:rPr lang="en-US" sz="2600" dirty="0"/>
              <a:t>-intercepts, the maximum point, and the minimum point. Start with the value of </a:t>
            </a:r>
            <a:r>
              <a:rPr lang="en-US" sz="2600" i="1" dirty="0"/>
              <a:t>x </a:t>
            </a:r>
            <a:r>
              <a:rPr lang="en-US" sz="2600" dirty="0"/>
              <a:t>where the cycle begins and add quarter-periods—that is, </a:t>
            </a:r>
            <a:r>
              <a:rPr lang="en-US" sz="2600" dirty="0"/>
              <a:t>period/4—to </a:t>
            </a:r>
            <a:r>
              <a:rPr lang="en-US" sz="2600" dirty="0"/>
              <a:t>find successive values of </a:t>
            </a:r>
            <a:r>
              <a:rPr lang="en-US" sz="2600" i="1" dirty="0"/>
              <a:t>x</a:t>
            </a:r>
            <a:r>
              <a:rPr lang="en-US" sz="2600" dirty="0"/>
              <a:t>.</a:t>
            </a:r>
          </a:p>
          <a:p>
            <a:pPr marL="395288" indent="-395288"/>
            <a:r>
              <a:rPr lang="en-US" sz="2600" b="1" dirty="0"/>
              <a:t>3. </a:t>
            </a:r>
            <a:r>
              <a:rPr lang="en-US" sz="2600" dirty="0"/>
              <a:t>Find the values of </a:t>
            </a:r>
            <a:r>
              <a:rPr lang="en-US" sz="2600" i="1" dirty="0"/>
              <a:t>y </a:t>
            </a:r>
            <a:r>
              <a:rPr lang="en-US" sz="2600" dirty="0"/>
              <a:t>for the five key points by evaluating the function at each value of </a:t>
            </a:r>
            <a:r>
              <a:rPr lang="en-US" sz="2600" i="1" dirty="0"/>
              <a:t>x </a:t>
            </a:r>
            <a:r>
              <a:rPr lang="en-US" sz="2600" dirty="0"/>
              <a:t>from step 2.</a:t>
            </a:r>
          </a:p>
          <a:p>
            <a:pPr marL="395288" indent="-395288"/>
            <a:r>
              <a:rPr lang="en-US" sz="2600" b="1" dirty="0"/>
              <a:t>4. </a:t>
            </a:r>
            <a:r>
              <a:rPr lang="en-US" sz="2600" dirty="0"/>
              <a:t>Connect the five key points with a smooth curve and graph one complete cycle of the given function.</a:t>
            </a:r>
          </a:p>
          <a:p>
            <a:pPr marL="395288" indent="-395288"/>
            <a:r>
              <a:rPr lang="en-US" sz="2600" b="1" dirty="0"/>
              <a:t>5. </a:t>
            </a:r>
            <a:r>
              <a:rPr lang="en-US" sz="2600" dirty="0"/>
              <a:t>Extend the graph in step 4 to the left or right as desired.</a:t>
            </a:r>
          </a:p>
        </p:txBody>
      </p:sp>
    </p:spTree>
    <p:extLst>
      <p:ext uri="{BB962C8B-B14F-4D97-AF65-F5344CB8AC3E}">
        <p14:creationId xmlns:p14="http://schemas.microsoft.com/office/powerpoint/2010/main" val="30651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 Variation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dirty="0" err="1"/>
              <a:t>sin</a:t>
            </a:r>
            <a:r>
              <a:rPr lang="en-US" altLang="en-US" i="1" dirty="0" err="1"/>
              <a:t>x</a:t>
            </a:r>
            <a:endParaRPr lang="en-US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Determine the amplitude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3 sin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. Then graph </a:t>
                </a:r>
                <a:br>
                  <a:rPr lang="en-US" altLang="en-US" dirty="0"/>
                </a:br>
                <a:r>
                  <a:rPr lang="en-US" altLang="en-US" i="1" dirty="0"/>
                  <a:t>y</a:t>
                </a:r>
                <a:r>
                  <a:rPr lang="en-US" altLang="en-US" dirty="0"/>
                  <a:t> = sin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3 sin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for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r>
                  <a:rPr lang="en-US" altLang="en-US" b="1" dirty="0"/>
                  <a:t>Step 1  Identify the amplitude and the period.</a:t>
                </a:r>
              </a:p>
              <a:p>
                <a:r>
                  <a:rPr lang="en-US" altLang="en-US" dirty="0"/>
                  <a:t>The equation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3 sin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of the form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</a:t>
                </a:r>
                <a:r>
                  <a:rPr lang="en-US" altLang="en-US" i="1" dirty="0" err="1"/>
                  <a:t>A</a:t>
                </a:r>
                <a:r>
                  <a:rPr lang="en-US" altLang="en-US" dirty="0" err="1"/>
                  <a:t>sin</a:t>
                </a:r>
                <a:r>
                  <a:rPr lang="en-US" altLang="en-US" i="1" dirty="0" err="1"/>
                  <a:t>x</a:t>
                </a:r>
                <a:r>
                  <a:rPr lang="en-US" altLang="en-US" dirty="0"/>
                  <a:t> with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= 3.  Thus, the amplitude is |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| = 3. This means that the maximum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is 3 and the minimum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is </a:t>
                </a:r>
                <a:br>
                  <a:rPr lang="en-US" altLang="en-US" dirty="0"/>
                </a:br>
                <a:r>
                  <a:rPr lang="en-US" altLang="en-US" dirty="0"/>
                  <a:t>–3.  The period is 2</a:t>
                </a:r>
                <a:r>
                  <a:rPr lang="el-GR" altLang="en-US" i="1" dirty="0"/>
                  <a:t>π</a:t>
                </a:r>
                <a:r>
                  <a:rPr lang="en-US" altLang="en-US" i="1" dirty="0"/>
                  <a:t>.</a:t>
                </a:r>
                <a:r>
                  <a:rPr lang="en-US" altLang="en-US" dirty="0"/>
                  <a:t> </a:t>
                </a:r>
              </a:p>
            </p:txBody>
          </p:sp>
        </mc:Choice>
        <mc:Fallback>
          <p:sp>
            <p:nvSpPr>
              <p:cNvPr id="43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 r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1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 Variation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dirty="0" err="1"/>
              <a:t>sin</a:t>
            </a:r>
            <a:r>
              <a:rPr lang="en-US" altLang="en-US" i="1" dirty="0" err="1"/>
              <a:t>x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(continued)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04925"/>
            <a:ext cx="8686800" cy="4949825"/>
          </a:xfrm>
        </p:spPr>
        <p:txBody>
          <a:bodyPr/>
          <a:lstStyle/>
          <a:p>
            <a:r>
              <a:rPr lang="en-US" altLang="en-US" b="1" dirty="0"/>
              <a:t>Step 2  Find the values of </a:t>
            </a:r>
            <a:r>
              <a:rPr lang="en-US" altLang="en-US" b="1" i="1" dirty="0"/>
              <a:t>x</a:t>
            </a:r>
            <a:r>
              <a:rPr lang="en-US" altLang="en-US" b="1" dirty="0"/>
              <a:t> for the five key points.</a:t>
            </a:r>
            <a:r>
              <a:rPr lang="en-US" altLang="en-US" dirty="0"/>
              <a:t>           To generate </a:t>
            </a:r>
            <a:r>
              <a:rPr lang="en-US" altLang="en-US" i="1" dirty="0"/>
              <a:t>x</a:t>
            </a:r>
            <a:r>
              <a:rPr lang="en-US" altLang="en-US" dirty="0"/>
              <a:t>-values for each of the five key points, we begin by dividing the period, 2</a:t>
            </a:r>
            <a:r>
              <a:rPr lang="el-GR" altLang="en-US" i="1" dirty="0"/>
              <a:t>π</a:t>
            </a:r>
            <a:r>
              <a:rPr lang="en-US" altLang="en-US" dirty="0"/>
              <a:t> by 4.  The cycle begins at 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 = 0.  We add quarter periods to generate </a:t>
            </a:r>
            <a:r>
              <a:rPr lang="en-US" altLang="en-US" i="1" dirty="0"/>
              <a:t>x</a:t>
            </a:r>
            <a:r>
              <a:rPr lang="en-US" altLang="en-US" dirty="0"/>
              <a:t>-values for each of the key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C5A3D9-FFE7-4680-9E95-E4F6EB51F8B8}"/>
                  </a:ext>
                </a:extLst>
              </p:cNvPr>
              <p:cNvSpPr txBox="1"/>
              <p:nvPr/>
            </p:nvSpPr>
            <p:spPr>
              <a:xfrm>
                <a:off x="185738" y="3493649"/>
                <a:ext cx="147320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C5A3D9-FFE7-4680-9E95-E4F6EB51F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8" y="3493649"/>
                <a:ext cx="1473200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3A4394B-B290-48B1-8648-F8815DD7A4D5}"/>
                  </a:ext>
                </a:extLst>
              </p:cNvPr>
              <p:cNvSpPr txBox="1"/>
              <p:nvPr/>
            </p:nvSpPr>
            <p:spPr>
              <a:xfrm>
                <a:off x="113166" y="4498563"/>
                <a:ext cx="16183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A4394B-B290-48B1-8648-F8815DD7A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6" y="4498563"/>
                <a:ext cx="16183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0D84D783-55A8-4C97-9A00-6501788C48A5}"/>
                  </a:ext>
                </a:extLst>
              </p:cNvPr>
              <p:cNvSpPr txBox="1"/>
              <p:nvPr/>
            </p:nvSpPr>
            <p:spPr>
              <a:xfrm>
                <a:off x="2154011" y="4296819"/>
                <a:ext cx="277495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84D783-55A8-4C97-9A00-6501788C4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11" y="4296819"/>
                <a:ext cx="2774950" cy="824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D0274A8-47CF-4913-9FED-C3FDB3A0537C}"/>
                  </a:ext>
                </a:extLst>
              </p:cNvPr>
              <p:cNvSpPr txBox="1"/>
              <p:nvPr/>
            </p:nvSpPr>
            <p:spPr>
              <a:xfrm>
                <a:off x="5420859" y="4191498"/>
                <a:ext cx="289560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0274A8-47CF-4913-9FED-C3FDB3A05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859" y="4191498"/>
                <a:ext cx="2895600" cy="824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4EAAC4DD-59D9-4B05-A4B9-BC78554A5120}"/>
                  </a:ext>
                </a:extLst>
              </p:cNvPr>
              <p:cNvSpPr txBox="1"/>
              <p:nvPr/>
            </p:nvSpPr>
            <p:spPr>
              <a:xfrm>
                <a:off x="450168" y="5288276"/>
                <a:ext cx="3642633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AAC4DD-59D9-4B05-A4B9-BC78554A5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8" y="5288276"/>
                <a:ext cx="3642633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EFDD8C4-0230-413F-8C47-085D7718249C}"/>
                  </a:ext>
                </a:extLst>
              </p:cNvPr>
              <p:cNvSpPr txBox="1"/>
              <p:nvPr/>
            </p:nvSpPr>
            <p:spPr>
              <a:xfrm>
                <a:off x="3744459" y="5322031"/>
                <a:ext cx="457200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FDD8C4-0230-413F-8C47-085D77182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59" y="5322031"/>
                <a:ext cx="457200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8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1:  </a:t>
            </a:r>
            <a:r>
              <a:rPr lang="en-US" altLang="en-US" dirty="0"/>
              <a:t>Graphing a Variation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dirty="0" err="1"/>
              <a:t>sin</a:t>
            </a:r>
            <a:r>
              <a:rPr lang="en-US" altLang="en-US" i="1" dirty="0" err="1"/>
              <a:t>x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     (continued)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Step 3  Find the values of </a:t>
            </a:r>
            <a:r>
              <a:rPr lang="en-US" altLang="en-US" b="1" i="1" dirty="0"/>
              <a:t>y</a:t>
            </a:r>
            <a:r>
              <a:rPr lang="en-US" altLang="en-US" b="1" dirty="0"/>
              <a:t> for the five key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162" name="Group 106"/>
              <p:cNvGraphicFramePr>
                <a:graphicFrameLocks noGrp="1"/>
              </p:cNvGraphicFramePr>
              <p:nvPr/>
            </p:nvGraphicFramePr>
            <p:xfrm>
              <a:off x="754743" y="1870982"/>
              <a:ext cx="7634514" cy="4430168"/>
            </p:xfrm>
            <a:graphic>
              <a:graphicData uri="http://schemas.openxmlformats.org/drawingml/2006/table">
                <a:tbl>
                  <a:tblPr/>
                  <a:tblGrid>
                    <a:gridCol w="73077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2007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68365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5389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= 3 sin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7712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552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7712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8235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kumimoji="0" lang="el-GR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9530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162" name="Group 10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377755"/>
                  </p:ext>
                </p:extLst>
              </p:nvPr>
            </p:nvGraphicFramePr>
            <p:xfrm>
              <a:off x="754743" y="1870982"/>
              <a:ext cx="7634514" cy="4430168"/>
            </p:xfrm>
            <a:graphic>
              <a:graphicData uri="http://schemas.openxmlformats.org/drawingml/2006/table">
                <a:tbl>
                  <a:tblPr/>
                  <a:tblGrid>
                    <a:gridCol w="7307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00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836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89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= 3 sin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(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,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y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712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16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667" t="-140741" r="-948333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71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667" t="-345745" r="-948333" b="-3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9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667" t="-285034" r="-948333" b="-1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030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667" t="-334911" r="-948333" b="-2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19EAFFAF-8D8B-4CD4-902B-C63BA468ED19}"/>
                  </a:ext>
                </a:extLst>
              </p:cNvPr>
              <p:cNvSpPr txBox="1"/>
              <p:nvPr/>
            </p:nvSpPr>
            <p:spPr>
              <a:xfrm>
                <a:off x="2111828" y="2423532"/>
                <a:ext cx="3606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0=3·0=0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EAFFAF-8D8B-4CD4-902B-C63BA468E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2423532"/>
                <a:ext cx="3606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738E9E7-78B6-4106-884C-9AE1A8C675DE}"/>
                  </a:ext>
                </a:extLst>
              </p:cNvPr>
              <p:cNvSpPr txBox="1"/>
              <p:nvPr/>
            </p:nvSpPr>
            <p:spPr>
              <a:xfrm>
                <a:off x="1952171" y="3016772"/>
                <a:ext cx="360680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=3·1=3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38E9E7-78B6-4106-884C-9AE1A8C67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71" y="3016772"/>
                <a:ext cx="3606800" cy="824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2C45769-41CE-4816-A767-9282BDFAD2F6}"/>
                  </a:ext>
                </a:extLst>
              </p:cNvPr>
              <p:cNvSpPr txBox="1"/>
              <p:nvPr/>
            </p:nvSpPr>
            <p:spPr>
              <a:xfrm>
                <a:off x="1469571" y="384122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=3·0=0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C45769-41CE-4816-A767-9282BDFAD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71" y="3841228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21D837-E99A-40CE-A401-39ACF4C0F9C3}"/>
                  </a:ext>
                </a:extLst>
              </p:cNvPr>
              <p:cNvSpPr txBox="1"/>
              <p:nvPr/>
            </p:nvSpPr>
            <p:spPr>
              <a:xfrm>
                <a:off x="1719941" y="4364448"/>
                <a:ext cx="4767944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21D837-E99A-40CE-A401-39ACF4C0F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41" y="4364448"/>
                <a:ext cx="4767944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3FEE7AC-C564-4408-804B-819D8703389C}"/>
                  </a:ext>
                </a:extLst>
              </p:cNvPr>
              <p:cNvSpPr txBox="1"/>
              <p:nvPr/>
            </p:nvSpPr>
            <p:spPr>
              <a:xfrm>
                <a:off x="1469571" y="5525022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=3·0=0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3FEE7AC-C564-4408-804B-819D87033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71" y="5525022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BD65A-7714-410D-95CE-C1E38CC28D8A}"/>
              </a:ext>
            </a:extLst>
          </p:cNvPr>
          <p:cNvSpPr txBox="1"/>
          <p:nvPr/>
        </p:nvSpPr>
        <p:spPr>
          <a:xfrm>
            <a:off x="7032172" y="2423532"/>
            <a:ext cx="116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(0, 0)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148ADC42-D4E4-406C-9FBF-408B8B45CC7D}"/>
                  </a:ext>
                </a:extLst>
              </p:cNvPr>
              <p:cNvSpPr txBox="1"/>
              <p:nvPr/>
            </p:nvSpPr>
            <p:spPr>
              <a:xfrm>
                <a:off x="7003142" y="3016772"/>
                <a:ext cx="1190172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8ADC42-D4E4-406C-9FBF-408B8B45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42" y="3016772"/>
                <a:ext cx="1190172" cy="8244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0DA5DBB-B559-479F-BD71-685CB3A9B261}"/>
                  </a:ext>
                </a:extLst>
              </p:cNvPr>
              <p:cNvSpPr txBox="1"/>
              <p:nvPr/>
            </p:nvSpPr>
            <p:spPr>
              <a:xfrm>
                <a:off x="7085807" y="3787577"/>
                <a:ext cx="11075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0)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A5DBB-B559-479F-BD71-685CB3A9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07" y="3787577"/>
                <a:ext cx="1107507" cy="523220"/>
              </a:xfrm>
              <a:prstGeom prst="rect">
                <a:avLst/>
              </a:prstGeom>
              <a:blipFill>
                <a:blip r:embed="rId9"/>
                <a:stretch>
                  <a:fillRect l="-10989" t="-11628" r="-109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12DE900-A509-49BE-B782-253FB39B6303}"/>
                  </a:ext>
                </a:extLst>
              </p:cNvPr>
              <p:cNvSpPr txBox="1"/>
              <p:nvPr/>
            </p:nvSpPr>
            <p:spPr>
              <a:xfrm>
                <a:off x="6990275" y="5391481"/>
                <a:ext cx="139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0)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2DE900-A509-49BE-B782-253FB39B6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275" y="5391481"/>
                <a:ext cx="1398982" cy="523220"/>
              </a:xfrm>
              <a:prstGeom prst="rect">
                <a:avLst/>
              </a:prstGeom>
              <a:blipFill>
                <a:blip r:embed="rId10"/>
                <a:stretch>
                  <a:fillRect l="-917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A049C11-1572-41BB-959F-92968A11E621}"/>
                  </a:ext>
                </a:extLst>
              </p:cNvPr>
              <p:cNvSpPr txBox="1"/>
              <p:nvPr/>
            </p:nvSpPr>
            <p:spPr>
              <a:xfrm>
                <a:off x="6738255" y="4371608"/>
                <a:ext cx="1651002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049C11-1572-41BB-959F-92968A11E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55" y="4371608"/>
                <a:ext cx="1651002" cy="10604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1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6" grpId="0"/>
      <p:bldP spid="34" grpId="0"/>
      <p:bldP spid="9" grpId="0"/>
      <p:bldP spid="3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8" name="Picture 18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608263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 Variation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dirty="0" err="1"/>
              <a:t>sin</a:t>
            </a:r>
            <a:r>
              <a:rPr lang="en-US" altLang="en-US" i="1" dirty="0" err="1"/>
              <a:t>x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     (continued)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04925"/>
            <a:ext cx="8686800" cy="4949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/>
              <a:t>Step 4  Connect the five key points with a smooth curve </a:t>
            </a:r>
          </a:p>
          <a:p>
            <a:pPr>
              <a:spcBef>
                <a:spcPct val="0"/>
              </a:spcBef>
            </a:pPr>
            <a:r>
              <a:rPr lang="en-US" altLang="en-US" b="1" dirty="0"/>
              <a:t>and graph one complete cycle of the given function. </a:t>
            </a: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7612063" y="2719388"/>
          <a:ext cx="123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231560" imgH="342720" progId="Equation.DSMT4">
                  <p:embed/>
                </p:oleObj>
              </mc:Choice>
              <mc:Fallback>
                <p:oleObj name="Equation" r:id="rId4" imgW="1231560" imgH="342720" progId="Equation.DSMT4">
                  <p:embed/>
                  <p:pic>
                    <p:nvPicPr>
                      <p:cNvPr id="460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3" y="2719388"/>
                        <a:ext cx="1231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6845300" y="3062288"/>
            <a:ext cx="1087438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6172200" y="5151438"/>
          <a:ext cx="1066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066800" imgH="342900" progId="Equation.DSMT4">
                  <p:embed/>
                </p:oleObj>
              </mc:Choice>
              <mc:Fallback>
                <p:oleObj name="Equation" r:id="rId6" imgW="1066800" imgH="342900" progId="Equation.DSMT4">
                  <p:embed/>
                  <p:pic>
                    <p:nvPicPr>
                      <p:cNvPr id="460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51438"/>
                        <a:ext cx="1066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Line 12"/>
          <p:cNvSpPr>
            <a:spLocks noChangeShapeType="1"/>
          </p:cNvSpPr>
          <p:nvPr/>
        </p:nvSpPr>
        <p:spPr bwMode="auto">
          <a:xfrm flipH="1" flipV="1">
            <a:off x="6161088" y="4194175"/>
            <a:ext cx="101600" cy="928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367088" y="3508375"/>
            <a:ext cx="187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amplitude = 3</a:t>
            </a:r>
            <a:endParaRPr lang="en-US" altLang="en-US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883275" y="5808663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period</a:t>
            </a:r>
            <a:endParaRPr lang="en-US" altLang="en-US"/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6845300" y="59229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393529" imgH="279279" progId="Equation.DSMT4">
                  <p:embed/>
                </p:oleObj>
              </mc:Choice>
              <mc:Fallback>
                <p:oleObj name="Equation" r:id="rId8" imgW="393529" imgH="279279" progId="Equation.DSMT4">
                  <p:embed/>
                  <p:pic>
                    <p:nvPicPr>
                      <p:cNvPr id="460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92296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5475288" y="3336925"/>
            <a:ext cx="0" cy="11318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5716588" y="5634038"/>
            <a:ext cx="26098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/>
      <p:bldP spid="460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19216</TotalTime>
  <Words>3720</Words>
  <Application>Microsoft Office PowerPoint</Application>
  <PresentationFormat>Letter Paper (8.5x11 in)</PresentationFormat>
  <Paragraphs>360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</vt:lpstr>
      <vt:lpstr>The Graph of y = sinx</vt:lpstr>
      <vt:lpstr>Some Properties of the Graph of y = sinx</vt:lpstr>
      <vt:lpstr>Graphing Variations of y = sinx</vt:lpstr>
      <vt:lpstr>Example 1:  Graphing a Variation of y = sinx</vt:lpstr>
      <vt:lpstr>Example 1:  Graphing a Variation of y = sinx (continued)</vt:lpstr>
      <vt:lpstr>Example 1:  Graphing a Variation of y = sinx      (continued)</vt:lpstr>
      <vt:lpstr>Example 1:  Graphing a Variation of y = sinx      (continued)</vt:lpstr>
      <vt:lpstr>Amplitudes and Periods</vt:lpstr>
      <vt:lpstr>Example 3:  Graphing a Function of the Form  y = AsinBx</vt:lpstr>
      <vt:lpstr>Example 3:  Graphing a Function of the Form  y = AsinBx (continued)</vt:lpstr>
      <vt:lpstr>Example 3:  Graphing a Function of the Form  y = AsinBx (continued)</vt:lpstr>
      <vt:lpstr>Example 3:  Graphing a Function of the Form  y = AsinBx (continued)</vt:lpstr>
      <vt:lpstr>Example 3:  Graphing a Function of the Form  y = AsinBx (continued)</vt:lpstr>
      <vt:lpstr>The Graph of y = Asin(Bx – C)</vt:lpstr>
      <vt:lpstr>Example 4:  Graphing a Function of the Form  y = Asin(Bx – C)</vt:lpstr>
      <vt:lpstr>Example 4:  Graphing a Function of the Form  y = Asin(Bx – C) (continued)</vt:lpstr>
      <vt:lpstr>Example 4:  Graphing a Function of the Form  y = Asin(Bx – C) (continued)</vt:lpstr>
      <vt:lpstr>Example 4:  Graphing a Function of the Form  y = Asin(Bx – C) (continued)</vt:lpstr>
      <vt:lpstr>Example 4:  Graphing a Function of the Form  y = Asin(Bx – C) (continued)</vt:lpstr>
      <vt:lpstr>The graph of y = cosx</vt:lpstr>
      <vt:lpstr>Some Properties of the Graph of y = cosx</vt:lpstr>
      <vt:lpstr>Sinusoidal Graphs</vt:lpstr>
      <vt:lpstr>Graphing Variations of y = cosx</vt:lpstr>
      <vt:lpstr>Example 5:  Graphing a Function of the Form  y = AcosBx</vt:lpstr>
      <vt:lpstr>Example 5:  Graphing a Function of the Form  y = AcosBx (continued)</vt:lpstr>
      <vt:lpstr>Example 5:  Graphing a Function of the Form  y = AcosBx (continued)</vt:lpstr>
      <vt:lpstr>Example 5:  Graphing a Function of the Form  y = AcosBx (continued)</vt:lpstr>
      <vt:lpstr>Example 5:  Graphing a Function of the Form  y = AcosBx (continued)</vt:lpstr>
      <vt:lpstr>Example 5:  Graphing a Function of the Form  y = AcosBx (continued)</vt:lpstr>
      <vt:lpstr>The Graph of y = Acos(Bx – C)</vt:lpstr>
      <vt:lpstr>Example 6:  Graphing a Function of the Form  y = Acos(Bx – C)</vt:lpstr>
      <vt:lpstr>Example 6:  Graphing a Function of the Form  y = Acos(Bx – C) (continued)</vt:lpstr>
      <vt:lpstr>Example 6:  Graphing a Function of the Form  y = Acos(Bx – C) (continued)</vt:lpstr>
      <vt:lpstr>Example 6:  Graphing a Function of the Form  y = Acos(Bx – C) (continued)</vt:lpstr>
      <vt:lpstr>Example 6:  Graphing a Function of the Form  y = Acos(Bx – C) (continued)</vt:lpstr>
      <vt:lpstr>Vertical Shifts of Sinusoidal Graphs</vt:lpstr>
      <vt:lpstr>Example 7:  A Vertical Shift</vt:lpstr>
      <vt:lpstr>Example 7:  A Vertical Shift (continued)</vt:lpstr>
      <vt:lpstr>Example 7:  A Vertical Shift (continued)</vt:lpstr>
      <vt:lpstr>Example 7:  A Vertical Shift (continued)</vt:lpstr>
      <vt:lpstr>Example 9:  Modeling Periodic Behavior</vt:lpstr>
      <vt:lpstr>Example 9:  Modeling Periodic Behavior (continued)</vt:lpstr>
      <vt:lpstr>Example 9:  Modeling Periodic Behavior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1194</cp:revision>
  <cp:lastPrinted>2001-11-04T00:51:13Z</cp:lastPrinted>
  <dcterms:created xsi:type="dcterms:W3CDTF">2005-02-25T19:46:41Z</dcterms:created>
  <dcterms:modified xsi:type="dcterms:W3CDTF">2023-01-23T08:09:10Z</dcterms:modified>
</cp:coreProperties>
</file>