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28"/>
  </p:notesMasterIdLst>
  <p:handoutMasterIdLst>
    <p:handoutMasterId r:id="rId29"/>
  </p:handoutMasterIdLst>
  <p:sldIdLst>
    <p:sldId id="1005" r:id="rId2"/>
    <p:sldId id="1037" r:id="rId3"/>
    <p:sldId id="1038" r:id="rId4"/>
    <p:sldId id="1039" r:id="rId5"/>
    <p:sldId id="1040" r:id="rId6"/>
    <p:sldId id="1041" r:id="rId7"/>
    <p:sldId id="1042" r:id="rId8"/>
    <p:sldId id="1043" r:id="rId9"/>
    <p:sldId id="1044" r:id="rId10"/>
    <p:sldId id="1045" r:id="rId11"/>
    <p:sldId id="1046" r:id="rId12"/>
    <p:sldId id="1047" r:id="rId13"/>
    <p:sldId id="1048" r:id="rId14"/>
    <p:sldId id="1049" r:id="rId15"/>
    <p:sldId id="1050" r:id="rId16"/>
    <p:sldId id="1051" r:id="rId17"/>
    <p:sldId id="1052" r:id="rId18"/>
    <p:sldId id="1053" r:id="rId19"/>
    <p:sldId id="1054" r:id="rId20"/>
    <p:sldId id="1055" r:id="rId21"/>
    <p:sldId id="1056" r:id="rId22"/>
    <p:sldId id="1057" r:id="rId23"/>
    <p:sldId id="1058" r:id="rId24"/>
    <p:sldId id="1059" r:id="rId25"/>
    <p:sldId id="1060" r:id="rId26"/>
    <p:sldId id="1061" r:id="rId27"/>
  </p:sldIdLst>
  <p:sldSz cx="9144000" cy="6858000" type="letter"/>
  <p:notesSz cx="6858000" cy="9144000"/>
  <p:embeddedFontLst>
    <p:embeddedFont>
      <p:font typeface="Arial Narrow" panose="020B0606020202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Tahoma" panose="020B0604030504040204" pitchFamily="34" charset="0"/>
      <p:regular r:id="rId35"/>
      <p:bold r:id="rId36"/>
    </p:embeddedFont>
  </p:embeddedFontLst>
  <p:custDataLst>
    <p:tags r:id="rId37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234"/>
    <a:srgbClr val="ADDFE5"/>
    <a:srgbClr val="6F2C91"/>
    <a:srgbClr val="0000FF"/>
    <a:srgbClr val="3399FF"/>
    <a:srgbClr val="006666"/>
    <a:srgbClr val="E86542"/>
    <a:srgbClr val="4F2270"/>
    <a:srgbClr val="441D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3129" autoAdjust="0"/>
  </p:normalViewPr>
  <p:slideViewPr>
    <p:cSldViewPr snapToGrid="0" snapToObjects="1">
      <p:cViewPr varScale="1">
        <p:scale>
          <a:sx n="78" d="100"/>
          <a:sy n="78" d="100"/>
        </p:scale>
        <p:origin x="96" y="696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7.jp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jpe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4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Trigonometric Functions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4.2 Trigonometric Functions: The Unit Circle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E750543-3360-402F-801B-E039FF120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3" y="638175"/>
            <a:ext cx="4193387" cy="5415702"/>
          </a:xfrm>
          <a:prstGeom prst="rect">
            <a:avLst/>
          </a:prstGeom>
          <a:solidFill>
            <a:srgbClr val="B2D234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1D50C3-95FA-40D4-9752-EBCB3EA65E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N" altLang="en-US" dirty="0"/>
                  <a:t>Exact Values of the Trigonometric Functions at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alt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en-US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1D50C3-95FA-40D4-9752-EBCB3EA65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81AAC-FF0A-4DC0-A856-64E809485E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/>
                  <a:t>a</a:t>
                </a:r>
                <a:r>
                  <a:rPr lang="en-US" baseline="30000" dirty="0"/>
                  <a:t>2</a:t>
                </a:r>
                <a:r>
                  <a:rPr lang="en-US" dirty="0"/>
                  <a:t> + </a:t>
                </a:r>
                <a:r>
                  <a:rPr lang="en-US" i="1" dirty="0"/>
                  <a:t>a</a:t>
                </a:r>
                <a:r>
                  <a:rPr lang="en-US" baseline="30000" dirty="0"/>
                  <a:t>2</a:t>
                </a:r>
                <a:r>
                  <a:rPr lang="en-US" dirty="0"/>
                  <a:t> = 1  	</a:t>
                </a:r>
                <a:r>
                  <a:rPr lang="en-US" sz="1800" dirty="0">
                    <a:solidFill>
                      <a:srgbClr val="0000FF"/>
                    </a:solidFill>
                  </a:rPr>
                  <a:t>Because </a:t>
                </a:r>
                <a:r>
                  <a:rPr lang="en-US" sz="1800" i="1" dirty="0">
                    <a:solidFill>
                      <a:srgbClr val="0000FF"/>
                    </a:solidFill>
                  </a:rPr>
                  <a:t>a</a:t>
                </a:r>
                <a:r>
                  <a:rPr lang="en-US" sz="1800" dirty="0">
                    <a:solidFill>
                      <a:srgbClr val="0000FF"/>
                    </a:solidFill>
                  </a:rPr>
                  <a:t> = </a:t>
                </a:r>
                <a:r>
                  <a:rPr lang="en-US" sz="1800" i="1" dirty="0">
                    <a:solidFill>
                      <a:srgbClr val="0000FF"/>
                    </a:solidFill>
                  </a:rPr>
                  <a:t>b, </a:t>
                </a:r>
                <a:r>
                  <a:rPr lang="en-US" sz="1800" dirty="0">
                    <a:solidFill>
                      <a:srgbClr val="0000FF"/>
                    </a:solidFill>
                  </a:rPr>
                  <a:t>substitute </a:t>
                </a:r>
                <a:r>
                  <a:rPr lang="en-US" sz="1800" i="1" dirty="0">
                    <a:solidFill>
                      <a:srgbClr val="0000FF"/>
                    </a:solidFill>
                  </a:rPr>
                  <a:t>a</a:t>
                </a:r>
                <a:r>
                  <a:rPr lang="en-US" sz="1800" dirty="0">
                    <a:solidFill>
                      <a:srgbClr val="0000FF"/>
                    </a:solidFill>
                  </a:rPr>
                  <a:t> for </a:t>
                </a:r>
                <a:r>
                  <a:rPr lang="en-US" sz="1800" i="1" dirty="0">
                    <a:solidFill>
                      <a:srgbClr val="0000FF"/>
                    </a:solidFill>
                  </a:rPr>
                  <a:t>b</a:t>
                </a:r>
                <a:r>
                  <a:rPr lang="en-US" sz="1800" dirty="0">
                    <a:solidFill>
                      <a:srgbClr val="0000FF"/>
                    </a:solidFill>
                  </a:rPr>
                  <a:t>.</a:t>
                </a:r>
              </a:p>
              <a:p>
                <a:r>
                  <a:rPr lang="en-US" dirty="0"/>
                  <a:t>2</a:t>
                </a:r>
                <a:r>
                  <a:rPr lang="en-US" i="1" dirty="0"/>
                  <a:t>a</a:t>
                </a:r>
                <a:r>
                  <a:rPr lang="en-US" baseline="30000" dirty="0"/>
                  <a:t>2</a:t>
                </a:r>
                <a:r>
                  <a:rPr lang="en-US" dirty="0"/>
                  <a:t> = 1	</a:t>
                </a:r>
                <a:r>
                  <a:rPr lang="en-US" sz="1800" dirty="0">
                    <a:solidFill>
                      <a:srgbClr val="0000FF"/>
                    </a:solidFill>
                  </a:rPr>
                  <a:t>Combine like terms.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i="1" dirty="0"/>
                  <a:t>	</a:t>
                </a:r>
                <a:r>
                  <a:rPr lang="en-IN" sz="1800" dirty="0">
                    <a:solidFill>
                      <a:srgbClr val="0000FF"/>
                    </a:solidFill>
                  </a:rPr>
                  <a:t>Divide both sides of the equation by 2.</a:t>
                </a:r>
                <a:endParaRPr lang="en-IN" sz="1800" i="1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IN" i="1" dirty="0"/>
                  <a:t>	</a:t>
                </a:r>
                <a:r>
                  <a:rPr lang="en-IN" sz="1800" dirty="0">
                    <a:solidFill>
                      <a:srgbClr val="0000FF"/>
                    </a:solidFill>
                  </a:rPr>
                  <a:t>Because </a:t>
                </a:r>
                <a:r>
                  <a:rPr lang="en-IN" sz="1800" i="1" dirty="0">
                    <a:solidFill>
                      <a:srgbClr val="0000FF"/>
                    </a:solidFill>
                  </a:rPr>
                  <a:t>a</a:t>
                </a:r>
                <a:r>
                  <a:rPr lang="en-IN" sz="1800" dirty="0">
                    <a:solidFill>
                      <a:srgbClr val="0000FF"/>
                    </a:solidFill>
                  </a:rPr>
                  <a:t> &gt; 0, take the positive square root of both sides.</a:t>
                </a:r>
                <a:endParaRPr lang="en-IN" sz="1800" i="1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We 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/>
                  <a:t>to find the values of the trigonometric functions at </a:t>
                </a:r>
                <a14:m>
                  <m:oMath xmlns:m="http://schemas.openxmlformats.org/officeDocument/2006/math">
                    <m:r>
                      <a:rPr lang="en-US" altLang="en-US" b="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dirty="0"/>
                  <a:t>.</a:t>
                </a:r>
              </a:p>
              <a:p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81AAC-FF0A-4DC0-A856-64E809485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1" t="-1310" b="-3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9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2FBCB3B-6BBE-4DA6-9673-3EFD4C64B6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 3: Finding </a:t>
                </a:r>
                <a:r>
                  <a:rPr lang="en-IN" altLang="en-US" dirty="0"/>
                  <a:t>Values of the Trigonometric Functions at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en-US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2FBCB3B-6BBE-4DA6-9673-3EFD4C64B6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 t="-10976" b="-3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3E365-8535-4D8E-8D16-CCDE3E023E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f>
                          <m:f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f>
                          <m:f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f>
                          <m:f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altLang="en-US" dirty="0"/>
                  <a:t>We 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to find the values.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3E365-8535-4D8E-8D16-CCDE3E023E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1" t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he plot of y = x passes through the unit circle at P = (radical 2 over 2, radical 2 over 2).">
            <a:extLst>
              <a:ext uri="{FF2B5EF4-FFF2-40B4-BE49-F238E27FC236}">
                <a16:creationId xmlns:a16="http://schemas.microsoft.com/office/drawing/2014/main" id="{7BDB5CE1-6B05-4D1F-B372-939DB729B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05" y="2845579"/>
            <a:ext cx="2985384" cy="3308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8CEB15-A322-495C-B29E-17D7DB987E96}"/>
                  </a:ext>
                </a:extLst>
              </p:cNvPr>
              <p:cNvSpPr txBox="1"/>
              <p:nvPr/>
            </p:nvSpPr>
            <p:spPr>
              <a:xfrm>
                <a:off x="1742419" y="2735687"/>
                <a:ext cx="2037286" cy="934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8CEB15-A322-495C-B29E-17D7DB987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419" y="2735687"/>
                <a:ext cx="2037286" cy="9341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0A4F71-3729-45DB-B458-F65ABE737DE6}"/>
                  </a:ext>
                </a:extLst>
              </p:cNvPr>
              <p:cNvSpPr txBox="1"/>
              <p:nvPr/>
            </p:nvSpPr>
            <p:spPr>
              <a:xfrm>
                <a:off x="2527150" y="2657338"/>
                <a:ext cx="3215571" cy="805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0A4F71-3729-45DB-B458-F65ABE737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150" y="2657338"/>
                <a:ext cx="3215571" cy="8050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9E104F-4F6D-481B-A5D9-267807694E91}"/>
                  </a:ext>
                </a:extLst>
              </p:cNvPr>
              <p:cNvSpPr txBox="1"/>
              <p:nvPr/>
            </p:nvSpPr>
            <p:spPr>
              <a:xfrm>
                <a:off x="1719171" y="4103920"/>
                <a:ext cx="1584591" cy="934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9E104F-4F6D-481B-A5D9-267807694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171" y="4103920"/>
                <a:ext cx="1584591" cy="9341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85CAAB-7B2A-4907-8A2C-8C48DBC4169B}"/>
                  </a:ext>
                </a:extLst>
              </p:cNvPr>
              <p:cNvSpPr txBox="1"/>
              <p:nvPr/>
            </p:nvSpPr>
            <p:spPr>
              <a:xfrm>
                <a:off x="1742419" y="5131217"/>
                <a:ext cx="1014849" cy="1178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85CAAB-7B2A-4907-8A2C-8C48DBC41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419" y="5131217"/>
                <a:ext cx="1014849" cy="11781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8DB5AA-6635-4700-9259-1846C0D5B26A}"/>
                  </a:ext>
                </a:extLst>
              </p:cNvPr>
              <p:cNvSpPr txBox="1"/>
              <p:nvPr/>
            </p:nvSpPr>
            <p:spPr>
              <a:xfrm>
                <a:off x="2527149" y="4049946"/>
                <a:ext cx="3215571" cy="805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8DB5AA-6635-4700-9259-1846C0D5B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149" y="4049946"/>
                <a:ext cx="3215571" cy="8050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BED5FE6-69BA-4709-A5D4-2536C4F7C2AA}"/>
              </a:ext>
            </a:extLst>
          </p:cNvPr>
          <p:cNvSpPr txBox="1"/>
          <p:nvPr/>
        </p:nvSpPr>
        <p:spPr>
          <a:xfrm>
            <a:off x="2527150" y="5484757"/>
            <a:ext cx="1800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18056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1D50C3-95FA-40D4-9752-EBCB3EA65E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N" altLang="en-US" dirty="0"/>
                  <a:t>Trigonometric Functions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en-US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1D50C3-95FA-40D4-9752-EBCB3EA65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81AAC-FF0A-4DC0-A856-64E809485E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81AAC-FF0A-4DC0-A856-64E809485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2BCE60-C0BC-4B70-A3EF-852EEC9E9C30}"/>
                  </a:ext>
                </a:extLst>
              </p:cNvPr>
              <p:cNvSpPr txBox="1"/>
              <p:nvPr/>
            </p:nvSpPr>
            <p:spPr>
              <a:xfrm>
                <a:off x="4684542" y="1302679"/>
                <a:ext cx="2398542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f>
                            <m:fPr>
                              <m:ctrlP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2BCE60-C0BC-4B70-A3EF-852EEC9E9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542" y="1302679"/>
                <a:ext cx="2398542" cy="824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2C03EC-1B8A-485F-A578-43FBF7E19E42}"/>
                  </a:ext>
                </a:extLst>
              </p:cNvPr>
              <p:cNvSpPr txBox="1"/>
              <p:nvPr/>
            </p:nvSpPr>
            <p:spPr>
              <a:xfrm>
                <a:off x="4684542" y="3171338"/>
                <a:ext cx="2398542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f>
                            <m:fPr>
                              <m:ctrlP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2C03EC-1B8A-485F-A578-43FBF7E19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542" y="3171338"/>
                <a:ext cx="2398542" cy="8244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159D71-AD6A-4594-A844-69C451701D58}"/>
                  </a:ext>
                </a:extLst>
              </p:cNvPr>
              <p:cNvSpPr txBox="1"/>
              <p:nvPr/>
            </p:nvSpPr>
            <p:spPr>
              <a:xfrm>
                <a:off x="4684542" y="5015624"/>
                <a:ext cx="2398542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f>
                            <m:fPr>
                              <m:ctrlP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159D71-AD6A-4594-A844-69C451701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542" y="5015624"/>
                <a:ext cx="2398542" cy="8244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171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8BAD0-06A2-4E14-9FAE-40E7986F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Even and Odd Trigonometric Functions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17218-65E5-4ABB-9CB2-87ADA876E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cosine and secant function are </a:t>
            </a:r>
            <a:r>
              <a:rPr lang="en-IN" b="1" i="1" dirty="0"/>
              <a:t>even</a:t>
            </a:r>
            <a:r>
              <a:rPr lang="en-IN" dirty="0"/>
              <a:t>.</a:t>
            </a:r>
          </a:p>
          <a:p>
            <a:r>
              <a:rPr lang="en-US" dirty="0"/>
              <a:t>cos(–</a:t>
            </a:r>
            <a:r>
              <a:rPr lang="en-US" i="1" dirty="0"/>
              <a:t>t</a:t>
            </a:r>
            <a:r>
              <a:rPr lang="en-US" dirty="0"/>
              <a:t>) = cos </a:t>
            </a:r>
            <a:r>
              <a:rPr lang="en-US" i="1" dirty="0"/>
              <a:t>t		</a:t>
            </a:r>
            <a:r>
              <a:rPr lang="en-US" dirty="0"/>
              <a:t>sec(–</a:t>
            </a:r>
            <a:r>
              <a:rPr lang="en-US" i="1" dirty="0"/>
              <a:t>t</a:t>
            </a:r>
            <a:r>
              <a:rPr lang="en-US" dirty="0"/>
              <a:t>) = sec </a:t>
            </a:r>
            <a:r>
              <a:rPr lang="en-US" i="1" dirty="0"/>
              <a:t>t</a:t>
            </a:r>
            <a:endParaRPr lang="en-US" dirty="0"/>
          </a:p>
          <a:p>
            <a:endParaRPr lang="en-US" dirty="0"/>
          </a:p>
          <a:p>
            <a:r>
              <a:rPr lang="en-IN" dirty="0"/>
              <a:t>The sine, cosecant, tangent, cotangent function are </a:t>
            </a:r>
            <a:r>
              <a:rPr lang="en-IN" b="1" i="1" dirty="0"/>
              <a:t>odd</a:t>
            </a:r>
            <a:r>
              <a:rPr lang="en-IN" dirty="0"/>
              <a:t>.</a:t>
            </a:r>
          </a:p>
          <a:p>
            <a:r>
              <a:rPr lang="en-US" dirty="0"/>
              <a:t>sin(–</a:t>
            </a:r>
            <a:r>
              <a:rPr lang="en-US" i="1" dirty="0"/>
              <a:t>t</a:t>
            </a:r>
            <a:r>
              <a:rPr lang="en-US" dirty="0"/>
              <a:t>) = –sin </a:t>
            </a:r>
            <a:r>
              <a:rPr lang="en-US" i="1" dirty="0"/>
              <a:t>t		</a:t>
            </a:r>
            <a:r>
              <a:rPr lang="en-US" dirty="0"/>
              <a:t>csc(–</a:t>
            </a:r>
            <a:r>
              <a:rPr lang="en-US" i="1" dirty="0"/>
              <a:t>t</a:t>
            </a:r>
            <a:r>
              <a:rPr lang="en-US" dirty="0"/>
              <a:t>) = –csc </a:t>
            </a:r>
            <a:r>
              <a:rPr lang="en-US" i="1" dirty="0"/>
              <a:t>t</a:t>
            </a:r>
          </a:p>
          <a:p>
            <a:endParaRPr lang="en-US" i="1" dirty="0"/>
          </a:p>
          <a:p>
            <a:r>
              <a:rPr lang="en-US" dirty="0"/>
              <a:t>tan(–</a:t>
            </a:r>
            <a:r>
              <a:rPr lang="en-US" i="1" dirty="0"/>
              <a:t>t</a:t>
            </a:r>
            <a:r>
              <a:rPr lang="en-US" dirty="0"/>
              <a:t>) = –tan </a:t>
            </a:r>
            <a:r>
              <a:rPr lang="en-US" i="1" dirty="0"/>
              <a:t>t		</a:t>
            </a:r>
            <a:r>
              <a:rPr lang="en-US" dirty="0"/>
              <a:t>cot(–</a:t>
            </a:r>
            <a:r>
              <a:rPr lang="en-US" i="1" dirty="0"/>
              <a:t>t</a:t>
            </a:r>
            <a:r>
              <a:rPr lang="en-US" dirty="0"/>
              <a:t>) = –cot </a:t>
            </a:r>
            <a:r>
              <a:rPr lang="en-US" i="1" dirty="0"/>
              <a:t>t</a:t>
            </a: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4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DE56-E7A5-4AAC-A419-E6A6826BF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Even and Odd Functions to Find Values of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86D7CA-804F-45DB-9B14-3ABE271CE7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value of each trigonometric function:</a:t>
                </a:r>
              </a:p>
              <a:p>
                <a:endParaRPr lang="en-US" dirty="0"/>
              </a:p>
              <a:p>
                <a:r>
                  <a:rPr lang="en-US" dirty="0"/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sec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86D7CA-804F-45DB-9B14-3ABE271CE7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E3B41F-D26B-40DD-B10C-B7C3801AD79E}"/>
                  </a:ext>
                </a:extLst>
              </p:cNvPr>
              <p:cNvSpPr txBox="1"/>
              <p:nvPr/>
            </p:nvSpPr>
            <p:spPr>
              <a:xfrm>
                <a:off x="2092007" y="2209900"/>
                <a:ext cx="2679895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sec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E3B41F-D26B-40DD-B10C-B7C3801A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007" y="2209900"/>
                <a:ext cx="2679895" cy="8244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F8D63A-E1F3-4A18-8779-A934105DB58C}"/>
                  </a:ext>
                </a:extLst>
              </p:cNvPr>
              <p:cNvSpPr txBox="1"/>
              <p:nvPr/>
            </p:nvSpPr>
            <p:spPr>
              <a:xfrm>
                <a:off x="1779563" y="3324983"/>
                <a:ext cx="3608363" cy="997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F8D63A-E1F3-4A18-8779-A934105DB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563" y="3324983"/>
                <a:ext cx="3608363" cy="997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30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3D11-6CDF-48B9-9683-C80351A55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Fundamental Trigonometric Identities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F64767-A143-43D9-A7E7-84DF431AC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Reciprocal Identities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b="1" dirty="0"/>
                  <a:t>Quotient Identities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F64767-A143-43D9-A7E7-84DF431AC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A961A9-FC62-4ABD-9978-8B2C5298CD7C}"/>
                  </a:ext>
                </a:extLst>
              </p:cNvPr>
              <p:cNvSpPr txBox="1"/>
              <p:nvPr/>
            </p:nvSpPr>
            <p:spPr>
              <a:xfrm>
                <a:off x="4705643" y="1536488"/>
                <a:ext cx="2131255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A961A9-FC62-4ABD-9978-8B2C5298C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643" y="1536488"/>
                <a:ext cx="2131255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631DF1-F2C9-4A8D-82B6-4DB55FBDA923}"/>
                  </a:ext>
                </a:extLst>
              </p:cNvPr>
              <p:cNvSpPr txBox="1"/>
              <p:nvPr/>
            </p:nvSpPr>
            <p:spPr>
              <a:xfrm>
                <a:off x="4705643" y="2574670"/>
                <a:ext cx="2131255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631DF1-F2C9-4A8D-82B6-4DB55FBDA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643" y="2574670"/>
                <a:ext cx="2131255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C92DB6-C093-47C8-8A48-99E7471ED31D}"/>
                  </a:ext>
                </a:extLst>
              </p:cNvPr>
              <p:cNvSpPr txBox="1"/>
              <p:nvPr/>
            </p:nvSpPr>
            <p:spPr>
              <a:xfrm>
                <a:off x="4705643" y="3510627"/>
                <a:ext cx="2131255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C92DB6-C093-47C8-8A48-99E7471ED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643" y="3510627"/>
                <a:ext cx="2131255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8BEC1C-27BF-43CC-B95C-06BEE8536FFD}"/>
                  </a:ext>
                </a:extLst>
              </p:cNvPr>
              <p:cNvSpPr txBox="1"/>
              <p:nvPr/>
            </p:nvSpPr>
            <p:spPr>
              <a:xfrm>
                <a:off x="3355144" y="5222542"/>
                <a:ext cx="4572000" cy="896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8BEC1C-27BF-43CC-B95C-06BEE8536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144" y="5222542"/>
                <a:ext cx="4572000" cy="8960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877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9331B-44A8-4C79-9056-0FFFD666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Using Quotient and Reciprocal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0C73BB-9327-4B22-8147-EC62FC2336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find the value of each of the four remaining trigonometric functions.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0C73BB-9327-4B22-8147-EC62FC2336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8493F4-14CA-459A-9123-22E03F78FCE8}"/>
                  </a:ext>
                </a:extLst>
              </p:cNvPr>
              <p:cNvSpPr txBox="1"/>
              <p:nvPr/>
            </p:nvSpPr>
            <p:spPr>
              <a:xfrm>
                <a:off x="2089052" y="2459761"/>
                <a:ext cx="1329397" cy="1632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8493F4-14CA-459A-9123-22E03F78F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052" y="2459761"/>
                <a:ext cx="1329397" cy="1632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7F2F94-C56B-4677-8A19-0AC0E46C91BB}"/>
                  </a:ext>
                </a:extLst>
              </p:cNvPr>
              <p:cNvSpPr txBox="1"/>
              <p:nvPr/>
            </p:nvSpPr>
            <p:spPr>
              <a:xfrm>
                <a:off x="5134708" y="2683507"/>
                <a:ext cx="3752557" cy="1083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7F2F94-C56B-4677-8A19-0AC0E46C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708" y="2683507"/>
                <a:ext cx="3752557" cy="10836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A050CB-607C-41E9-9EC4-236528E8415D}"/>
                  </a:ext>
                </a:extLst>
              </p:cNvPr>
              <p:cNvSpPr txBox="1"/>
              <p:nvPr/>
            </p:nvSpPr>
            <p:spPr>
              <a:xfrm>
                <a:off x="3180472" y="2766085"/>
                <a:ext cx="1644747" cy="982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A050CB-607C-41E9-9EC4-236528E84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472" y="2766085"/>
                <a:ext cx="1644747" cy="982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81F394-6842-44FA-92A5-57FC51AD1DDE}"/>
                  </a:ext>
                </a:extLst>
              </p:cNvPr>
              <p:cNvSpPr txBox="1"/>
              <p:nvPr/>
            </p:nvSpPr>
            <p:spPr>
              <a:xfrm>
                <a:off x="4709161" y="2784882"/>
                <a:ext cx="1016392" cy="982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81F394-6842-44FA-92A5-57FC51AD1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161" y="2784882"/>
                <a:ext cx="1016392" cy="9823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C95FDF-319D-416C-BE13-6B96F4AA9F95}"/>
                  </a:ext>
                </a:extLst>
              </p:cNvPr>
              <p:cNvSpPr txBox="1"/>
              <p:nvPr/>
            </p:nvSpPr>
            <p:spPr>
              <a:xfrm>
                <a:off x="2089052" y="4607346"/>
                <a:ext cx="1644747" cy="1249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C95FDF-319D-416C-BE13-6B96F4AA9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052" y="4607346"/>
                <a:ext cx="1644747" cy="12493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8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9331B-44A8-4C79-9056-0FFFD666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Using Quotient and Reciprocal Identities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0C73BB-9327-4B22-8147-EC62FC2336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find the value of each of the four remaining trigonometric functions.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0C73BB-9327-4B22-8147-EC62FC2336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C5D182-EFA0-4AA1-8932-2545D417E00E}"/>
                  </a:ext>
                </a:extLst>
              </p:cNvPr>
              <p:cNvSpPr txBox="1"/>
              <p:nvPr/>
            </p:nvSpPr>
            <p:spPr>
              <a:xfrm>
                <a:off x="2089052" y="2810932"/>
                <a:ext cx="1329397" cy="1387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C5D182-EFA0-4AA1-8932-2545D417E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052" y="2810932"/>
                <a:ext cx="1329397" cy="1387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ED5A7D-CC00-4DFD-A8C9-2553BB6E6FCA}"/>
                  </a:ext>
                </a:extLst>
              </p:cNvPr>
              <p:cNvSpPr txBox="1"/>
              <p:nvPr/>
            </p:nvSpPr>
            <p:spPr>
              <a:xfrm>
                <a:off x="3727230" y="2743087"/>
                <a:ext cx="3752557" cy="1083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ED5A7D-CC00-4DFD-A8C9-2553BB6E6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230" y="2743087"/>
                <a:ext cx="3752557" cy="10836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F7EF2A-E8C0-4DF4-A970-23BEC08903A8}"/>
                  </a:ext>
                </a:extLst>
              </p:cNvPr>
              <p:cNvSpPr txBox="1"/>
              <p:nvPr/>
            </p:nvSpPr>
            <p:spPr>
              <a:xfrm>
                <a:off x="3164644" y="2833817"/>
                <a:ext cx="1138310" cy="982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F7EF2A-E8C0-4DF4-A970-23BEC0890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644" y="2833817"/>
                <a:ext cx="1138310" cy="982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AB13B1-E0D3-4960-974A-491823973C13}"/>
                  </a:ext>
                </a:extLst>
              </p:cNvPr>
              <p:cNvSpPr txBox="1"/>
              <p:nvPr/>
            </p:nvSpPr>
            <p:spPr>
              <a:xfrm>
                <a:off x="1982371" y="4611109"/>
                <a:ext cx="1751428" cy="1353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AB13B1-E0D3-4960-974A-491823973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71" y="4611109"/>
                <a:ext cx="1751428" cy="13534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621091-CA60-4D48-89F9-51BF89DCEC31}"/>
                  </a:ext>
                </a:extLst>
              </p:cNvPr>
              <p:cNvSpPr txBox="1"/>
              <p:nvPr/>
            </p:nvSpPr>
            <p:spPr>
              <a:xfrm>
                <a:off x="3418449" y="4641835"/>
                <a:ext cx="1329397" cy="991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621091-CA60-4D48-89F9-51BF89DCE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449" y="4641835"/>
                <a:ext cx="1329397" cy="9911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826F64-011F-492F-A7F7-5219821BA651}"/>
                  </a:ext>
                </a:extLst>
              </p:cNvPr>
              <p:cNvSpPr txBox="1"/>
              <p:nvPr/>
            </p:nvSpPr>
            <p:spPr>
              <a:xfrm>
                <a:off x="4302954" y="4521669"/>
                <a:ext cx="4572000" cy="1083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2⋅5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826F64-011F-492F-A7F7-5219821BA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954" y="4521669"/>
                <a:ext cx="4572000" cy="10836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11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0141-3286-47F1-9005-A91927B2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Pythagorean Identities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09D43-236E-4013-9EB3-27BE63680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			sin</a:t>
            </a:r>
            <a:r>
              <a:rPr lang="en-US" baseline="30000" dirty="0"/>
              <a:t>2</a:t>
            </a:r>
            <a:r>
              <a:rPr lang="en-US" i="1" dirty="0"/>
              <a:t>t</a:t>
            </a:r>
            <a:r>
              <a:rPr lang="en-US" dirty="0"/>
              <a:t> + cos</a:t>
            </a:r>
            <a:r>
              <a:rPr lang="en-US" baseline="30000" dirty="0"/>
              <a:t>2</a:t>
            </a:r>
            <a:r>
              <a:rPr lang="en-US" i="1" dirty="0"/>
              <a:t>t</a:t>
            </a:r>
            <a:r>
              <a:rPr lang="en-US" dirty="0"/>
              <a:t> = 1</a:t>
            </a:r>
          </a:p>
          <a:p>
            <a:endParaRPr lang="en-US" dirty="0"/>
          </a:p>
          <a:p>
            <a:r>
              <a:rPr lang="en-US" dirty="0"/>
              <a:t>			1 + tan</a:t>
            </a:r>
            <a:r>
              <a:rPr lang="en-US" baseline="30000" dirty="0"/>
              <a:t>2</a:t>
            </a:r>
            <a:r>
              <a:rPr lang="en-US" i="1" dirty="0"/>
              <a:t>t</a:t>
            </a:r>
            <a:r>
              <a:rPr lang="en-US" dirty="0"/>
              <a:t> = sec</a:t>
            </a:r>
            <a:r>
              <a:rPr lang="en-US" baseline="30000" dirty="0"/>
              <a:t>2</a:t>
            </a:r>
            <a:r>
              <a:rPr lang="en-US" i="1" dirty="0"/>
              <a:t>t</a:t>
            </a:r>
          </a:p>
          <a:p>
            <a:endParaRPr lang="en-US" i="1" dirty="0"/>
          </a:p>
          <a:p>
            <a:r>
              <a:rPr lang="en-US" i="1" dirty="0"/>
              <a:t>			</a:t>
            </a:r>
            <a:r>
              <a:rPr lang="en-US" dirty="0"/>
              <a:t>1 + cot</a:t>
            </a:r>
            <a:r>
              <a:rPr lang="en-US" baseline="30000" dirty="0"/>
              <a:t>2</a:t>
            </a:r>
            <a:r>
              <a:rPr lang="en-US" i="1" dirty="0"/>
              <a:t>t</a:t>
            </a:r>
            <a:r>
              <a:rPr lang="en-US" dirty="0"/>
              <a:t> = csc</a:t>
            </a:r>
            <a:r>
              <a:rPr lang="en-US" baseline="30000" dirty="0"/>
              <a:t>2</a:t>
            </a:r>
            <a:r>
              <a:rPr lang="en-US" i="1" dirty="0"/>
              <a:t>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76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9331B-44A8-4C79-9056-0FFFD666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Using a Pythagorean Identity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0C73BB-9327-4B22-8147-EC62FC2336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find the value of cos </a:t>
                </a:r>
                <a:r>
                  <a:rPr lang="en-US" i="1" dirty="0"/>
                  <a:t>t</a:t>
                </a:r>
                <a:r>
                  <a:rPr lang="en-US" dirty="0"/>
                  <a:t> using a trigonometric identity. </a:t>
                </a:r>
              </a:p>
              <a:p>
                <a:r>
                  <a:rPr lang="en-US" dirty="0"/>
                  <a:t>   sin</a:t>
                </a:r>
                <a:r>
                  <a:rPr lang="en-US" baseline="30000" dirty="0"/>
                  <a:t>2</a:t>
                </a:r>
                <a:r>
                  <a:rPr lang="en-US" i="1" dirty="0"/>
                  <a:t>t</a:t>
                </a:r>
                <a:r>
                  <a:rPr lang="en-US" dirty="0"/>
                  <a:t> + cos</a:t>
                </a:r>
                <a:r>
                  <a:rPr lang="en-US" baseline="30000" dirty="0"/>
                  <a:t>2</a:t>
                </a:r>
                <a:r>
                  <a:rPr lang="en-US" i="1" dirty="0"/>
                  <a:t>t</a:t>
                </a:r>
                <a:r>
                  <a:rPr lang="en-US" dirty="0"/>
                  <a:t> = 1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0C73BB-9327-4B22-8147-EC62FC2336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8385BC-86C3-4CE5-B525-26DD06B868B4}"/>
                  </a:ext>
                </a:extLst>
              </p:cNvPr>
              <p:cNvSpPr txBox="1"/>
              <p:nvPr/>
            </p:nvSpPr>
            <p:spPr>
              <a:xfrm>
                <a:off x="4142373" y="5007694"/>
                <a:ext cx="3003452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8385BC-86C3-4CE5-B525-26DD06B86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373" y="5007694"/>
                <a:ext cx="3003452" cy="969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08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9B7109-0ABC-43E3-92D4-A996AD4DC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55600" indent="-255600">
                  <a:buSzPct val="100000"/>
                  <a:buFontTx/>
                  <a:buChar char="•"/>
                </a:pPr>
                <a:r>
                  <a:rPr lang="en-US" altLang="en-US" dirty="0"/>
                  <a:t> </a:t>
                </a:r>
                <a:r>
                  <a:rPr lang="en-US" altLang="en-US" sz="2800" dirty="0"/>
                  <a:t>Use a unit circle to define trigonometric functions of real numbers.</a:t>
                </a:r>
              </a:p>
              <a:p>
                <a:pPr marL="255600" indent="-255600">
                  <a:buSzPct val="100000"/>
                  <a:buFontTx/>
                  <a:buChar char="•"/>
                </a:pPr>
                <a:r>
                  <a:rPr lang="en-US" altLang="en-US" sz="2800" dirty="0"/>
                  <a:t>Recognize the domain and range of sine and cosine functions.</a:t>
                </a:r>
              </a:p>
              <a:p>
                <a:pPr marL="255600" indent="-255600">
                  <a:buSzPct val="100000"/>
                  <a:buFontTx/>
                  <a:buChar char="•"/>
                </a:pPr>
                <a:r>
                  <a:rPr lang="en-US" altLang="en-US" sz="2800" dirty="0"/>
                  <a:t>Find exact values of the trigonometric functions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en-US" sz="28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/>
              </a:p>
              <a:p>
                <a:pPr marL="255600" indent="-255600">
                  <a:buSzPct val="100000"/>
                  <a:buFontTx/>
                  <a:buChar char="•"/>
                </a:pPr>
                <a:r>
                  <a:rPr lang="en-US" altLang="en-US" sz="2800" dirty="0"/>
                  <a:t>Use even and odd trigonometric functions.</a:t>
                </a:r>
              </a:p>
              <a:p>
                <a:pPr marL="255600" indent="-255600">
                  <a:buSzPct val="100000"/>
                  <a:buFontTx/>
                  <a:buChar char="•"/>
                </a:pPr>
                <a:r>
                  <a:rPr lang="en-US" altLang="en-US" sz="2800" dirty="0"/>
                  <a:t>Recognize and use fundamental identities.</a:t>
                </a:r>
              </a:p>
              <a:p>
                <a:pPr marL="255600" indent="-255600">
                  <a:buSzPct val="100000"/>
                  <a:buFontTx/>
                  <a:buChar char="•"/>
                </a:pPr>
                <a:r>
                  <a:rPr lang="en-US" altLang="en-US" sz="2800" dirty="0"/>
                  <a:t>Use periodic properties.</a:t>
                </a:r>
              </a:p>
              <a:p>
                <a:pPr marL="255600" indent="-255600">
                  <a:buSzPct val="100000"/>
                  <a:buFontTx/>
                  <a:buChar char="•"/>
                </a:pPr>
                <a:r>
                  <a:rPr lang="en-US" altLang="en-US" sz="2800" dirty="0"/>
                  <a:t>Evaluate trigonometric functions with a calculator.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9B7109-0ABC-43E3-92D4-A996AD4DC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t="-1310" r="-1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187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1616-A65F-42B7-AA97-F36BE847D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a Periodic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F9541-DB83-4ABA-B056-A8E205EB1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>
                <a:cs typeface="Times New Roman" panose="02020603050405020304" pitchFamily="18" charset="0"/>
              </a:rPr>
              <a:t>A function</a:t>
            </a:r>
            <a:r>
              <a:rPr lang="en-IN" i="1" dirty="0">
                <a:cs typeface="Times New Roman" panose="02020603050405020304" pitchFamily="18" charset="0"/>
              </a:rPr>
              <a:t> f </a:t>
            </a:r>
            <a:r>
              <a:rPr lang="en-IN" dirty="0">
                <a:cs typeface="Times New Roman" panose="02020603050405020304" pitchFamily="18" charset="0"/>
              </a:rPr>
              <a:t>is </a:t>
            </a:r>
            <a:r>
              <a:rPr lang="en-IN" b="1" dirty="0">
                <a:cs typeface="Times New Roman" panose="02020603050405020304" pitchFamily="18" charset="0"/>
              </a:rPr>
              <a:t>periodic </a:t>
            </a:r>
            <a:r>
              <a:rPr lang="en-IN" dirty="0">
                <a:cs typeface="Times New Roman" panose="02020603050405020304" pitchFamily="18" charset="0"/>
              </a:rPr>
              <a:t>if there exists a positive number </a:t>
            </a:r>
            <a:r>
              <a:rPr lang="en-IN" i="1" dirty="0">
                <a:cs typeface="Times New Roman" panose="02020603050405020304" pitchFamily="18" charset="0"/>
              </a:rPr>
              <a:t>p </a:t>
            </a:r>
            <a:r>
              <a:rPr lang="en-IN" dirty="0">
                <a:cs typeface="Times New Roman" panose="02020603050405020304" pitchFamily="18" charset="0"/>
              </a:rPr>
              <a:t>such that</a:t>
            </a:r>
          </a:p>
          <a:p>
            <a:pPr marL="2743200" lvl="6" indent="0">
              <a:spcBef>
                <a:spcPts val="1500"/>
              </a:spcBef>
              <a:buNone/>
            </a:pP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+ p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743200" lvl="6" indent="0">
              <a:spcBef>
                <a:spcPts val="1500"/>
              </a:spcBef>
              <a:buNone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6" indent="0">
              <a:spcBef>
                <a:spcPts val="1500"/>
              </a:spcBef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</a:t>
            </a: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domain of </a:t>
            </a: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smallest positive number </a:t>
            </a: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which</a:t>
            </a: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periodic is called the</a:t>
            </a: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period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6" indent="0">
              <a:spcBef>
                <a:spcPts val="1500"/>
              </a:spcBef>
              <a:buNone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03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F60E-3D56-4586-B195-F6D627A7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Properties of the Sine and Cosine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0BFC56-2B54-484E-A3FA-504DECAED0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IN" dirty="0"/>
                  <a:t>The sine and cosine functions are periodic functions and have period 2</a:t>
                </a:r>
                <a:r>
                  <a:rPr lang="el-GR" i="1" dirty="0"/>
                  <a:t>π</a:t>
                </a:r>
                <a:r>
                  <a:rPr lang="en-US" dirty="0"/>
                  <a:t>.</a:t>
                </a:r>
                <a:endParaRPr lang="en-I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0BFC56-2B54-484E-A3FA-504DECAED0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006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F60E-3D56-4586-B195-F6D627A7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Properties of the Tangent and Cotangent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0BFC56-2B54-484E-A3FA-504DECAED0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IN" dirty="0"/>
                  <a:t>The tangent and cotangent functions are periodic functions and have period </a:t>
                </a:r>
                <a:r>
                  <a:rPr lang="el-GR" i="1" dirty="0"/>
                  <a:t>π</a:t>
                </a:r>
                <a:r>
                  <a:rPr lang="en-US" dirty="0"/>
                  <a:t>.</a:t>
                </a:r>
                <a:endParaRPr lang="en-I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0BFC56-2B54-484E-A3FA-504DECAED0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0" r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070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E7077-2B5B-42AA-817A-41F35F53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Using Periodic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BE10C3-0816-48EF-AC85-362DA79C6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Find the value of each trigonometric function:</a:t>
                </a:r>
              </a:p>
              <a:p>
                <a:endParaRPr lang="en-US" altLang="en-US" dirty="0"/>
              </a:p>
              <a:p>
                <a:r>
                  <a:rPr lang="en-US" dirty="0"/>
                  <a:t>a.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BE10C3-0816-48EF-AC85-362DA79C6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8B19E7-1838-474C-8EB9-B5C8DB380C45}"/>
                  </a:ext>
                </a:extLst>
              </p:cNvPr>
              <p:cNvSpPr txBox="1"/>
              <p:nvPr/>
            </p:nvSpPr>
            <p:spPr>
              <a:xfrm>
                <a:off x="1491177" y="2194562"/>
                <a:ext cx="2602522" cy="824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8B19E7-1838-474C-8EB9-B5C8DB380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177" y="2194562"/>
                <a:ext cx="2602522" cy="8244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883FD8-AE1A-49AA-A850-87583954C49A}"/>
                  </a:ext>
                </a:extLst>
              </p:cNvPr>
              <p:cNvSpPr txBox="1"/>
              <p:nvPr/>
            </p:nvSpPr>
            <p:spPr>
              <a:xfrm>
                <a:off x="3549542" y="2229893"/>
                <a:ext cx="2602522" cy="824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f>
                            <m:fPr>
                              <m:ctrlP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883FD8-AE1A-49AA-A850-87583954C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542" y="2229893"/>
                <a:ext cx="2602522" cy="824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698854-71EB-4DF6-842F-BEB641CE0B0E}"/>
                  </a:ext>
                </a:extLst>
              </p:cNvPr>
              <p:cNvSpPr txBox="1"/>
              <p:nvPr/>
            </p:nvSpPr>
            <p:spPr>
              <a:xfrm>
                <a:off x="1969478" y="3903198"/>
                <a:ext cx="2602522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698854-71EB-4DF6-842F-BEB641CE0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478" y="3903198"/>
                <a:ext cx="2602522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E90056-E03A-4BA6-B8E7-62BA9D703AC8}"/>
                  </a:ext>
                </a:extLst>
              </p:cNvPr>
              <p:cNvSpPr txBox="1"/>
              <p:nvPr/>
            </p:nvSpPr>
            <p:spPr>
              <a:xfrm>
                <a:off x="4067091" y="4021211"/>
                <a:ext cx="2602522" cy="824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E90056-E03A-4BA6-B8E7-62BA9D703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091" y="4021211"/>
                <a:ext cx="2602522" cy="8244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796A64-210C-4F54-AE7D-F8412C24CFDA}"/>
                  </a:ext>
                </a:extLst>
              </p:cNvPr>
              <p:cNvSpPr txBox="1"/>
              <p:nvPr/>
            </p:nvSpPr>
            <p:spPr>
              <a:xfrm>
                <a:off x="6333515" y="3881510"/>
                <a:ext cx="2602522" cy="101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796A64-210C-4F54-AE7D-F8412C24C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515" y="3881510"/>
                <a:ext cx="2602522" cy="10159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21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D192-E331-464D-A690-05222BEE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Repetitive Behavior of the Sine, Cosine, and Tangent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76B19-6EEC-4D74-8D07-73C244F25D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any integer </a:t>
                </a:r>
                <a:r>
                  <a:rPr lang="en-US" i="1" dirty="0"/>
                  <a:t>n</a:t>
                </a:r>
                <a:r>
                  <a:rPr lang="en-US" dirty="0"/>
                  <a:t> and real number </a:t>
                </a:r>
                <a:r>
                  <a:rPr lang="en-US" i="1" dirty="0"/>
                  <a:t>t</a:t>
                </a:r>
                <a:r>
                  <a:rPr lang="en-US" dirty="0"/>
                  <a:t>,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76B19-6EEC-4D74-8D07-73C244F25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451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22EE1-C586-4200-B41B-449FF20A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Using a Calculator to Evaluate Trigonometric Functions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E4DAE-1EF3-4DB3-9C8C-4D9F21170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first step in using a calculator to evaluate trigonometric functions is to set the calculator to the correct </a:t>
            </a:r>
            <a:r>
              <a:rPr lang="en-US" altLang="en-US" i="1" dirty="0"/>
              <a:t>mode</a:t>
            </a:r>
            <a:r>
              <a:rPr lang="en-US" altLang="en-US" dirty="0"/>
              <a:t>, degrees or radians. The domains of the trigonometric functions in the unit circle are sets of real numbers. Therefore, we use the radian mode.</a:t>
            </a:r>
          </a:p>
          <a:p>
            <a:r>
              <a:rPr lang="en-US" altLang="en-US" dirty="0"/>
              <a:t>We will use the keys on a calculator that are marked </a:t>
            </a:r>
            <a:r>
              <a:rPr lang="en-US" altLang="en-US" b="1" dirty="0"/>
              <a:t>SIN</a:t>
            </a:r>
            <a:r>
              <a:rPr lang="en-US" altLang="en-US" dirty="0"/>
              <a:t>, </a:t>
            </a:r>
            <a:r>
              <a:rPr lang="en-US" altLang="en-US" b="1" dirty="0"/>
              <a:t>COS</a:t>
            </a:r>
            <a:r>
              <a:rPr lang="en-US" altLang="en-US" dirty="0"/>
              <a:t>, and </a:t>
            </a:r>
            <a:r>
              <a:rPr lang="en-US" altLang="en-US" b="1" dirty="0"/>
              <a:t>TAN</a:t>
            </a:r>
            <a:r>
              <a:rPr lang="en-US" altLang="en-US" dirty="0"/>
              <a:t>. </a:t>
            </a:r>
          </a:p>
          <a:p>
            <a:r>
              <a:rPr lang="en-US" altLang="en-US" dirty="0"/>
              <a:t>You may consult the manual for your calculator for specific directions for evaluating trigonometric functions.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42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9B4FF-2032-4AB8-9B69-EDE719A4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Evaluating Trigonometric Functions with</a:t>
            </a:r>
            <a:br>
              <a:rPr lang="en-US" dirty="0"/>
            </a:br>
            <a:r>
              <a:rPr lang="en-US" dirty="0"/>
              <a:t>a Calculator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FA3FB1-46AF-480D-9208-3701AAD3E6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a calculator to find the value to four decimal places:</a:t>
                </a:r>
              </a:p>
              <a:p>
                <a:endParaRPr lang="en-US" dirty="0"/>
              </a:p>
              <a:p>
                <a:r>
                  <a:rPr lang="en-US" dirty="0"/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b. csc 1.5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FA3FB1-46AF-480D-9208-3701AAD3E6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81A8950-F6E1-4CDA-9BF6-B8972D5EF2A5}"/>
              </a:ext>
            </a:extLst>
          </p:cNvPr>
          <p:cNvSpPr txBox="1"/>
          <p:nvPr/>
        </p:nvSpPr>
        <p:spPr>
          <a:xfrm>
            <a:off x="1434905" y="2321170"/>
            <a:ext cx="244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≈ 0.7071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3B314-1895-4FC0-A38D-50FBB0111ADC}"/>
              </a:ext>
            </a:extLst>
          </p:cNvPr>
          <p:cNvSpPr txBox="1"/>
          <p:nvPr/>
        </p:nvSpPr>
        <p:spPr>
          <a:xfrm>
            <a:off x="1727981" y="3949974"/>
            <a:ext cx="244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≈ 1.0025</a:t>
            </a:r>
          </a:p>
        </p:txBody>
      </p:sp>
    </p:spTree>
    <p:extLst>
      <p:ext uri="{BB962C8B-B14F-4D97-AF65-F5344CB8AC3E}">
        <p14:creationId xmlns:p14="http://schemas.microsoft.com/office/powerpoint/2010/main" val="35421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he graph of x squared + y squared = 1 is a circle of radius 1 centered on the origin. Central angle t intercepts an arc of length s on the circle.">
            <a:extLst>
              <a:ext uri="{FF2B5EF4-FFF2-40B4-BE49-F238E27FC236}">
                <a16:creationId xmlns:a16="http://schemas.microsoft.com/office/drawing/2014/main" id="{7577FF9C-3E8D-4423-B895-34024427F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8" y="3319814"/>
            <a:ext cx="3167055" cy="278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Unit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dirty="0"/>
                  <a:t>A </a:t>
                </a:r>
                <a:r>
                  <a:rPr lang="en-US" altLang="en-US" b="1" dirty="0"/>
                  <a:t>unit circle</a:t>
                </a:r>
                <a:r>
                  <a:rPr lang="en-US" altLang="en-US" dirty="0"/>
                  <a:t> is a circle of radius 1, with its center at the origin of a rectangular coordinate system. The equation of this circle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/>
              </a:p>
              <a:p>
                <a:r>
                  <a:rPr lang="en-US" altLang="en-US" b="1" dirty="0"/>
                  <a:t>In a unit circle, the radian measure of </a:t>
                </a:r>
                <a:br>
                  <a:rPr lang="en-US" altLang="en-US" b="1" dirty="0"/>
                </a:br>
                <a:r>
                  <a:rPr lang="en-US" altLang="en-US" b="1" dirty="0"/>
                  <a:t>the central angle is equal to the length </a:t>
                </a:r>
                <a:br>
                  <a:rPr lang="en-US" altLang="en-US" b="1" dirty="0"/>
                </a:br>
                <a:r>
                  <a:rPr lang="en-US" altLang="en-US" b="1" dirty="0"/>
                  <a:t>of the intercepted arc</a:t>
                </a:r>
                <a:r>
                  <a:rPr lang="en-US" altLang="en-US" dirty="0"/>
                  <a:t>. Both are given </a:t>
                </a:r>
                <a:br>
                  <a:rPr lang="en-US" altLang="en-US" dirty="0"/>
                </a:br>
                <a:r>
                  <a:rPr lang="en-US" altLang="en-US" dirty="0"/>
                  <a:t>by the same </a:t>
                </a:r>
                <a:r>
                  <a:rPr lang="en-US" altLang="en-US" b="1" dirty="0"/>
                  <a:t>real number </a:t>
                </a:r>
                <a:r>
                  <a:rPr lang="en-US" altLang="en-US" b="1" i="1" dirty="0"/>
                  <a:t>t</a:t>
                </a:r>
                <a:r>
                  <a:rPr lang="en-US" altLang="en-US" b="1" dirty="0"/>
                  <a:t>.</a:t>
                </a:r>
              </a:p>
              <a:p>
                <a:pPr marL="0" indent="0"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24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Six Trigonometric Functions</a:t>
            </a:r>
            <a:endParaRPr lang="en-US" altLang="en-US" i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AB8E83B-21CF-4070-A01D-C76F74068D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9076" y="1595223"/>
          <a:ext cx="870584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462">
                  <a:extLst>
                    <a:ext uri="{9D8B030D-6E8A-4147-A177-3AD203B41FA5}">
                      <a16:colId xmlns:a16="http://schemas.microsoft.com/office/drawing/2014/main" val="3480533437"/>
                    </a:ext>
                  </a:extLst>
                </a:gridCol>
                <a:gridCol w="2176462">
                  <a:extLst>
                    <a:ext uri="{9D8B030D-6E8A-4147-A177-3AD203B41FA5}">
                      <a16:colId xmlns:a16="http://schemas.microsoft.com/office/drawing/2014/main" val="4200519449"/>
                    </a:ext>
                  </a:extLst>
                </a:gridCol>
                <a:gridCol w="2176462">
                  <a:extLst>
                    <a:ext uri="{9D8B030D-6E8A-4147-A177-3AD203B41FA5}">
                      <a16:colId xmlns:a16="http://schemas.microsoft.com/office/drawing/2014/main" val="2969676241"/>
                    </a:ext>
                  </a:extLst>
                </a:gridCol>
                <a:gridCol w="2176462">
                  <a:extLst>
                    <a:ext uri="{9D8B030D-6E8A-4147-A177-3AD203B41FA5}">
                      <a16:colId xmlns:a16="http://schemas.microsoft.com/office/drawing/2014/main" val="2939456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Abbreviation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Abbreviation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61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cosecant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303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986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tangent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cotangent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114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36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Definitions of the Trigonometric Functions in Terms of a Unit Circle</a:t>
            </a:r>
            <a:endParaRPr lang="en-US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304925"/>
                <a:ext cx="8512175" cy="4949825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If </a:t>
                </a:r>
                <a:r>
                  <a:rPr lang="en-US" altLang="en-US" i="1" dirty="0"/>
                  <a:t>t</a:t>
                </a:r>
                <a:r>
                  <a:rPr lang="en-US" altLang="en-US" dirty="0"/>
                  <a:t> is a real number and </a:t>
                </a:r>
                <a:r>
                  <a:rPr lang="en-US" altLang="en-US" i="1" dirty="0"/>
                  <a:t>P</a:t>
                </a:r>
                <a:r>
                  <a:rPr lang="en-US" altLang="en-US" dirty="0"/>
                  <a:t> = 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,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) is the point on the unit circle that corresponds to </a:t>
                </a:r>
                <a:r>
                  <a:rPr lang="en-US" altLang="en-US" i="1" dirty="0"/>
                  <a:t>t</a:t>
                </a:r>
                <a:r>
                  <a:rPr lang="en-US" altLang="en-US" dirty="0"/>
                  <a:t>, then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304925"/>
                <a:ext cx="8512175" cy="4949825"/>
              </a:xfrm>
              <a:blipFill>
                <a:blip r:embed="rId2"/>
                <a:stretch>
                  <a:fillRect l="-1432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44960A-0AB1-441C-A852-7AE8536041FF}"/>
                  </a:ext>
                </a:extLst>
              </p:cNvPr>
              <p:cNvSpPr txBox="1"/>
              <p:nvPr/>
            </p:nvSpPr>
            <p:spPr>
              <a:xfrm>
                <a:off x="4967416" y="2373441"/>
                <a:ext cx="2792627" cy="975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44960A-0AB1-441C-A852-7AE853604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416" y="2373441"/>
                <a:ext cx="2792627" cy="9753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DF8C8A-C650-4279-A379-79FEF7354E0B}"/>
                  </a:ext>
                </a:extLst>
              </p:cNvPr>
              <p:cNvSpPr txBox="1"/>
              <p:nvPr/>
            </p:nvSpPr>
            <p:spPr>
              <a:xfrm>
                <a:off x="4872681" y="3446231"/>
                <a:ext cx="279262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DF8C8A-C650-4279-A379-79FEF7354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681" y="3446231"/>
                <a:ext cx="2792627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27EBEF-9EEF-42F2-BF60-543A20BC96C6}"/>
                  </a:ext>
                </a:extLst>
              </p:cNvPr>
              <p:cNvSpPr txBox="1"/>
              <p:nvPr/>
            </p:nvSpPr>
            <p:spPr>
              <a:xfrm>
                <a:off x="4872680" y="4514747"/>
                <a:ext cx="2792627" cy="903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ot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27EBEF-9EEF-42F2-BF60-543A20BC9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680" y="4514747"/>
                <a:ext cx="2792627" cy="9039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06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Finding Values of the Trigonometric Functions</a:t>
            </a:r>
            <a:endParaRPr lang="en-US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dirty="0"/>
                  <a:t>Use the figure to find the values of the trigonometric functions at </a:t>
                </a:r>
                <a:r>
                  <a:rPr lang="en-US" altLang="en-US" i="1" dirty="0"/>
                  <a:t>t</a:t>
                </a:r>
                <a:r>
                  <a:rPr lang="en-US" altLang="en-US" dirty="0"/>
                  <a:t>.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IN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6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 descr="A unit circle and central angle t in standard position. The terminal side of the central angle passes through the circle at P = (radical 3 over 2, 1 half), and the angle intercepts an arc of length t on the circle.">
            <a:extLst>
              <a:ext uri="{FF2B5EF4-FFF2-40B4-BE49-F238E27FC236}">
                <a16:creationId xmlns:a16="http://schemas.microsoft.com/office/drawing/2014/main" id="{2DF6EB74-FDDA-44A7-AA43-C16049C0E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1555"/>
            <a:ext cx="28765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8CD9D2-690B-4EA0-8A57-20A85BA05FE2}"/>
                  </a:ext>
                </a:extLst>
              </p:cNvPr>
              <p:cNvSpPr txBox="1"/>
              <p:nvPr/>
            </p:nvSpPr>
            <p:spPr>
              <a:xfrm>
                <a:off x="951470" y="2301824"/>
                <a:ext cx="1544595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8CD9D2-690B-4EA0-8A57-20A85BA05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70" y="2301824"/>
                <a:ext cx="1544595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FF90E8-FA70-4D16-8746-D83E58306832}"/>
                  </a:ext>
                </a:extLst>
              </p:cNvPr>
              <p:cNvSpPr txBox="1"/>
              <p:nvPr/>
            </p:nvSpPr>
            <p:spPr>
              <a:xfrm>
                <a:off x="815546" y="3200788"/>
                <a:ext cx="2125362" cy="995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FF90E8-FA70-4D16-8746-D83E58306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46" y="3200788"/>
                <a:ext cx="2125362" cy="9959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7B02D-54A0-410E-B109-DA820F0B211F}"/>
                  </a:ext>
                </a:extLst>
              </p:cNvPr>
              <p:cNvSpPr txBox="1"/>
              <p:nvPr/>
            </p:nvSpPr>
            <p:spPr>
              <a:xfrm>
                <a:off x="1049338" y="4800237"/>
                <a:ext cx="790832" cy="830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7B02D-54A0-410E-B109-DA820F0B2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38" y="4800237"/>
                <a:ext cx="790832" cy="8300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0B2798-AE45-4CDC-873F-3E1F190F485D}"/>
                  </a:ext>
                </a:extLst>
              </p:cNvPr>
              <p:cNvSpPr txBox="1"/>
              <p:nvPr/>
            </p:nvSpPr>
            <p:spPr>
              <a:xfrm>
                <a:off x="1790872" y="4442081"/>
                <a:ext cx="1130643" cy="1622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0B2798-AE45-4CDC-873F-3E1F190F4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872" y="4442081"/>
                <a:ext cx="1130643" cy="16224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A2426F-334A-4481-B384-CB6E6738BDFD}"/>
                  </a:ext>
                </a:extLst>
              </p:cNvPr>
              <p:cNvSpPr txBox="1"/>
              <p:nvPr/>
            </p:nvSpPr>
            <p:spPr>
              <a:xfrm>
                <a:off x="2681545" y="4761871"/>
                <a:ext cx="1248891" cy="982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A2426F-334A-4481-B384-CB6E6738B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545" y="4761871"/>
                <a:ext cx="1248891" cy="9823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7DD7E8-42A8-456D-8068-684D9E6651C0}"/>
                  </a:ext>
                </a:extLst>
              </p:cNvPr>
              <p:cNvSpPr txBox="1"/>
              <p:nvPr/>
            </p:nvSpPr>
            <p:spPr>
              <a:xfrm>
                <a:off x="3663049" y="4675620"/>
                <a:ext cx="2764653" cy="1079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7DD7E8-42A8-456D-8068-684D9E665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049" y="4675620"/>
                <a:ext cx="2764653" cy="10792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87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Finding Values of the Trigonometric Functions (</a:t>
            </a:r>
            <a:r>
              <a:rPr lang="en-US" altLang="en-US" dirty="0" err="1"/>
              <a:t>cont</a:t>
            </a:r>
            <a:r>
              <a:rPr lang="en-US" altLang="en-US" dirty="0"/>
              <a:t>)</a:t>
            </a:r>
            <a:endParaRPr lang="en-US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dirty="0"/>
                  <a:t>Use the figure to find the values of the trigonometric functions at </a:t>
                </a:r>
                <a:r>
                  <a:rPr lang="en-US" altLang="en-US" i="1" dirty="0"/>
                  <a:t>t</a:t>
                </a:r>
                <a:r>
                  <a:rPr lang="en-US" altLang="en-US" dirty="0"/>
                  <a:t>.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IN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6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 descr="A unit circle and central angle t in standard position. The terminal side of the central angle passes through the circle at P = (radical 3 over 2, 1 half), and the angle intercepts an arc of length t on the circle.">
            <a:extLst>
              <a:ext uri="{FF2B5EF4-FFF2-40B4-BE49-F238E27FC236}">
                <a16:creationId xmlns:a16="http://schemas.microsoft.com/office/drawing/2014/main" id="{2DF6EB74-FDDA-44A7-AA43-C16049C0E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1555"/>
            <a:ext cx="28765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8CD9D2-690B-4EA0-8A57-20A85BA05FE2}"/>
                  </a:ext>
                </a:extLst>
              </p:cNvPr>
              <p:cNvSpPr txBox="1"/>
              <p:nvPr/>
            </p:nvSpPr>
            <p:spPr>
              <a:xfrm>
                <a:off x="951470" y="2301824"/>
                <a:ext cx="1544595" cy="975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8CD9D2-690B-4EA0-8A57-20A85BA05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70" y="2301824"/>
                <a:ext cx="1544595" cy="9753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FF90E8-FA70-4D16-8746-D83E58306832}"/>
                  </a:ext>
                </a:extLst>
              </p:cNvPr>
              <p:cNvSpPr txBox="1"/>
              <p:nvPr/>
            </p:nvSpPr>
            <p:spPr>
              <a:xfrm>
                <a:off x="815546" y="3200788"/>
                <a:ext cx="2125362" cy="1394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FF90E8-FA70-4D16-8746-D83E58306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46" y="3200788"/>
                <a:ext cx="2125362" cy="13946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7B02D-54A0-410E-B109-DA820F0B211F}"/>
                  </a:ext>
                </a:extLst>
              </p:cNvPr>
              <p:cNvSpPr txBox="1"/>
              <p:nvPr/>
            </p:nvSpPr>
            <p:spPr>
              <a:xfrm>
                <a:off x="1049338" y="4800237"/>
                <a:ext cx="790832" cy="903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7B02D-54A0-410E-B109-DA820F0B2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38" y="4800237"/>
                <a:ext cx="790832" cy="9039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0B2798-AE45-4CDC-873F-3E1F190F485D}"/>
                  </a:ext>
                </a:extLst>
              </p:cNvPr>
              <p:cNvSpPr txBox="1"/>
              <p:nvPr/>
            </p:nvSpPr>
            <p:spPr>
              <a:xfrm>
                <a:off x="1790872" y="4442081"/>
                <a:ext cx="1130643" cy="1622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0B2798-AE45-4CDC-873F-3E1F190F4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872" y="4442081"/>
                <a:ext cx="1130643" cy="16224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A2426F-334A-4481-B384-CB6E6738BDFD}"/>
                  </a:ext>
                </a:extLst>
              </p:cNvPr>
              <p:cNvSpPr txBox="1"/>
              <p:nvPr/>
            </p:nvSpPr>
            <p:spPr>
              <a:xfrm>
                <a:off x="2897988" y="4983802"/>
                <a:ext cx="1248891" cy="573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A2426F-334A-4481-B384-CB6E6738B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988" y="4983802"/>
                <a:ext cx="1248891" cy="5739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533F80-7C51-46AF-A833-A59ECADC8302}"/>
                  </a:ext>
                </a:extLst>
              </p:cNvPr>
              <p:cNvSpPr txBox="1"/>
              <p:nvPr/>
            </p:nvSpPr>
            <p:spPr>
              <a:xfrm>
                <a:off x="2467211" y="3293291"/>
                <a:ext cx="1392237" cy="982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533F80-7C51-46AF-A833-A59ECADC8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211" y="3293291"/>
                <a:ext cx="1392237" cy="9823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FE9CA2-A194-4A71-B52C-878DBF0A2796}"/>
                  </a:ext>
                </a:extLst>
              </p:cNvPr>
              <p:cNvSpPr txBox="1"/>
              <p:nvPr/>
            </p:nvSpPr>
            <p:spPr>
              <a:xfrm>
                <a:off x="3434041" y="3208770"/>
                <a:ext cx="3040062" cy="1079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FE9CA2-A194-4A71-B52C-878DBF0A2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041" y="3208770"/>
                <a:ext cx="3040062" cy="10792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64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92673-6B95-40C7-BF1A-226FA274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Domain and Range of the Sine and Cosine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F68C75-096F-4F04-9E20-69D86928E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domain of the sine function and the cosine function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set of all real numbers. The range of these functions is [–1, 1], the set of all real numbers from –1 to 1, inclusive.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F68C75-096F-4F04-9E20-69D86928E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0" r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82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1D50C3-95FA-40D4-9752-EBCB3EA65E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N" altLang="en-US" dirty="0"/>
                  <a:t>Exact Values of the Trigonometric Functions at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alt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en-US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1D50C3-95FA-40D4-9752-EBCB3EA65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81AAC-FF0A-4DC0-A856-64E809485E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altLang="en-US" dirty="0"/>
                  <a:t>Trigonometric functions 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altLang="en-US" dirty="0"/>
                  <a:t>occur frequently. We use the unit circle to find values of the trigonometric functions at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dirty="0"/>
                  <a:t>We see that point </a:t>
                </a:r>
                <a:r>
                  <a:rPr lang="en-US" altLang="en-US" i="1" dirty="0"/>
                  <a:t>P</a:t>
                </a:r>
                <a:r>
                  <a:rPr lang="en-US" altLang="en-US" dirty="0"/>
                  <a:t> = (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,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) lies on </a:t>
                </a:r>
                <a:br>
                  <a:rPr lang="en-US" altLang="en-US" dirty="0"/>
                </a:br>
                <a:r>
                  <a:rPr lang="en-US" altLang="en-US" dirty="0"/>
                  <a:t>the line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. Thus, point </a:t>
                </a:r>
                <a:r>
                  <a:rPr lang="en-US" altLang="en-US" i="1" dirty="0"/>
                  <a:t>P</a:t>
                </a:r>
                <a:r>
                  <a:rPr lang="en-US" altLang="en-US" dirty="0"/>
                  <a:t> has </a:t>
                </a:r>
                <a:br>
                  <a:rPr lang="en-US" altLang="en-US" dirty="0"/>
                </a:br>
                <a:r>
                  <a:rPr lang="en-US" altLang="en-US" dirty="0"/>
                  <a:t>equal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 and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-coordinates: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.</a:t>
                </a:r>
              </a:p>
              <a:p>
                <a:r>
                  <a:rPr lang="en-US" altLang="en-US" dirty="0"/>
                  <a:t>We find these coordinates as follows:</a:t>
                </a:r>
              </a:p>
              <a:p>
                <a:r>
                  <a:rPr lang="en-US" i="1" dirty="0"/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 + </a:t>
                </a:r>
                <a:r>
                  <a:rPr lang="en-US" i="1" dirty="0"/>
                  <a:t>y</a:t>
                </a:r>
                <a:r>
                  <a:rPr lang="en-US" baseline="30000" dirty="0"/>
                  <a:t>2</a:t>
                </a:r>
                <a:r>
                  <a:rPr lang="en-US" dirty="0"/>
                  <a:t> = 1 	</a:t>
                </a:r>
                <a:r>
                  <a:rPr lang="en-US" sz="1800" dirty="0">
                    <a:solidFill>
                      <a:srgbClr val="0000FF"/>
                    </a:solidFill>
                  </a:rPr>
                  <a:t>This is the equation of the unit circle.</a:t>
                </a:r>
              </a:p>
              <a:p>
                <a:r>
                  <a:rPr lang="en-US" i="1" dirty="0"/>
                  <a:t>a</a:t>
                </a:r>
                <a:r>
                  <a:rPr lang="en-US" baseline="30000" dirty="0"/>
                  <a:t>2</a:t>
                </a:r>
                <a:r>
                  <a:rPr lang="en-US" dirty="0"/>
                  <a:t> + </a:t>
                </a:r>
                <a:r>
                  <a:rPr lang="en-US" i="1" dirty="0"/>
                  <a:t>b</a:t>
                </a:r>
                <a:r>
                  <a:rPr lang="en-US" baseline="30000" dirty="0"/>
                  <a:t>2</a:t>
                </a:r>
                <a:r>
                  <a:rPr lang="en-US" dirty="0"/>
                  <a:t> = 1   </a:t>
                </a:r>
                <a:r>
                  <a:rPr lang="en-US" sz="1800" dirty="0">
                    <a:solidFill>
                      <a:srgbClr val="0000FF"/>
                    </a:solidFill>
                  </a:rPr>
                  <a:t>Point </a:t>
                </a:r>
                <a:r>
                  <a:rPr lang="en-US" altLang="en-US" sz="1800" i="1" dirty="0">
                    <a:solidFill>
                      <a:srgbClr val="0000FF"/>
                    </a:solidFill>
                  </a:rPr>
                  <a:t>P</a:t>
                </a:r>
                <a:r>
                  <a:rPr lang="en-US" altLang="en-US" sz="1800" dirty="0">
                    <a:solidFill>
                      <a:srgbClr val="0000FF"/>
                    </a:solidFill>
                  </a:rPr>
                  <a:t> = (</a:t>
                </a:r>
                <a:r>
                  <a:rPr lang="en-US" altLang="en-US" sz="1800" i="1" dirty="0">
                    <a:solidFill>
                      <a:srgbClr val="0000FF"/>
                    </a:solidFill>
                  </a:rPr>
                  <a:t>a</a:t>
                </a:r>
                <a:r>
                  <a:rPr lang="en-US" altLang="en-US" sz="1800" dirty="0">
                    <a:solidFill>
                      <a:srgbClr val="0000FF"/>
                    </a:solidFill>
                  </a:rPr>
                  <a:t>, </a:t>
                </a:r>
                <a:r>
                  <a:rPr lang="en-US" altLang="en-US" sz="1800" i="1" dirty="0">
                    <a:solidFill>
                      <a:srgbClr val="0000FF"/>
                    </a:solidFill>
                  </a:rPr>
                  <a:t>b</a:t>
                </a:r>
                <a:r>
                  <a:rPr lang="en-US" altLang="en-US" sz="1800" dirty="0">
                    <a:solidFill>
                      <a:srgbClr val="0000FF"/>
                    </a:solidFill>
                  </a:rPr>
                  <a:t>) lies on the unit circle.</a:t>
                </a:r>
              </a:p>
              <a:p>
                <a:endParaRPr lang="en-IN" dirty="0"/>
              </a:p>
              <a:p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81AAC-FF0A-4DC0-A856-64E809485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1" t="-357" r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 descr="The plot of y = x is a line rising through the origin at angle pi over 4 from the positive x-axis. The line passes through the unit circle at P = (ay, b), and the central angle formed by the line intercepts an arc of length pi over 4 on the unit circle.&#10;">
            <a:extLst>
              <a:ext uri="{FF2B5EF4-FFF2-40B4-BE49-F238E27FC236}">
                <a16:creationId xmlns:a16="http://schemas.microsoft.com/office/drawing/2014/main" id="{5D0FBCEA-F54F-4D39-BE7E-A792E6962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73" y="2341637"/>
            <a:ext cx="2859340" cy="252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89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19206</TotalTime>
  <Words>1299</Words>
  <Application>Microsoft Office PowerPoint</Application>
  <PresentationFormat>Letter Paper (8.5x11 in)</PresentationFormat>
  <Paragraphs>227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Times New Roman</vt:lpstr>
      <vt:lpstr>Arial</vt:lpstr>
      <vt:lpstr>Arial Narrow</vt:lpstr>
      <vt:lpstr>Cambria Math</vt:lpstr>
      <vt:lpstr>Tahoma</vt:lpstr>
      <vt:lpstr>3_Custom Design</vt:lpstr>
      <vt:lpstr>PowerPoint Presentation</vt:lpstr>
      <vt:lpstr>Objectives</vt:lpstr>
      <vt:lpstr>The Unit Circle</vt:lpstr>
      <vt:lpstr>The Six Trigonometric Functions</vt:lpstr>
      <vt:lpstr>Definitions of the Trigonometric Functions in Terms of a Unit Circle</vt:lpstr>
      <vt:lpstr>Example 1:  Finding Values of the Trigonometric Functions</vt:lpstr>
      <vt:lpstr>Example 1:  Finding Values of the Trigonometric Functions (cont)</vt:lpstr>
      <vt:lpstr>The Domain and Range of the Sine and Cosine Functions</vt:lpstr>
      <vt:lpstr>Exact Values of the Trigonometric Functions at t=π/4</vt:lpstr>
      <vt:lpstr>Exact Values of the Trigonometric Functions at t=π/4</vt:lpstr>
      <vt:lpstr>Example 3: Finding Values of the Trigonometric Functions at t=π/4 </vt:lpstr>
      <vt:lpstr>Trigonometric Functions at π/4</vt:lpstr>
      <vt:lpstr>Even and Odd Trigonometric Functions</vt:lpstr>
      <vt:lpstr>Example 4: Using Even and Odd Functions to Find Values of Trigonometric Functions</vt:lpstr>
      <vt:lpstr>Fundamental Trigonometric Identities</vt:lpstr>
      <vt:lpstr>Example 5: Using Quotient and Reciprocal Identities</vt:lpstr>
      <vt:lpstr>Example 5: Using Quotient and Reciprocal Identities (cont)</vt:lpstr>
      <vt:lpstr>Pythagorean Identities</vt:lpstr>
      <vt:lpstr>Example 6: Using a Pythagorean Identity</vt:lpstr>
      <vt:lpstr>Definition of a Periodic Function</vt:lpstr>
      <vt:lpstr>Periodic Properties of the Sine and Cosine Functions</vt:lpstr>
      <vt:lpstr>Periodic Properties of the Tangent and Cotangent Functions</vt:lpstr>
      <vt:lpstr>Example 7: Using Periodic Properties</vt:lpstr>
      <vt:lpstr>Repetitive Behavior of the Sine, Cosine, and Tangent Functions</vt:lpstr>
      <vt:lpstr>Using a Calculator to Evaluate Trigonometric Functions</vt:lpstr>
      <vt:lpstr>Example 8: Evaluating Trigonometric Functions with a Calculator</vt:lpstr>
    </vt:vector>
  </TitlesOfParts>
  <Company>Copyright © 2022, 2018, 2014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Denise Heban</cp:lastModifiedBy>
  <cp:revision>1190</cp:revision>
  <cp:lastPrinted>2001-11-04T00:51:13Z</cp:lastPrinted>
  <dcterms:created xsi:type="dcterms:W3CDTF">2005-02-25T19:46:41Z</dcterms:created>
  <dcterms:modified xsi:type="dcterms:W3CDTF">2021-04-19T11:49:54Z</dcterms:modified>
</cp:coreProperties>
</file>