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5" r:id="rId1"/>
  </p:sldMasterIdLst>
  <p:notesMasterIdLst>
    <p:notesMasterId r:id="rId18"/>
  </p:notesMasterIdLst>
  <p:handoutMasterIdLst>
    <p:handoutMasterId r:id="rId19"/>
  </p:handoutMasterIdLst>
  <p:sldIdLst>
    <p:sldId id="1005" r:id="rId2"/>
    <p:sldId id="1080" r:id="rId3"/>
    <p:sldId id="1081" r:id="rId4"/>
    <p:sldId id="1082" r:id="rId5"/>
    <p:sldId id="1083" r:id="rId6"/>
    <p:sldId id="1084" r:id="rId7"/>
    <p:sldId id="1085" r:id="rId8"/>
    <p:sldId id="1086" r:id="rId9"/>
    <p:sldId id="1087" r:id="rId10"/>
    <p:sldId id="1088" r:id="rId11"/>
    <p:sldId id="1089" r:id="rId12"/>
    <p:sldId id="1095" r:id="rId13"/>
    <p:sldId id="1096" r:id="rId14"/>
    <p:sldId id="1097" r:id="rId15"/>
    <p:sldId id="1100" r:id="rId16"/>
    <p:sldId id="1101" r:id="rId17"/>
  </p:sldIdLst>
  <p:sldSz cx="9144000" cy="6858000" type="letter"/>
  <p:notesSz cx="6858000" cy="9144000"/>
  <p:embeddedFontLst>
    <p:embeddedFont>
      <p:font typeface="Arial Narrow" pitchFamily="34" charset="0"/>
      <p:regular r:id="rId20"/>
      <p:bold r:id="rId21"/>
      <p:italic r:id="rId22"/>
      <p:boldItalic r:id="rId23"/>
    </p:embeddedFont>
    <p:embeddedFont>
      <p:font typeface="Cambria Math" pitchFamily="18" charset="0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Tahoma" pitchFamily="34" charset="0"/>
      <p:regular r:id="rId29"/>
      <p:bold r:id="rId30"/>
    </p:embeddedFont>
  </p:embeddedFontLst>
  <p:custDataLst>
    <p:tags r:id="rId31"/>
  </p:custDataLst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09">
          <p15:clr>
            <a:srgbClr val="A4A3A4"/>
          </p15:clr>
        </p15:guide>
        <p15:guide id="2" orient="horz" pos="910">
          <p15:clr>
            <a:srgbClr val="A4A3A4"/>
          </p15:clr>
        </p15:guide>
        <p15:guide id="3" pos="2888">
          <p15:clr>
            <a:srgbClr val="A4A3A4"/>
          </p15:clr>
        </p15:guide>
        <p15:guide id="4" pos="17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234"/>
    <a:srgbClr val="ADDFE5"/>
    <a:srgbClr val="6F2C91"/>
    <a:srgbClr val="0000FF"/>
    <a:srgbClr val="3399FF"/>
    <a:srgbClr val="006666"/>
    <a:srgbClr val="E86542"/>
    <a:srgbClr val="4F2270"/>
    <a:srgbClr val="441D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0" autoAdjust="0"/>
    <p:restoredTop sz="93129" autoAdjust="0"/>
  </p:normalViewPr>
  <p:slideViewPr>
    <p:cSldViewPr snapToGrid="0" snapToObjects="1">
      <p:cViewPr varScale="1">
        <p:scale>
          <a:sx n="61" d="100"/>
          <a:sy n="61" d="100"/>
        </p:scale>
        <p:origin x="-414" y="-90"/>
      </p:cViewPr>
      <p:guideLst>
        <p:guide orient="horz" pos="3709"/>
        <p:guide orient="horz" pos="910"/>
        <p:guide pos="2888"/>
        <p:guide pos="17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780" y="17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0E77270-D752-4A69-956D-54DE5394951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2484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3830591-CFF9-4851-8FC0-8C47E8236FC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14089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3E9E9A-F84E-4838-87B3-CFAE17ACD626}" type="slidenum">
              <a:rPr lang="en-CA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30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63" y="1187450"/>
            <a:ext cx="8705850" cy="5121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30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61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6" y="0"/>
            <a:ext cx="9006214" cy="11763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96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73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42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4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" y="0"/>
            <a:ext cx="9031266" cy="973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49498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311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6"/>
          <p:cNvSpPr txBox="1">
            <a:spLocks noChangeArrowheads="1"/>
          </p:cNvSpPr>
          <p:nvPr userDrawn="1"/>
        </p:nvSpPr>
        <p:spPr bwMode="auto">
          <a:xfrm>
            <a:off x="1058863" y="0"/>
            <a:ext cx="178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0" y="85725"/>
            <a:ext cx="1785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 sz="4400">
              <a:solidFill>
                <a:srgbClr val="FEE692"/>
              </a:solidFill>
              <a:latin typeface="Arial Narrow" panose="020B0606020202030204" pitchFamily="34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962" y="0"/>
            <a:ext cx="8705851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963" y="1187450"/>
            <a:ext cx="8705850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17" descr="Pearson_Strap_Bound_White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9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0"/>
          <p:cNvSpPr>
            <a:spLocks noChangeArrowheads="1"/>
          </p:cNvSpPr>
          <p:nvPr userDrawn="1"/>
        </p:nvSpPr>
        <p:spPr bwMode="gray">
          <a:xfrm>
            <a:off x="0" y="6407150"/>
            <a:ext cx="9144000" cy="457200"/>
          </a:xfrm>
          <a:prstGeom prst="rect">
            <a:avLst/>
          </a:prstGeom>
          <a:solidFill>
            <a:srgbClr val="B2D234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2" name="TextBox 16"/>
          <p:cNvSpPr txBox="1">
            <a:spLocks noChangeArrowheads="1"/>
          </p:cNvSpPr>
          <p:nvPr userDrawn="1"/>
        </p:nvSpPr>
        <p:spPr bwMode="auto">
          <a:xfrm>
            <a:off x="3435350" y="6503988"/>
            <a:ext cx="3559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chemeClr val="tx1"/>
                </a:solidFill>
                <a:cs typeface="Times New Roman" panose="02020603050405020304" pitchFamily="18" charset="0"/>
              </a:rPr>
              <a:t>Copyright © 2022, 2018, 2014 Pearson Education, Inc.</a:t>
            </a:r>
          </a:p>
        </p:txBody>
      </p:sp>
      <p:sp>
        <p:nvSpPr>
          <p:cNvPr id="1033" name="TextBox 17"/>
          <p:cNvSpPr txBox="1">
            <a:spLocks noChangeArrowheads="1"/>
          </p:cNvSpPr>
          <p:nvPr userDrawn="1"/>
        </p:nvSpPr>
        <p:spPr bwMode="auto">
          <a:xfrm>
            <a:off x="7545388" y="6461125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- </a:t>
            </a:r>
            <a:fld id="{8DC64570-7FD5-4F38-8852-F169A1C7DD12}" type="slidenum">
              <a:rPr lang="en-US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Shape 40"/>
          <p:cNvPicPr preferRelativeResize="0"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2238"/>
            <a:ext cx="10826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6"/>
          <p:cNvSpPr txBox="1">
            <a:spLocks noChangeArrowheads="1"/>
          </p:cNvSpPr>
          <p:nvPr userDrawn="1"/>
        </p:nvSpPr>
        <p:spPr bwMode="auto">
          <a:xfrm>
            <a:off x="1363663" y="6524625"/>
            <a:ext cx="2120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b="1" spc="205" dirty="0">
                <a:solidFill>
                  <a:schemeClr val="tx1"/>
                </a:solidFill>
                <a:ea typeface="Calibri" panose="020F0502020204030204" pitchFamily="34" charset="0"/>
              </a:rPr>
              <a:t>ALWAYS LEARNING</a:t>
            </a:r>
          </a:p>
        </p:txBody>
      </p:sp>
      <p:cxnSp>
        <p:nvCxnSpPr>
          <p:cNvPr id="1036" name="Straight Connector 2"/>
          <p:cNvCxnSpPr>
            <a:cxnSpLocks noChangeShapeType="1"/>
          </p:cNvCxnSpPr>
          <p:nvPr userDrawn="1"/>
        </p:nvCxnSpPr>
        <p:spPr bwMode="auto">
          <a:xfrm>
            <a:off x="0" y="144462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EE41540A-272F-497C-8086-CA044A217C4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-1" y="1008065"/>
            <a:ext cx="9144000" cy="79369"/>
          </a:xfrm>
          <a:prstGeom prst="rect">
            <a:avLst/>
          </a:prstGeom>
          <a:solidFill>
            <a:srgbClr val="B2D234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7" r:id="rId8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jpe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2.jpeg"/><Relationship Id="rId7" Type="http://schemas.openxmlformats.org/officeDocument/2006/relationships/image" Target="NUL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4119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099" name="Rectangle 22"/>
          <p:cNvSpPr>
            <a:spLocks noChangeArrowheads="1"/>
          </p:cNvSpPr>
          <p:nvPr/>
        </p:nvSpPr>
        <p:spPr bwMode="auto">
          <a:xfrm>
            <a:off x="304800" y="638175"/>
            <a:ext cx="40211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5400" dirty="0">
                <a:solidFill>
                  <a:srgbClr val="FEE69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cs typeface="Times New Roman" panose="02020603050405020304" pitchFamily="18" charset="0"/>
              </a:rPr>
              <a:t>Chapter 4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09600" y="1933575"/>
            <a:ext cx="419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cs typeface="Arial" panose="020B0604020202020204" pitchFamily="34" charset="0"/>
              </a:rPr>
              <a:t>Trigonometric Functions</a:t>
            </a:r>
          </a:p>
        </p:txBody>
      </p:sp>
      <p:sp>
        <p:nvSpPr>
          <p:cNvPr id="4101" name="Text Box 37"/>
          <p:cNvSpPr txBox="1">
            <a:spLocks noChangeArrowheads="1"/>
          </p:cNvSpPr>
          <p:nvPr/>
        </p:nvSpPr>
        <p:spPr bwMode="auto">
          <a:xfrm>
            <a:off x="609599" y="4245817"/>
            <a:ext cx="410017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4.3 Right Triangle Trigonometry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BE750543-3360-402F-801B-E039FF120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63" y="638175"/>
            <a:ext cx="4193387" cy="5415702"/>
          </a:xfrm>
          <a:prstGeom prst="rect">
            <a:avLst/>
          </a:prstGeom>
          <a:solidFill>
            <a:srgbClr val="B2D234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 Evaluating Trigonometric Functions of 30°</a:t>
            </a:r>
            <a:r>
              <a:rPr lang="en-US" altLang="en-US" b="0" dirty="0"/>
              <a:t> </a:t>
            </a:r>
            <a:br>
              <a:rPr lang="en-US" altLang="en-US" b="0" dirty="0"/>
            </a:br>
            <a:r>
              <a:rPr lang="en-US" altLang="en-US" b="0" dirty="0"/>
              <a:t>                   </a:t>
            </a:r>
            <a:r>
              <a:rPr lang="en-US" altLang="en-US" dirty="0"/>
              <a:t>and</a:t>
            </a:r>
            <a:r>
              <a:rPr lang="en-US" altLang="en-US" b="0" dirty="0"/>
              <a:t> </a:t>
            </a:r>
            <a:r>
              <a:rPr lang="en-US" altLang="en-US" dirty="0"/>
              <a:t>60°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Use the figure to find tan 60° and tan 30°.  If a radical appears in a denominator, rationalize the denominator.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sSup>
                            <m:sSupPr>
                              <m:ctrlPr>
                                <a:rPr lang="en-US" alt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n-US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p>
                        </m:e>
                      </m:func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length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side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opposite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60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length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side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adjacent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60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 marL="0" indent="0"/>
                <a:endParaRPr lang="en-US" altLang="en-US" sz="1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sSup>
                            <m:sSupPr>
                              <m:ctrlPr>
                                <a:rPr lang="en-US" alt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US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p>
                        </m:e>
                      </m:func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length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side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opposite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30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length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side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adjacent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30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4070350"/>
            <a:ext cx="239553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1396E852-8D6D-4B93-BFDA-D5D47728DEE8}"/>
                  </a:ext>
                </a:extLst>
              </p:cNvPr>
              <p:cNvSpPr txBox="1"/>
              <p:nvPr/>
            </p:nvSpPr>
            <p:spPr>
              <a:xfrm>
                <a:off x="5734050" y="1975336"/>
                <a:ext cx="2085975" cy="995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96E852-8D6D-4B93-BFDA-D5D47728D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050" y="1975336"/>
                <a:ext cx="2085975" cy="9959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A5A1B6A4-D83D-4FCC-866C-8132277459B0}"/>
                  </a:ext>
                </a:extLst>
              </p:cNvPr>
              <p:cNvSpPr txBox="1"/>
              <p:nvPr/>
            </p:nvSpPr>
            <p:spPr>
              <a:xfrm>
                <a:off x="4404121" y="4045065"/>
                <a:ext cx="3568304" cy="1079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A1B6A4-D83D-4FCC-866C-813227745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121" y="4045065"/>
                <a:ext cx="3568304" cy="10792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27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Trigonometric Functions of Special Angles</a:t>
            </a:r>
          </a:p>
        </p:txBody>
      </p:sp>
      <p:pic>
        <p:nvPicPr>
          <p:cNvPr id="12291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757363"/>
            <a:ext cx="86487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98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Trigonometric Functions and  Complements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4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25000"/>
                  </a:lnSpc>
                </a:pPr>
                <a:r>
                  <a:rPr lang="en-US" altLang="en-US" dirty="0"/>
                  <a:t>Two positive angles are </a:t>
                </a:r>
                <a:r>
                  <a:rPr lang="en-US" altLang="en-US" b="1" dirty="0"/>
                  <a:t>complements</a:t>
                </a:r>
                <a:r>
                  <a:rPr lang="en-US" altLang="en-US" dirty="0"/>
                  <a:t> if their sum is 90° </a:t>
                </a:r>
                <a:br>
                  <a:rPr lang="en-US" altLang="en-US" dirty="0"/>
                </a:br>
                <a:r>
                  <a:rPr lang="en-US" altLang="en-US" dirty="0"/>
                  <a:t>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alt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alt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dirty="0"/>
                  <a:t>  </a:t>
                </a:r>
              </a:p>
              <a:p>
                <a:pPr>
                  <a:lnSpc>
                    <a:spcPct val="125000"/>
                  </a:lnSpc>
                </a:pPr>
                <a:r>
                  <a:rPr lang="en-US" altLang="en-US" dirty="0"/>
                  <a:t>Any pair of trigonometric functions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 and </a:t>
                </a:r>
                <a:r>
                  <a:rPr lang="en-US" altLang="en-US" i="1" dirty="0"/>
                  <a:t>g</a:t>
                </a:r>
                <a:r>
                  <a:rPr lang="en-US" altLang="en-US" dirty="0"/>
                  <a:t> for which                          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are called </a:t>
                </a:r>
                <a:r>
                  <a:rPr lang="en-US" altLang="en-US" b="1" dirty="0"/>
                  <a:t>cofunctions</a:t>
                </a:r>
                <a:r>
                  <a:rPr lang="en-US" altLang="en-US" dirty="0"/>
                  <a:t>.           </a:t>
                </a:r>
              </a:p>
              <a:p>
                <a:r>
                  <a:rPr lang="en-US" altLang="en-US" dirty="0"/>
                  <a:t>  </a:t>
                </a:r>
              </a:p>
            </p:txBody>
          </p:sp>
        </mc:Choice>
        <mc:Fallback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01" r="-23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4576763" y="3658172"/>
          <a:ext cx="254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4" imgW="2540000" imgH="457200" progId="Equation.DSMT4">
                  <p:embed/>
                </p:oleObj>
              </mc:Choice>
              <mc:Fallback>
                <p:oleObj name="Equation" r:id="rId4" imgW="2540000" imgH="457200" progId="Equation.DSMT4">
                  <p:embed/>
                  <p:pic>
                    <p:nvPicPr>
                      <p:cNvPr id="184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763" y="3658172"/>
                        <a:ext cx="2540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9" name="Picture 7" descr="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3706813"/>
            <a:ext cx="37052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44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Cofunction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xmlns="" id="{EA2A7197-DA4F-46B2-8B67-8E9EAB4ABB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value of a trigonometric function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equal to the cofunction of the complement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. Cofunctions of complementary angles are equal.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cot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tan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csc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sec</m:t>
                    </m:r>
                    <m:d>
                      <m:dPr>
                        <m:ctrlPr>
                          <a:rPr lang="en-US" altLang="en-US" b="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90</m:t>
                            </m:r>
                          </m:e>
                          <m:sup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altLang="en-US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in radians, replace </a:t>
                </a:r>
                <a:r>
                  <a:rPr lang="en-US" altLang="en-US" dirty="0"/>
                  <a:t>90°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alt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alt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A2A7197-DA4F-46B2-8B67-8E9EAB4ABB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5: Using Cofunction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34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defRPr/>
                </a:pPr>
                <a:r>
                  <a:rPr lang="en-US" dirty="0"/>
                  <a:t>Find a </a:t>
                </a:r>
                <a:r>
                  <a:rPr lang="en-US" dirty="0" err="1"/>
                  <a:t>cofunction</a:t>
                </a:r>
                <a:r>
                  <a:rPr lang="en-US" dirty="0"/>
                  <a:t> with the same value as the given expression:</a:t>
                </a:r>
              </a:p>
              <a:p>
                <a:pPr>
                  <a:defRPr/>
                </a:pPr>
                <a:r>
                  <a:rPr lang="en-US" dirty="0"/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46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dirty="0"/>
                  <a:t>  </a:t>
                </a:r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r>
                  <a:rPr lang="en-US" dirty="0"/>
                  <a:t>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f>
                          <m:f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l-GR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73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59CFF6A6-6A9A-42F3-AF43-8637B7FC43AE}"/>
                  </a:ext>
                </a:extLst>
              </p:cNvPr>
              <p:cNvSpPr txBox="1"/>
              <p:nvPr/>
            </p:nvSpPr>
            <p:spPr>
              <a:xfrm>
                <a:off x="1362075" y="2157118"/>
                <a:ext cx="4572000" cy="532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46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44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CFF6A6-6A9A-42F3-AF43-8637B7FC4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075" y="2157118"/>
                <a:ext cx="4572000" cy="532966"/>
              </a:xfrm>
              <a:prstGeom prst="rect">
                <a:avLst/>
              </a:prstGeom>
              <a:blipFill>
                <a:blip r:embed="rId3"/>
                <a:stretch>
                  <a:fillRect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E7D02C74-2B56-4A2D-960D-B4964B6F2708}"/>
                  </a:ext>
                </a:extLst>
              </p:cNvPr>
              <p:cNvSpPr txBox="1"/>
              <p:nvPr/>
            </p:nvSpPr>
            <p:spPr>
              <a:xfrm>
                <a:off x="1000125" y="3471740"/>
                <a:ext cx="7600951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l-G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l-G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f>
                        <m:fPr>
                          <m:ctrlPr>
                            <a:rPr lang="el-GR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D02C74-2B56-4A2D-960D-B4964B6F2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25" y="3471740"/>
                <a:ext cx="7600951" cy="10604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06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Applications:  Angle of Elevation and Angle of Depression 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47788"/>
            <a:ext cx="8686800" cy="4949825"/>
          </a:xfrm>
        </p:spPr>
        <p:txBody>
          <a:bodyPr/>
          <a:lstStyle/>
          <a:p>
            <a:pPr marL="0" indent="0"/>
            <a:r>
              <a:rPr lang="en-US" altLang="en-US"/>
              <a:t>An angle formed by a horizontal line and the line of sight to an object that is above the horizontal line is called the </a:t>
            </a:r>
            <a:r>
              <a:rPr lang="en-US" altLang="en-US" b="1"/>
              <a:t>angle of elevation</a:t>
            </a:r>
            <a:r>
              <a:rPr lang="en-US" altLang="en-US"/>
              <a:t>.  The angle formed by the horizontal line and the line of sight to an object that is below the horizontal line is called the </a:t>
            </a:r>
            <a:r>
              <a:rPr lang="en-US" altLang="en-US" b="1"/>
              <a:t>angle of depression</a:t>
            </a:r>
            <a:r>
              <a:rPr lang="en-US" altLang="en-US"/>
              <a:t>.</a:t>
            </a:r>
          </a:p>
        </p:txBody>
      </p:sp>
      <p:pic>
        <p:nvPicPr>
          <p:cNvPr id="23556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3544888"/>
            <a:ext cx="49085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75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6:  </a:t>
            </a:r>
            <a:r>
              <a:rPr lang="en-US" altLang="en-US" dirty="0"/>
              <a:t>Problem Solving Using an Angle of Elevation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290638"/>
                <a:ext cx="8686800" cy="4949825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The irregular blue shape in the figure represents a lake.  The distance across the lake,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, is unknown.  To find this distance, a surveyor took the measurements shown in the figure.  What is the distance across the lake?</a:t>
                </a:r>
              </a:p>
              <a:p>
                <a:pPr marL="0" indent="0">
                  <a:spcAft>
                    <a:spcPts val="600"/>
                  </a:spcAft>
                </a:pPr>
                <a:endParaRPr lang="en-US" alt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sSup>
                            <m:sSupPr>
                              <m:ctrlPr>
                                <a:rPr lang="en-US" alt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e>
                            <m:sup>
                              <m:r>
                                <a:rPr lang="en-US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p>
                        </m:e>
                      </m:func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750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 marL="0" inden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=750</m:t>
                      </m:r>
                      <m:func>
                        <m:func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sSup>
                            <m:sSup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e>
                            <m:sup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altLang="en-US" dirty="0"/>
              </a:p>
              <a:p>
                <a:pPr marL="0" inden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≈333.9</m:t>
                      </m:r>
                    </m:oMath>
                  </m:oMathPara>
                </a14:m>
                <a:endParaRPr lang="en-US" altLang="en-US" b="0" dirty="0">
                  <a:ea typeface="Cambria Math" panose="02040503050406030204" pitchFamily="18" charset="0"/>
                </a:endParaRP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dirty="0"/>
                  <a:t>The distance across the lake is approximately 333.9 yards.</a:t>
                </a:r>
              </a:p>
              <a:p>
                <a:pPr marL="0" indent="0">
                  <a:spcAft>
                    <a:spcPts val="600"/>
                  </a:spcAft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24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290638"/>
                <a:ext cx="8686800" cy="4949825"/>
              </a:xfrm>
              <a:blipFill>
                <a:blip r:embed="rId2"/>
                <a:stretch>
                  <a:fillRect l="-1474"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580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3173799"/>
            <a:ext cx="4190206" cy="227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39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Objectives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spcBef>
                    <a:spcPct val="6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/>
                  <a:t>Use right triangles to evaluate trigonometric functions.</a:t>
                </a:r>
              </a:p>
              <a:p>
                <a:pPr marL="457200" indent="-457200">
                  <a:spcBef>
                    <a:spcPct val="6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/>
                  <a:t>Find function values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d>
                      <m:d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alt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altLang="en-US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alt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and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6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alt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  <a:p>
                <a:pPr marL="457200" indent="-457200">
                  <a:spcBef>
                    <a:spcPct val="6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/>
                  <a:t>Use equal cofunctions of complements.</a:t>
                </a:r>
              </a:p>
              <a:p>
                <a:pPr marL="457200" indent="-457200">
                  <a:spcBef>
                    <a:spcPct val="6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/>
                  <a:t>Use right triangle trigonometry to solve applied problems.</a:t>
                </a:r>
              </a:p>
            </p:txBody>
          </p:sp>
        </mc:Choice>
        <mc:Fallback xmlns="">
          <p:sp>
            <p:nvSpPr>
              <p:cNvPr id="30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61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956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Six Trigonometric Functions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six trigonometric functions are:</a:t>
            </a:r>
          </a:p>
          <a:p>
            <a:r>
              <a:rPr lang="en-US" altLang="en-US" b="1" dirty="0"/>
              <a:t>Function		Abbreviation</a:t>
            </a:r>
          </a:p>
          <a:p>
            <a:r>
              <a:rPr lang="en-US" altLang="en-US" dirty="0"/>
              <a:t>sine 			sin</a:t>
            </a:r>
          </a:p>
          <a:p>
            <a:r>
              <a:rPr lang="en-US" altLang="en-US" dirty="0"/>
              <a:t>cosine 		cos</a:t>
            </a:r>
          </a:p>
          <a:p>
            <a:r>
              <a:rPr lang="en-US" altLang="en-US" dirty="0"/>
              <a:t>tangent 		tan</a:t>
            </a:r>
          </a:p>
          <a:p>
            <a:r>
              <a:rPr lang="en-US" altLang="en-US" dirty="0"/>
              <a:t>cosecant 		</a:t>
            </a:r>
            <a:r>
              <a:rPr lang="en-US" altLang="en-US" dirty="0" err="1"/>
              <a:t>csc</a:t>
            </a:r>
            <a:endParaRPr lang="en-US" altLang="en-US" dirty="0"/>
          </a:p>
          <a:p>
            <a:r>
              <a:rPr lang="en-US" altLang="en-US" dirty="0"/>
              <a:t>secant 		sec</a:t>
            </a:r>
          </a:p>
          <a:p>
            <a:r>
              <a:rPr lang="en-US" altLang="en-US" dirty="0"/>
              <a:t>cotangent 		cot</a:t>
            </a:r>
          </a:p>
        </p:txBody>
      </p:sp>
    </p:spTree>
    <p:extLst>
      <p:ext uri="{BB962C8B-B14F-4D97-AF65-F5344CB8AC3E}">
        <p14:creationId xmlns:p14="http://schemas.microsoft.com/office/powerpoint/2010/main" val="4193251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Right Triangle Definitions of Trigonometric Functions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3729038"/>
            <a:ext cx="4224337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2" y="1176338"/>
            <a:ext cx="5427663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44450" y="4305300"/>
            <a:ext cx="51165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In general, 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the trigonometric functions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of      depend only on the size of angle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and not on the size of the triangle.</a:t>
            </a:r>
          </a:p>
        </p:txBody>
      </p:sp>
      <p:graphicFrame>
        <p:nvGraphicFramePr>
          <p:cNvPr id="5126" name="Object 8"/>
          <p:cNvGraphicFramePr>
            <a:graphicFrameLocks noChangeAspect="1"/>
          </p:cNvGraphicFramePr>
          <p:nvPr/>
        </p:nvGraphicFramePr>
        <p:xfrm>
          <a:off x="515938" y="4776788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5" imgW="203112" imgH="279279" progId="Equation.DSMT4">
                  <p:embed/>
                </p:oleObj>
              </mc:Choice>
              <mc:Fallback>
                <p:oleObj name="Equation" r:id="rId5" imgW="203112" imgH="279279" progId="Equation.DSMT4">
                  <p:embed/>
                  <p:pic>
                    <p:nvPicPr>
                      <p:cNvPr id="512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4776788"/>
                        <a:ext cx="203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9"/>
          <p:cNvGraphicFramePr>
            <a:graphicFrameLocks noChangeAspect="1"/>
          </p:cNvGraphicFramePr>
          <p:nvPr/>
        </p:nvGraphicFramePr>
        <p:xfrm>
          <a:off x="5018088" y="4789488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7" imgW="203112" imgH="279279" progId="Equation.DSMT4">
                  <p:embed/>
                </p:oleObj>
              </mc:Choice>
              <mc:Fallback>
                <p:oleObj name="Equation" r:id="rId7" imgW="203112" imgH="279279" progId="Equation.DSMT4">
                  <p:embed/>
                  <p:pic>
                    <p:nvPicPr>
                      <p:cNvPr id="512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8088" y="4789488"/>
                        <a:ext cx="203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452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Right Triangle Definitions of Trigonometric Functions</a:t>
            </a:r>
            <a:br>
              <a:rPr lang="en-US" altLang="en-US"/>
            </a:br>
            <a:r>
              <a:rPr lang="en-US" altLang="en-US"/>
              <a:t>    </a:t>
            </a:r>
            <a:r>
              <a:rPr lang="en-US" altLang="en-US" i="1"/>
              <a:t>(continued)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3729038"/>
            <a:ext cx="4224337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4" y="1176338"/>
            <a:ext cx="5399088" cy="262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44450" y="4305300"/>
            <a:ext cx="51165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In general, 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the trigonometric functions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of      depend only on the size of </a:t>
            </a:r>
            <a:r>
              <a:rPr lang="en-US" altLang="en-US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angle</a:t>
            </a: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and not on the size of the triangle.</a:t>
            </a:r>
          </a:p>
        </p:txBody>
      </p:sp>
      <p:graphicFrame>
        <p:nvGraphicFramePr>
          <p:cNvPr id="6150" name="Object 7"/>
          <p:cNvGraphicFramePr>
            <a:graphicFrameLocks noChangeAspect="1"/>
          </p:cNvGraphicFramePr>
          <p:nvPr/>
        </p:nvGraphicFramePr>
        <p:xfrm>
          <a:off x="515938" y="4776788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5" imgW="203112" imgH="279279" progId="Equation.DSMT4">
                  <p:embed/>
                </p:oleObj>
              </mc:Choice>
              <mc:Fallback>
                <p:oleObj name="Equation" r:id="rId5" imgW="203112" imgH="279279" progId="Equation.DSMT4">
                  <p:embed/>
                  <p:pic>
                    <p:nvPicPr>
                      <p:cNvPr id="615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4776788"/>
                        <a:ext cx="203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645550"/>
              </p:ext>
            </p:extLst>
          </p:nvPr>
        </p:nvGraphicFramePr>
        <p:xfrm>
          <a:off x="5018366" y="4789488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7" imgW="203112" imgH="279279" progId="Equation.DSMT4">
                  <p:embed/>
                </p:oleObj>
              </mc:Choice>
              <mc:Fallback>
                <p:oleObj name="Equation" r:id="rId7" imgW="203112" imgH="279279" progId="Equation.DSMT4">
                  <p:embed/>
                  <p:pic>
                    <p:nvPicPr>
                      <p:cNvPr id="615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8366" y="4789488"/>
                        <a:ext cx="203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210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1:  Evaluating Trigonometric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0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247775"/>
                <a:ext cx="8686800" cy="4949825"/>
              </a:xfrm>
            </p:spPr>
            <p:txBody>
              <a:bodyPr/>
              <a:lstStyle/>
              <a:p>
                <a:pPr marL="0" indent="0">
                  <a:defRPr/>
                </a:pPr>
                <a:r>
                  <a:rPr lang="en-US" dirty="0"/>
                  <a:t>Find the value of the six trigonometric functions </a:t>
                </a:r>
                <a:r>
                  <a:rPr lang="en-US" dirty="0" smtClean="0"/>
                  <a:t>of </a:t>
                </a:r>
                <a:r>
                  <a:rPr lang="el-GR" i="1" dirty="0" smtClean="0"/>
                  <a:t>θ</a:t>
                </a:r>
                <a:r>
                  <a:rPr lang="en-US" dirty="0" smtClean="0"/>
                  <a:t> in </a:t>
                </a:r>
                <a:r>
                  <a:rPr lang="en-US" dirty="0"/>
                  <a:t>the figure.</a:t>
                </a:r>
              </a:p>
              <a:p>
                <a:pPr>
                  <a:defRPr/>
                </a:pPr>
                <a:r>
                  <a:rPr lang="en-US" dirty="0"/>
                  <a:t>We begin by finding </a:t>
                </a:r>
                <a:r>
                  <a:rPr lang="en-US" i="1" dirty="0"/>
                  <a:t>c</a:t>
                </a:r>
                <a:r>
                  <a:rPr lang="en-US" dirty="0"/>
                  <a:t>.</a:t>
                </a: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=9+16=25</m:t>
                      </m:r>
                    </m:oMath>
                  </m:oMathPara>
                </a14:m>
                <a:endParaRPr lang="en-US" dirty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40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247775"/>
                <a:ext cx="8686800" cy="4949825"/>
              </a:xfrm>
              <a:blipFill rotWithShape="1">
                <a:blip r:embed="rId2"/>
                <a:stretch>
                  <a:fillRect l="-1474" t="-1232" r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2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349" y="1852240"/>
            <a:ext cx="34099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016D21E6-103E-45F4-897E-843CC0413A6E}"/>
                  </a:ext>
                </a:extLst>
              </p:cNvPr>
              <p:cNvSpPr txBox="1"/>
              <p:nvPr/>
            </p:nvSpPr>
            <p:spPr>
              <a:xfrm>
                <a:off x="207962" y="4212531"/>
                <a:ext cx="1646238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6D21E6-103E-45F4-897E-843CC0413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62" y="4212531"/>
                <a:ext cx="1646238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B3A43C1E-0BD6-43D6-A898-9F6BAAC12FBF}"/>
                  </a:ext>
                </a:extLst>
              </p:cNvPr>
              <p:cNvSpPr txBox="1"/>
              <p:nvPr/>
            </p:nvSpPr>
            <p:spPr>
              <a:xfrm>
                <a:off x="143701" y="5333867"/>
                <a:ext cx="1646238" cy="900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A43C1E-0BD6-43D6-A898-9F6BAAC12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01" y="5333867"/>
                <a:ext cx="1646238" cy="900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23FE2ED4-506D-4B14-B8FF-EEA23AC17957}"/>
                  </a:ext>
                </a:extLst>
              </p:cNvPr>
              <p:cNvSpPr txBox="1"/>
              <p:nvPr/>
            </p:nvSpPr>
            <p:spPr>
              <a:xfrm>
                <a:off x="2427679" y="4205241"/>
                <a:ext cx="1810011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3FE2ED4-506D-4B14-B8FF-EEA23AC17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679" y="4205241"/>
                <a:ext cx="1810011" cy="898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E3C5AC75-A08C-4D34-BDD0-AB9AF55BA41A}"/>
                  </a:ext>
                </a:extLst>
              </p:cNvPr>
              <p:cNvSpPr txBox="1"/>
              <p:nvPr/>
            </p:nvSpPr>
            <p:spPr>
              <a:xfrm>
                <a:off x="2356839" y="5387975"/>
                <a:ext cx="1951690" cy="910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csc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3C5AC75-A08C-4D34-BDD0-AB9AF55BA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839" y="5387975"/>
                <a:ext cx="1951690" cy="9105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5C2256CC-CA99-45DB-8814-D82CDAA97177}"/>
                  </a:ext>
                </a:extLst>
              </p:cNvPr>
              <p:cNvSpPr txBox="1"/>
              <p:nvPr/>
            </p:nvSpPr>
            <p:spPr>
              <a:xfrm>
                <a:off x="4373535" y="4212531"/>
                <a:ext cx="2022529" cy="9077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sec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C2256CC-CA99-45DB-8814-D82CDAA97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535" y="4212531"/>
                <a:ext cx="2022529" cy="9077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12F2B9C0-FE9C-4D50-B9AC-D343C257CE00}"/>
                  </a:ext>
                </a:extLst>
              </p:cNvPr>
              <p:cNvSpPr txBox="1"/>
              <p:nvPr/>
            </p:nvSpPr>
            <p:spPr>
              <a:xfrm>
                <a:off x="4444374" y="5385891"/>
                <a:ext cx="1951690" cy="900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cot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2F2B9C0-FE9C-4D50-B9AC-D343C257C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374" y="5385891"/>
                <a:ext cx="1951690" cy="9002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94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 Values for Some Special Angles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25000"/>
                  </a:lnSpc>
                  <a:spcBef>
                    <a:spcPct val="60000"/>
                  </a:spcBef>
                  <a:spcAft>
                    <a:spcPct val="25000"/>
                  </a:spcAft>
                </a:pPr>
                <a:r>
                  <a:rPr lang="en-US" altLang="en-US" dirty="0"/>
                  <a:t>A right triangle with a 45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°,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en-US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alt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en-US" dirty="0">
                    <a:cs typeface="Times New Roman" panose="02020603050405020304" pitchFamily="18" charset="0"/>
                  </a:rPr>
                  <a:t> radian, angle is isosceles – that is, it has two sides of equal length.</a:t>
                </a: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7" name="Picture 5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3233738"/>
            <a:ext cx="23431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42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 Values for Some Special Angles   </a:t>
            </a:r>
            <a:r>
              <a:rPr lang="en-US" altLang="en-US" i="1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319213"/>
                <a:ext cx="8686800" cy="4949825"/>
              </a:xfrm>
            </p:spPr>
            <p:txBody>
              <a:bodyPr/>
              <a:lstStyle/>
              <a:p>
                <a:pPr>
                  <a:lnSpc>
                    <a:spcPct val="125000"/>
                  </a:lnSpc>
                </a:pPr>
                <a:r>
                  <a:rPr lang="en-US" altLang="en-US" dirty="0"/>
                  <a:t>A right triangle that has a 30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°,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en-US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alt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en-US" dirty="0">
                    <a:cs typeface="Times New Roman" panose="02020603050405020304" pitchFamily="18" charset="0"/>
                  </a:rPr>
                  <a:t> radian, angle also has a 60</a:t>
                </a:r>
                <a:r>
                  <a:rPr lang="en-US" altLang="en-US" dirty="0"/>
                  <a:t>°,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alt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en-US" dirty="0"/>
                  <a:t> radian angle.  In a 30-60-90 triangle, the measure of the side opposite the 30° angle is one-half the measure of the hypotenuse.</a:t>
                </a:r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319213"/>
                <a:ext cx="8686800" cy="4949825"/>
              </a:xfrm>
              <a:blipFill>
                <a:blip r:embed="rId2"/>
                <a:stretch>
                  <a:fillRect l="-1474" r="-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2" name="Picture 6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3448050"/>
            <a:ext cx="259715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353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3:  Evaluating Trigonometric Functions of 45°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290638"/>
                <a:ext cx="8686800" cy="4949825"/>
              </a:xfrm>
            </p:spPr>
            <p:txBody>
              <a:bodyPr/>
              <a:lstStyle/>
              <a:p>
                <a:r>
                  <a:rPr lang="en-US" altLang="en-US" dirty="0"/>
                  <a:t>Use the figure to find csc 45°, sec 45°, and cot 45°.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i="0" smtClean="0">
                              <a:latin typeface="Cambria Math" panose="02040503050406030204" pitchFamily="18" charset="0"/>
                            </a:rPr>
                            <m:t>csc</m:t>
                          </m:r>
                        </m:fName>
                        <m:e>
                          <m:sSup>
                            <m:sSupPr>
                              <m:ctrlPr>
                                <a:rPr lang="en-US" alt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45</m:t>
                              </m:r>
                            </m:e>
                            <m:sup>
                              <m:r>
                                <a:rPr lang="en-US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p>
                        </m:e>
                      </m:func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length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hypotenuse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length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side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opposite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45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sSup>
                            <m:sSupPr>
                              <m:ctrlPr>
                                <a:rPr lang="en-US" alt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45</m:t>
                              </m:r>
                            </m:e>
                            <m:sup>
                              <m:r>
                                <a:rPr lang="en-US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p>
                        </m:e>
                      </m:func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length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hypotenuse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length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side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adjacent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45</m:t>
                          </m:r>
                        </m:den>
                      </m:f>
                    </m:oMath>
                  </m:oMathPara>
                </a14:m>
                <a:endParaRPr lang="en-US" altLang="en-US" b="0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sSup>
                            <m:sSupPr>
                              <m:ctrlPr>
                                <a:rPr lang="en-US" alt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45</m:t>
                              </m:r>
                            </m:e>
                            <m:sup>
                              <m:r>
                                <a:rPr lang="en-US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p>
                        </m:e>
                      </m:func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length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side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adjacent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45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length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side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opposite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45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0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290638"/>
                <a:ext cx="8686800" cy="4949825"/>
              </a:xfrm>
              <a:blipFill>
                <a:blip r:embed="rId2"/>
                <a:stretch>
                  <a:fillRect l="-1474"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722" y="4169103"/>
            <a:ext cx="23431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213A22BF-D93E-4AAE-914C-D1A72DE86D08}"/>
                  </a:ext>
                </a:extLst>
              </p:cNvPr>
              <p:cNvSpPr txBox="1"/>
              <p:nvPr/>
            </p:nvSpPr>
            <p:spPr>
              <a:xfrm>
                <a:off x="5678488" y="1672290"/>
                <a:ext cx="2022475" cy="997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13A22BF-D93E-4AAE-914C-D1A72DE86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488" y="1672290"/>
                <a:ext cx="2022475" cy="9973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FC568965-A3B2-4E33-889F-F258713C5C70}"/>
                  </a:ext>
                </a:extLst>
              </p:cNvPr>
              <p:cNvSpPr txBox="1"/>
              <p:nvPr/>
            </p:nvSpPr>
            <p:spPr>
              <a:xfrm>
                <a:off x="5678488" y="2688897"/>
                <a:ext cx="2022475" cy="997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568965-A3B2-4E33-889F-F258713C5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488" y="2688897"/>
                <a:ext cx="2022475" cy="9973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CAD12A78-D70A-4AA8-A6E3-9A316C0DD63F}"/>
                  </a:ext>
                </a:extLst>
              </p:cNvPr>
              <p:cNvSpPr txBox="1"/>
              <p:nvPr/>
            </p:nvSpPr>
            <p:spPr>
              <a:xfrm>
                <a:off x="5678488" y="3772178"/>
                <a:ext cx="1628775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AD12A78-D70A-4AA8-A6E3-9A316C0DD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488" y="3772178"/>
                <a:ext cx="1628775" cy="898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65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956&quot;/&gt;&lt;/object&gt;&lt;object type=&quot;3&quot; unique_id=&quot;10005&quot;&gt;&lt;property id=&quot;20148&quot; value=&quot;5&quot;/&gt;&lt;property id=&quot;20300&quot; value=&quot;Slide 2&quot;/&gt;&lt;property id=&quot;20307&quot; value=&quot;861&quot;/&gt;&lt;/object&gt;&lt;object type=&quot;3&quot; unique_id=&quot;10006&quot;&gt;&lt;property id=&quot;20148&quot; value=&quot;5&quot;/&gt;&lt;property id=&quot;20300&quot; value=&quot;Slide 3&quot;/&gt;&lt;property id=&quot;20307&quot; value=&quot;942&quot;/&gt;&lt;/object&gt;&lt;object type=&quot;3&quot; unique_id=&quot;10008&quot;&gt;&lt;property id=&quot;20148&quot; value=&quot;5&quot;/&gt;&lt;property id=&quot;20300&quot; value=&quot;Slide 4 - &amp;quot;Plotting Points in the Rectangle Coordinate System&amp;quot;&quot;/&gt;&lt;property id=&quot;20307&quot; value=&quot;957&quot;/&gt;&lt;/object&gt;&lt;object type=&quot;3&quot; unique_id=&quot;10018&quot;&gt;&lt;property id=&quot;20148&quot; value=&quot;5&quot;/&gt;&lt;property id=&quot;20300&quot; value=&quot;Slide 5&quot;/&gt;&lt;property id=&quot;20307&quot; value=&quot;958&quot;/&gt;&lt;/object&gt;&lt;/object&gt;&lt;/object&gt;&lt;/database&gt;"/>
</p:tagLst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C0C0C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CDC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19209</TotalTime>
  <Words>815</Words>
  <Application>Microsoft Office PowerPoint</Application>
  <PresentationFormat>Letter Paper (8.5x11 in)</PresentationFormat>
  <Paragraphs>87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Times New Roman</vt:lpstr>
      <vt:lpstr>Arial Narrow</vt:lpstr>
      <vt:lpstr>Cambria Math</vt:lpstr>
      <vt:lpstr>Calibri</vt:lpstr>
      <vt:lpstr>Tahoma</vt:lpstr>
      <vt:lpstr>3_Custom Design</vt:lpstr>
      <vt:lpstr>Equation</vt:lpstr>
      <vt:lpstr>PowerPoint Presentation</vt:lpstr>
      <vt:lpstr>Objectives</vt:lpstr>
      <vt:lpstr>The Six Trigonometric Functions</vt:lpstr>
      <vt:lpstr>Right Triangle Definitions of Trigonometric Functions</vt:lpstr>
      <vt:lpstr>Right Triangle Definitions of Trigonometric Functions     (continued)</vt:lpstr>
      <vt:lpstr>Example 1:  Evaluating Trigonometric Functions</vt:lpstr>
      <vt:lpstr>Function Values for Some Special Angles</vt:lpstr>
      <vt:lpstr>Function Values for Some Special Angles   (continued)</vt:lpstr>
      <vt:lpstr>Example 3:  Evaluating Trigonometric Functions of 45°</vt:lpstr>
      <vt:lpstr>Example 4:  Evaluating Trigonometric Functions of 30°                     and 60°</vt:lpstr>
      <vt:lpstr>Trigonometric Functions of Special Angles</vt:lpstr>
      <vt:lpstr>Trigonometric Functions and  Complements</vt:lpstr>
      <vt:lpstr>Cofunction Identities</vt:lpstr>
      <vt:lpstr>Example 5: Using Cofunction Identities</vt:lpstr>
      <vt:lpstr>Applications:  Angle of Elevation and Angle of Depression  </vt:lpstr>
      <vt:lpstr>Example 6:  Problem Solving Using an Angle of Elevation</vt:lpstr>
    </vt:vector>
  </TitlesOfParts>
  <Company>Copyright © 2022, 2018, 2014 Pearson Education,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8th Edition</dc:title>
  <dc:creator>Robert Blitzer</dc:creator>
  <cp:lastModifiedBy>Christi Verity</cp:lastModifiedBy>
  <cp:revision>1193</cp:revision>
  <cp:lastPrinted>2001-11-04T00:51:13Z</cp:lastPrinted>
  <dcterms:created xsi:type="dcterms:W3CDTF">2005-02-25T19:46:41Z</dcterms:created>
  <dcterms:modified xsi:type="dcterms:W3CDTF">2023-01-23T07:34:49Z</dcterms:modified>
</cp:coreProperties>
</file>