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34"/>
  </p:notesMasterIdLst>
  <p:handoutMasterIdLst>
    <p:handoutMasterId r:id="rId35"/>
  </p:handoutMasterIdLst>
  <p:sldIdLst>
    <p:sldId id="1005" r:id="rId2"/>
    <p:sldId id="1006" r:id="rId3"/>
    <p:sldId id="1007" r:id="rId4"/>
    <p:sldId id="1008" r:id="rId5"/>
    <p:sldId id="1009" r:id="rId6"/>
    <p:sldId id="1010" r:id="rId7"/>
    <p:sldId id="1011" r:id="rId8"/>
    <p:sldId id="1012" r:id="rId9"/>
    <p:sldId id="1013" r:id="rId10"/>
    <p:sldId id="1014" r:id="rId11"/>
    <p:sldId id="1015" r:id="rId12"/>
    <p:sldId id="1016" r:id="rId13"/>
    <p:sldId id="1017" r:id="rId14"/>
    <p:sldId id="1018" r:id="rId15"/>
    <p:sldId id="1019" r:id="rId16"/>
    <p:sldId id="1020" r:id="rId17"/>
    <p:sldId id="1021" r:id="rId18"/>
    <p:sldId id="1022" r:id="rId19"/>
    <p:sldId id="1023" r:id="rId20"/>
    <p:sldId id="1024" r:id="rId21"/>
    <p:sldId id="1025" r:id="rId22"/>
    <p:sldId id="1026" r:id="rId23"/>
    <p:sldId id="1027" r:id="rId24"/>
    <p:sldId id="1036" r:id="rId25"/>
    <p:sldId id="1028" r:id="rId26"/>
    <p:sldId id="1029" r:id="rId27"/>
    <p:sldId id="1030" r:id="rId28"/>
    <p:sldId id="1031" r:id="rId29"/>
    <p:sldId id="1032" r:id="rId30"/>
    <p:sldId id="1033" r:id="rId31"/>
    <p:sldId id="1034" r:id="rId32"/>
    <p:sldId id="1035" r:id="rId33"/>
  </p:sldIdLst>
  <p:sldSz cx="9144000" cy="6858000" type="letter"/>
  <p:notesSz cx="6858000" cy="9144000"/>
  <p:embeddedFontLst>
    <p:embeddedFont>
      <p:font typeface="Arial Narrow" pitchFamily="34" charset="0"/>
      <p:regular r:id="rId36"/>
      <p:bold r:id="rId37"/>
      <p:italic r:id="rId38"/>
      <p:boldItalic r:id="rId39"/>
    </p:embeddedFont>
    <p:embeddedFont>
      <p:font typeface="Cambria Math" pitchFamily="18" charset="0"/>
      <p:regular r:id="rId40"/>
    </p:embeddedFont>
    <p:embeddedFont>
      <p:font typeface="Calibri" pitchFamily="34" charset="0"/>
      <p:regular r:id="rId41"/>
      <p:bold r:id="rId42"/>
      <p:italic r:id="rId43"/>
      <p:boldItalic r:id="rId44"/>
    </p:embeddedFont>
    <p:embeddedFont>
      <p:font typeface="Tahoma" pitchFamily="34" charset="0"/>
      <p:regular r:id="rId45"/>
      <p:bold r:id="rId46"/>
    </p:embeddedFont>
  </p:embeddedFontLst>
  <p:custDataLst>
    <p:tags r:id="rId47"/>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D234"/>
    <a:srgbClr val="ADDFE5"/>
    <a:srgbClr val="6F2C91"/>
    <a:srgbClr val="0000FF"/>
    <a:srgbClr val="3399FF"/>
    <a:srgbClr val="006666"/>
    <a:srgbClr val="E86542"/>
    <a:srgbClr val="4F2270"/>
    <a:srgbClr val="441D6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70" autoAdjust="0"/>
    <p:restoredTop sz="93129" autoAdjust="0"/>
  </p:normalViewPr>
  <p:slideViewPr>
    <p:cSldViewPr snapToGrid="0" snapToObjects="1">
      <p:cViewPr varScale="1">
        <p:scale>
          <a:sx n="53" d="100"/>
          <a:sy n="53" d="100"/>
        </p:scale>
        <p:origin x="-90" y="-318"/>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07963" y="1187450"/>
            <a:ext cx="8705850" cy="51219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14" name="Rectangle 10">
            <a:extLst>
              <a:ext uri="{FF2B5EF4-FFF2-40B4-BE49-F238E27FC236}">
                <a16:creationId xmlns:a16="http://schemas.microsoft.com/office/drawing/2014/main" xmlns="" id="{EE41540A-272F-497C-8086-CA044A217C48}"/>
              </a:ext>
            </a:extLst>
          </p:cNvPr>
          <p:cNvSpPr>
            <a:spLocks noChangeArrowheads="1"/>
          </p:cNvSpPr>
          <p:nvPr userDrawn="1"/>
        </p:nvSpPr>
        <p:spPr bwMode="gray">
          <a:xfrm>
            <a:off x="-1" y="1008065"/>
            <a:ext cx="9144000" cy="79369"/>
          </a:xfrm>
          <a:prstGeom prst="rect">
            <a:avLst/>
          </a:prstGeom>
          <a:solidFill>
            <a:srgbClr val="B2D234"/>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4.wmf"/><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5.wmf"/><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4</a:t>
            </a:r>
          </a:p>
        </p:txBody>
      </p:sp>
      <p:sp>
        <p:nvSpPr>
          <p:cNvPr id="4100" name="Rectangle 3"/>
          <p:cNvSpPr>
            <a:spLocks noChangeArrowheads="1"/>
          </p:cNvSpPr>
          <p:nvPr/>
        </p:nvSpPr>
        <p:spPr bwMode="auto">
          <a:xfrm>
            <a:off x="609600" y="1933575"/>
            <a:ext cx="4191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Trigonometric Functions</a:t>
            </a:r>
          </a:p>
        </p:txBody>
      </p:sp>
      <p:sp>
        <p:nvSpPr>
          <p:cNvPr id="4101" name="Text Box 37"/>
          <p:cNvSpPr txBox="1">
            <a:spLocks noChangeArrowheads="1"/>
          </p:cNvSpPr>
          <p:nvPr/>
        </p:nvSpPr>
        <p:spPr bwMode="auto">
          <a:xfrm>
            <a:off x="609599" y="4245817"/>
            <a:ext cx="410017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4.1 Angles and Radian Measure</a:t>
            </a:r>
          </a:p>
        </p:txBody>
      </p:sp>
      <p:pic>
        <p:nvPicPr>
          <p:cNvPr id="5" name="Picture 4" descr="Diagram&#10;&#10;Description automatically generated">
            <a:extLst>
              <a:ext uri="{FF2B5EF4-FFF2-40B4-BE49-F238E27FC236}">
                <a16:creationId xmlns:a16="http://schemas.microsoft.com/office/drawing/2014/main" xmlns="" id="{BE750543-3360-402F-801B-E039FF120F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063" y="638175"/>
            <a:ext cx="4193387" cy="5415702"/>
          </a:xfrm>
          <a:prstGeom prst="rect">
            <a:avLst/>
          </a:prstGeom>
          <a:solidFill>
            <a:srgbClr val="B2D234"/>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Radian Measure</a:t>
            </a:r>
          </a:p>
        </p:txBody>
      </p:sp>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57200" y="1600200"/>
                <a:ext cx="5141934" cy="4525963"/>
              </a:xfrm>
            </p:spPr>
            <p:txBody>
              <a:bodyPr/>
              <a:lstStyle/>
              <a:p>
                <a:pPr marL="0" indent="0"/>
                <a:r>
                  <a:rPr lang="en-US" dirty="0" smtClean="0"/>
                  <a:t>Consider an arc of length </a:t>
                </a:r>
                <a:r>
                  <a:rPr lang="en-US" i="1" dirty="0"/>
                  <a:t>s </a:t>
                </a:r>
                <a:r>
                  <a:rPr lang="en-US" dirty="0"/>
                  <a:t>on a circle of radius </a:t>
                </a:r>
                <a:r>
                  <a:rPr lang="en-US" i="1" dirty="0"/>
                  <a:t>r</a:t>
                </a:r>
                <a:r>
                  <a:rPr lang="en-US" dirty="0"/>
                  <a:t>.</a:t>
                </a:r>
              </a:p>
              <a:p>
                <a:pPr marL="0" indent="0"/>
                <a:r>
                  <a:rPr lang="en-US" dirty="0"/>
                  <a:t>The measure of the central angle,  </a:t>
                </a:r>
                <a:br>
                  <a:rPr lang="en-US" dirty="0"/>
                </a:b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a:ea typeface="Cambria Math" panose="02040503050406030204" pitchFamily="18" charset="0"/>
                      </a:rPr>
                      <m:t>,</m:t>
                    </m:r>
                  </m:oMath>
                </a14:m>
                <a:r>
                  <a:rPr lang="en-US" dirty="0"/>
                  <a:t> that intercepts the arc is</a:t>
                </a:r>
              </a:p>
              <a:p>
                <a:pPr marL="0" indent="0"/>
                <a:endParaRPr lang="en-US" dirty="0"/>
              </a:p>
              <a:p>
                <a:pPr marL="0" indent="0" algn="ct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𝑠</m:t>
                          </m:r>
                        </m:num>
                        <m:den>
                          <m:r>
                            <a:rPr lang="en-US" b="0" i="1" smtClean="0">
                              <a:latin typeface="Cambria Math" panose="02040503050406030204" pitchFamily="18" charset="0"/>
                              <a:ea typeface="Cambria Math" panose="02040503050406030204" pitchFamily="18" charset="0"/>
                            </a:rPr>
                            <m:t>𝑟</m:t>
                          </m:r>
                        </m:den>
                      </m:f>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radians</m:t>
                      </m:r>
                      <m:r>
                        <a:rPr lang="en-US" b="0" i="0" smtClean="0">
                          <a:latin typeface="Cambria Math" panose="02040503050406030204" pitchFamily="18" charset="0"/>
                          <a:ea typeface="Cambria Math" panose="02040503050406030204" pitchFamily="18" charset="0"/>
                        </a:rPr>
                        <m:t>.</m:t>
                      </m:r>
                    </m:oMath>
                  </m:oMathPara>
                </a14:m>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57200" y="1600200"/>
                <a:ext cx="5141934" cy="4525963"/>
              </a:xfrm>
              <a:blipFill rotWithShape="1">
                <a:blip r:embed="rId2"/>
                <a:stretch>
                  <a:fillRect l="-2372" t="-1348" r="-1423"/>
                </a:stretch>
              </a:blipFill>
            </p:spPr>
            <p:txBody>
              <a:bodyPr/>
              <a:lstStyle/>
              <a:p>
                <a:r>
                  <a:rPr lang="en-US">
                    <a:noFill/>
                  </a:rPr>
                  <a:t> </a:t>
                </a:r>
              </a:p>
            </p:txBody>
          </p:sp>
        </mc:Fallback>
      </mc:AlternateContent>
      <p:pic>
        <p:nvPicPr>
          <p:cNvPr id="11267" name="Picture 4" descr="5"/>
          <p:cNvPicPr>
            <a:picLocks noChangeAspect="1" noChangeArrowheads="1"/>
          </p:cNvPicPr>
          <p:nvPr/>
        </p:nvPicPr>
        <p:blipFill rotWithShape="1">
          <a:blip r:embed="rId3">
            <a:extLst>
              <a:ext uri="{28A0092B-C50C-407E-A947-70E740481C1C}">
                <a14:useLocalDpi xmlns:a14="http://schemas.microsoft.com/office/drawing/2010/main" val="0"/>
              </a:ext>
            </a:extLst>
          </a:blip>
          <a:srcRect l="65890" b="-4026"/>
          <a:stretch/>
        </p:blipFill>
        <p:spPr bwMode="auto">
          <a:xfrm>
            <a:off x="5599134" y="2404237"/>
            <a:ext cx="3118981" cy="27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7424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Example 1:  Computing Radian Measure</a:t>
            </a:r>
          </a:p>
        </p:txBody>
      </p:sp>
      <mc:AlternateContent xmlns:mc="http://schemas.openxmlformats.org/markup-compatibility/2006" xmlns:a14="http://schemas.microsoft.com/office/drawing/2010/main">
        <mc:Choice Requires="a14">
          <p:sp>
            <p:nvSpPr>
              <p:cNvPr id="48131" name="Rectangle 3"/>
              <p:cNvSpPr>
                <a:spLocks noGrp="1" noChangeArrowheads="1"/>
              </p:cNvSpPr>
              <p:nvPr>
                <p:ph type="body" idx="1"/>
              </p:nvPr>
            </p:nvSpPr>
            <p:spPr/>
            <p:txBody>
              <a:bodyPr/>
              <a:lstStyle/>
              <a:p>
                <a:pPr marL="0" indent="0"/>
                <a:r>
                  <a:rPr lang="en-US" altLang="en-US" dirty="0"/>
                  <a:t>A central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𝜃</m:t>
                    </m:r>
                    <m:r>
                      <a:rPr lang="en-US" altLang="en-US" b="0" i="1" smtClean="0">
                        <a:latin typeface="Cambria Math" panose="02040503050406030204" pitchFamily="18" charset="0"/>
                        <a:ea typeface="Cambria Math" panose="02040503050406030204" pitchFamily="18" charset="0"/>
                      </a:rPr>
                      <m:t>, </m:t>
                    </m:r>
                  </m:oMath>
                </a14:m>
                <a:r>
                  <a:rPr lang="en-US" altLang="en-US" dirty="0"/>
                  <a:t>in a circle of radius 12 feet intercepts an arc of length 42 feet.  What is the radian measure of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𝜃</m:t>
                    </m:r>
                  </m:oMath>
                </a14:m>
                <a:r>
                  <a:rPr lang="en-US" altLang="en-US" dirty="0"/>
                  <a:t>?</a:t>
                </a:r>
              </a:p>
              <a:p>
                <a:endParaRPr lang="en-US" altLang="en-US" dirty="0"/>
              </a:p>
              <a:p>
                <a:pPr/>
                <a14:m>
                  <m:oMathPara xmlns:m="http://schemas.openxmlformats.org/officeDocument/2006/math">
                    <m:oMathParaPr>
                      <m:jc m:val="left"/>
                    </m:oMathParaPr>
                    <m:oMath xmlns:m="http://schemas.openxmlformats.org/officeDocument/2006/math">
                      <m:r>
                        <a:rPr lang="en-US" altLang="en-US" i="1" smtClean="0">
                          <a:latin typeface="Cambria Math" panose="02040503050406030204" pitchFamily="18" charset="0"/>
                          <a:ea typeface="Cambria Math" panose="02040503050406030204" pitchFamily="18" charset="0"/>
                        </a:rPr>
                        <m:t>𝜃</m:t>
                      </m:r>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𝑠</m:t>
                          </m:r>
                        </m:num>
                        <m:den>
                          <m:r>
                            <a:rPr lang="en-US" altLang="en-US" b="0" i="1" smtClean="0">
                              <a:latin typeface="Cambria Math" panose="02040503050406030204" pitchFamily="18" charset="0"/>
                              <a:ea typeface="Cambria Math" panose="02040503050406030204" pitchFamily="18" charset="0"/>
                            </a:rPr>
                            <m:t>𝑟</m:t>
                          </m:r>
                        </m:den>
                      </m:f>
                    </m:oMath>
                  </m:oMathPara>
                </a14:m>
                <a:endParaRPr lang="en-US" altLang="en-US" dirty="0"/>
              </a:p>
              <a:p>
                <a:endParaRPr lang="en-US" altLang="en-US" dirty="0"/>
              </a:p>
              <a:p>
                <a:r>
                  <a:rPr lang="en-US" altLang="en-US" dirty="0"/>
                  <a:t>The radian measure of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𝜃</m:t>
                    </m:r>
                  </m:oMath>
                </a14:m>
                <a:r>
                  <a:rPr lang="en-US" altLang="en-US" dirty="0"/>
                  <a:t> is 3.5 radians.</a:t>
                </a:r>
              </a:p>
            </p:txBody>
          </p:sp>
        </mc:Choice>
        <mc:Fallback xmlns="">
          <p:sp>
            <p:nvSpPr>
              <p:cNvPr id="48131" name="Rectangle 3"/>
              <p:cNvSpPr>
                <a:spLocks noGrp="1" noRot="1" noChangeAspect="1" noMove="1" noResize="1" noEditPoints="1" noAdjustHandles="1" noChangeArrowheads="1" noChangeShapeType="1" noTextEdit="1"/>
              </p:cNvSpPr>
              <p:nvPr>
                <p:ph type="body" idx="1"/>
              </p:nvPr>
            </p:nvSpPr>
            <p:spPr>
              <a:blipFill>
                <a:blip r:embed="rId2"/>
                <a:stretch>
                  <a:fillRect l="-1401" t="-1319" r="-1120"/>
                </a:stretch>
              </a:blipFill>
            </p:spPr>
            <p:txBody>
              <a:bodyPr/>
              <a:lstStyle/>
              <a:p>
                <a:r>
                  <a:rPr lang="en-US">
                    <a:noFill/>
                  </a:rPr>
                  <a:t> </a:t>
                </a:r>
              </a:p>
            </p:txBody>
          </p:sp>
        </mc:Fallback>
      </mc:AlternateContent>
      <p:sp>
        <p:nvSpPr>
          <p:cNvPr id="12299" name="Line 11"/>
          <p:cNvSpPr>
            <a:spLocks noChangeShapeType="1"/>
          </p:cNvSpPr>
          <p:nvPr/>
        </p:nvSpPr>
        <p:spPr bwMode="auto">
          <a:xfrm flipH="1">
            <a:off x="2198536" y="2542201"/>
            <a:ext cx="654050" cy="3968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Line 12"/>
          <p:cNvSpPr>
            <a:spLocks noChangeShapeType="1"/>
          </p:cNvSpPr>
          <p:nvPr/>
        </p:nvSpPr>
        <p:spPr bwMode="auto">
          <a:xfrm flipH="1">
            <a:off x="2241638" y="3078649"/>
            <a:ext cx="654050" cy="396875"/>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1B8D70E-7087-42A3-A726-FAEE4168FF22}"/>
                  </a:ext>
                </a:extLst>
              </p:cNvPr>
              <p:cNvSpPr txBox="1"/>
              <p:nvPr/>
            </p:nvSpPr>
            <p:spPr>
              <a:xfrm>
                <a:off x="1096180" y="2520353"/>
                <a:ext cx="2118508" cy="9086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i="1" smtClean="0">
                              <a:solidFill>
                                <a:schemeClr val="tx1"/>
                              </a:solidFill>
                              <a:latin typeface="Cambria Math"/>
                            </a:rPr>
                          </m:ctrlPr>
                        </m:fPr>
                        <m:num>
                          <m:r>
                            <a:rPr lang="en-US" b="0" i="1" smtClean="0">
                              <a:solidFill>
                                <a:schemeClr val="tx1"/>
                              </a:solidFill>
                              <a:latin typeface="Cambria Math" panose="02040503050406030204" pitchFamily="18" charset="0"/>
                            </a:rPr>
                            <m:t>42</m:t>
                          </m:r>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feet</m:t>
                          </m:r>
                        </m:num>
                        <m:den>
                          <m:r>
                            <a:rPr lang="en-US" b="0" i="1" smtClean="0">
                              <a:solidFill>
                                <a:schemeClr val="tx1"/>
                              </a:solidFill>
                              <a:latin typeface="Cambria Math" panose="02040503050406030204" pitchFamily="18" charset="0"/>
                            </a:rPr>
                            <m:t>12 </m:t>
                          </m:r>
                          <m:r>
                            <m:rPr>
                              <m:sty m:val="p"/>
                            </m:rPr>
                            <a:rPr lang="en-US" b="0" i="0" smtClean="0">
                              <a:solidFill>
                                <a:schemeClr val="tx1"/>
                              </a:solidFill>
                              <a:latin typeface="Cambria Math" panose="02040503050406030204" pitchFamily="18" charset="0"/>
                            </a:rPr>
                            <m:t>feet</m:t>
                          </m:r>
                        </m:den>
                      </m:f>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E1B8D70E-7087-42A3-A726-FAEE4168FF22}"/>
                  </a:ext>
                </a:extLst>
              </p:cNvPr>
              <p:cNvSpPr txBox="1">
                <a:spLocks noRot="1" noChangeAspect="1" noMove="1" noResize="1" noEditPoints="1" noAdjustHandles="1" noChangeArrowheads="1" noChangeShapeType="1" noTextEdit="1"/>
              </p:cNvSpPr>
              <p:nvPr/>
            </p:nvSpPr>
            <p:spPr>
              <a:xfrm>
                <a:off x="1096180" y="2520353"/>
                <a:ext cx="2118508" cy="9086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81E9BB93-913C-40EF-A0C0-2BF73DBA6B2E}"/>
                  </a:ext>
                </a:extLst>
              </p:cNvPr>
              <p:cNvSpPr txBox="1"/>
              <p:nvPr/>
            </p:nvSpPr>
            <p:spPr>
              <a:xfrm>
                <a:off x="2852586" y="2737505"/>
                <a:ext cx="13335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r>
                        <a:rPr lang="en-US" i="0">
                          <a:solidFill>
                            <a:schemeClr val="tx1"/>
                          </a:solidFill>
                          <a:latin typeface="Cambria Math" panose="02040503050406030204" pitchFamily="18" charset="0"/>
                        </a:rPr>
                        <m:t>3.5</m:t>
                      </m:r>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81E9BB93-913C-40EF-A0C0-2BF73DBA6B2E}"/>
                  </a:ext>
                </a:extLst>
              </p:cNvPr>
              <p:cNvSpPr txBox="1">
                <a:spLocks noRot="1" noChangeAspect="1" noMove="1" noResize="1" noEditPoints="1" noAdjustHandles="1" noChangeArrowheads="1" noChangeShapeType="1" noTextEdit="1"/>
              </p:cNvSpPr>
              <p:nvPr/>
            </p:nvSpPr>
            <p:spPr>
              <a:xfrm>
                <a:off x="2852586" y="2737505"/>
                <a:ext cx="1333500" cy="5232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927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2" end="2"/>
                                            </p:txEl>
                                          </p:spTgt>
                                        </p:tgtEl>
                                        <p:attrNameLst>
                                          <p:attrName>style.visibility</p:attrName>
                                        </p:attrNameLst>
                                      </p:cBhvr>
                                      <p:to>
                                        <p:strVal val="visible"/>
                                      </p:to>
                                    </p:set>
                                    <p:animEffect transition="in" filter="fade">
                                      <p:cBhvr>
                                        <p:cTn id="7" dur="500"/>
                                        <p:tgtEl>
                                          <p:spTgt spid="481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2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3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131">
                                            <p:txEl>
                                              <p:pRg st="4" end="4"/>
                                            </p:txEl>
                                          </p:spTgt>
                                        </p:tgtEl>
                                        <p:attrNameLst>
                                          <p:attrName>style.visibility</p:attrName>
                                        </p:attrNameLst>
                                      </p:cBhvr>
                                      <p:to>
                                        <p:strVal val="visible"/>
                                      </p:to>
                                    </p:set>
                                    <p:animEffect transition="in" filter="fade">
                                      <p:cBhvr>
                                        <p:cTn id="28" dur="500"/>
                                        <p:tgtEl>
                                          <p:spTgt spid="481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Conversion between Degrees and Radians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Using the basic relationship </a:t>
                </a:r>
                <a:r>
                  <a:rPr lang="el-GR" i="1" dirty="0"/>
                  <a:t>π</a:t>
                </a:r>
                <a:r>
                  <a:rPr lang="en-US" dirty="0"/>
                  <a:t> radians = 180 degrees,</a:t>
                </a:r>
              </a:p>
              <a:p>
                <a:r>
                  <a:rPr lang="en-US" b="1" dirty="0"/>
                  <a:t>1. </a:t>
                </a:r>
                <a:r>
                  <a:rPr lang="en-US" dirty="0"/>
                  <a:t>To convert degrees to radians, multiply degrees by</a:t>
                </a:r>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radians</m:t>
                          </m:r>
                        </m:num>
                        <m:den>
                          <m:sSup>
                            <m:sSupPr>
                              <m:ctrlPr>
                                <a:rPr lang="en-US" i="1" smtClean="0">
                                  <a:latin typeface="Cambria Math"/>
                                </a:rPr>
                              </m:ctrlPr>
                            </m:sSupPr>
                            <m:e>
                              <m:r>
                                <a:rPr lang="en-US" b="0" i="1" smtClean="0">
                                  <a:latin typeface="Cambria Math" panose="02040503050406030204" pitchFamily="18" charset="0"/>
                                </a:rPr>
                                <m:t>180</m:t>
                              </m:r>
                            </m:e>
                            <m:sup>
                              <m:r>
                                <a:rPr lang="en-US" b="0" i="1" smtClean="0">
                                  <a:latin typeface="Cambria Math" panose="02040503050406030204" pitchFamily="18" charset="0"/>
                                  <a:ea typeface="Cambria Math" panose="02040503050406030204" pitchFamily="18" charset="0"/>
                                </a:rPr>
                                <m:t>°</m:t>
                              </m:r>
                            </m:sup>
                          </m:sSup>
                        </m:den>
                      </m:f>
                      <m:r>
                        <a:rPr lang="en-US" b="0" i="1" smtClean="0">
                          <a:latin typeface="Cambria Math" panose="02040503050406030204" pitchFamily="18" charset="0"/>
                        </a:rPr>
                        <m:t>.</m:t>
                      </m:r>
                    </m:oMath>
                  </m:oMathPara>
                </a14:m>
                <a:endParaRPr lang="en-US" dirty="0"/>
              </a:p>
              <a:p>
                <a:endParaRPr lang="en-US" b="1" dirty="0"/>
              </a:p>
              <a:p>
                <a:r>
                  <a:rPr lang="en-US" b="1" dirty="0"/>
                  <a:t>2. </a:t>
                </a:r>
                <a:r>
                  <a:rPr lang="en-US" dirty="0"/>
                  <a:t>To convert radians to degrees, multiply radians by</a:t>
                </a:r>
              </a:p>
              <a:p>
                <a:pPr/>
                <a14:m>
                  <m:oMathPara xmlns:m="http://schemas.openxmlformats.org/officeDocument/2006/math">
                    <m:oMathParaPr>
                      <m:jc m:val="centerGroup"/>
                    </m:oMathParaPr>
                    <m:oMath xmlns:m="http://schemas.openxmlformats.org/officeDocument/2006/math">
                      <m:f>
                        <m:fPr>
                          <m:ctrlPr>
                            <a:rPr lang="en-US" i="1" smtClean="0">
                              <a:latin typeface="Cambria Math"/>
                            </a:rPr>
                          </m:ctrlPr>
                        </m:fPr>
                        <m:num>
                          <m:sSup>
                            <m:sSupPr>
                              <m:ctrlPr>
                                <a:rPr lang="en-US" i="1">
                                  <a:latin typeface="Cambria Math"/>
                                </a:rPr>
                              </m:ctrlPr>
                            </m:sSupPr>
                            <m:e>
                              <m:r>
                                <a:rPr lang="en-US" i="1">
                                  <a:latin typeface="Cambria Math" panose="02040503050406030204" pitchFamily="18" charset="0"/>
                                </a:rPr>
                                <m:t>180</m:t>
                              </m:r>
                            </m:e>
                            <m:sup>
                              <m:r>
                                <a:rPr lang="en-US" i="1">
                                  <a:latin typeface="Cambria Math" panose="02040503050406030204" pitchFamily="18" charset="0"/>
                                  <a:ea typeface="Cambria Math" panose="02040503050406030204" pitchFamily="18" charset="0"/>
                                </a:rPr>
                                <m:t>°</m:t>
                              </m:r>
                            </m:sup>
                          </m:sSup>
                        </m:num>
                        <m:den>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r>
                            <m:rPr>
                              <m:sty m:val="p"/>
                            </m:rPr>
                            <a:rPr lang="en-US">
                              <a:latin typeface="Cambria Math" panose="02040503050406030204" pitchFamily="18" charset="0"/>
                              <a:ea typeface="Cambria Math" panose="02040503050406030204" pitchFamily="18" charset="0"/>
                            </a:rPr>
                            <m:t>radians</m:t>
                          </m:r>
                        </m:den>
                      </m:f>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401" t="-1319"/>
                </a:stretch>
              </a:blipFill>
            </p:spPr>
            <p:txBody>
              <a:bodyPr/>
              <a:lstStyle/>
              <a:p>
                <a:r>
                  <a:rPr lang="en-US">
                    <a:noFill/>
                  </a:rPr>
                  <a:t> </a:t>
                </a:r>
              </a:p>
            </p:txBody>
          </p:sp>
        </mc:Fallback>
      </mc:AlternateContent>
    </p:spTree>
    <p:extLst>
      <p:ext uri="{BB962C8B-B14F-4D97-AF65-F5344CB8AC3E}">
        <p14:creationId xmlns:p14="http://schemas.microsoft.com/office/powerpoint/2010/main" val="132921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dirty="0"/>
              <a:t>Convert each angle in degrees to radians:</a:t>
            </a:r>
          </a:p>
          <a:p>
            <a:endParaRPr lang="en-US" altLang="en-US" dirty="0"/>
          </a:p>
          <a:p>
            <a:r>
              <a:rPr lang="en-US" altLang="en-US" dirty="0"/>
              <a:t>a.  60°</a:t>
            </a:r>
          </a:p>
          <a:p>
            <a:endParaRPr lang="en-US" altLang="en-US" dirty="0"/>
          </a:p>
          <a:p>
            <a:r>
              <a:rPr lang="en-US" altLang="en-US" dirty="0"/>
              <a:t>b.  270°</a:t>
            </a:r>
          </a:p>
          <a:p>
            <a:endParaRPr lang="en-US" altLang="en-US" dirty="0"/>
          </a:p>
          <a:p>
            <a:r>
              <a:rPr lang="en-US" altLang="en-US" dirty="0"/>
              <a:t>c. –300°</a:t>
            </a:r>
          </a:p>
          <a:p>
            <a:r>
              <a:rPr lang="en-US" altLang="en-US" dirty="0"/>
              <a:t>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17AA0DB6-2D05-4778-89FA-783054DA39E6}"/>
                  </a:ext>
                </a:extLst>
              </p:cNvPr>
              <p:cNvSpPr txBox="1"/>
              <p:nvPr/>
            </p:nvSpPr>
            <p:spPr>
              <a:xfrm>
                <a:off x="1193800" y="2004227"/>
                <a:ext cx="2898775" cy="9339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60</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𝜋</m:t>
                          </m:r>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num>
                        <m:den>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180</m:t>
                              </m:r>
                            </m:e>
                            <m:sup>
                              <m:r>
                                <a:rPr lang="en-US" b="0" i="1" smtClean="0">
                                  <a:solidFill>
                                    <a:schemeClr val="tx1"/>
                                  </a:solidFill>
                                  <a:latin typeface="Cambria Math" panose="02040503050406030204" pitchFamily="18" charset="0"/>
                                  <a:ea typeface="Cambria Math" panose="02040503050406030204" pitchFamily="18" charset="0"/>
                                </a:rPr>
                                <m:t>°</m:t>
                              </m:r>
                            </m:sup>
                          </m:sSup>
                        </m:den>
                      </m:f>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id="{17AA0DB6-2D05-4778-89FA-783054DA39E6}"/>
                  </a:ext>
                </a:extLst>
              </p:cNvPr>
              <p:cNvSpPr txBox="1">
                <a:spLocks noRot="1" noChangeAspect="1" noMove="1" noResize="1" noEditPoints="1" noAdjustHandles="1" noChangeArrowheads="1" noChangeShapeType="1" noTextEdit="1"/>
              </p:cNvSpPr>
              <p:nvPr/>
            </p:nvSpPr>
            <p:spPr>
              <a:xfrm>
                <a:off x="1193800" y="2004227"/>
                <a:ext cx="2898775" cy="933974"/>
              </a:xfrm>
              <a:prstGeom prst="rect">
                <a:avLst/>
              </a:prstGeom>
              <a:blipFill>
                <a:blip r:embed="rId2"/>
                <a:stretch>
                  <a:fillRect/>
                </a:stretch>
              </a:blipFill>
            </p:spPr>
            <p:txBody>
              <a:bodyPr/>
              <a:lstStyle/>
              <a:p>
                <a:r>
                  <a:rPr lang="en-US">
                    <a:noFill/>
                  </a:rPr>
                  <a:t> </a:t>
                </a:r>
              </a:p>
            </p:txBody>
          </p:sp>
        </mc:Fallback>
      </mc:AlternateContent>
      <p:sp>
        <p:nvSpPr>
          <p:cNvPr id="14338" name="Rectangle 2"/>
          <p:cNvSpPr>
            <a:spLocks noGrp="1" noChangeArrowheads="1"/>
          </p:cNvSpPr>
          <p:nvPr>
            <p:ph type="title"/>
          </p:nvPr>
        </p:nvSpPr>
        <p:spPr/>
        <p:txBody>
          <a:bodyPr/>
          <a:lstStyle/>
          <a:p>
            <a:r>
              <a:rPr lang="en-US" altLang="en-US" dirty="0"/>
              <a:t>Example 2:  Converting from Degrees to Radians</a:t>
            </a:r>
          </a:p>
        </p:txBody>
      </p:sp>
      <p:sp>
        <p:nvSpPr>
          <p:cNvPr id="14350" name="Line 14"/>
          <p:cNvSpPr>
            <a:spLocks noChangeShapeType="1"/>
          </p:cNvSpPr>
          <p:nvPr/>
        </p:nvSpPr>
        <p:spPr bwMode="auto">
          <a:xfrm flipH="1">
            <a:off x="2049463" y="2212452"/>
            <a:ext cx="152400" cy="258762"/>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1" name="Line 15"/>
          <p:cNvSpPr>
            <a:spLocks noChangeShapeType="1"/>
          </p:cNvSpPr>
          <p:nvPr/>
        </p:nvSpPr>
        <p:spPr bwMode="auto">
          <a:xfrm flipH="1">
            <a:off x="3445670" y="2471214"/>
            <a:ext cx="152400" cy="258763"/>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007F1FF0-836F-4847-AB54-F5F826E0B22C}"/>
                  </a:ext>
                </a:extLst>
              </p:cNvPr>
              <p:cNvSpPr txBox="1"/>
              <p:nvPr/>
            </p:nvSpPr>
            <p:spPr>
              <a:xfrm>
                <a:off x="4043363" y="2038034"/>
                <a:ext cx="2603500" cy="9367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60 </m:t>
                          </m:r>
                          <m:r>
                            <a:rPr lang="en-US" b="0" i="1" smtClean="0">
                              <a:solidFill>
                                <a:schemeClr val="tx1"/>
                              </a:solidFill>
                              <a:latin typeface="Cambria Math" panose="02040503050406030204" pitchFamily="18" charset="0"/>
                              <a:ea typeface="Cambria Math" panose="02040503050406030204" pitchFamily="18" charset="0"/>
                            </a:rPr>
                            <m:t>𝜋</m:t>
                          </m:r>
                          <m:r>
                            <a:rPr lang="en-US" b="0" i="0" smtClean="0">
                              <a:solidFill>
                                <a:schemeClr val="tx1"/>
                              </a:solidFill>
                              <a:latin typeface="Cambria Math" panose="02040503050406030204" pitchFamily="18" charset="0"/>
                              <a:ea typeface="Cambria Math" panose="02040503050406030204" pitchFamily="18" charset="0"/>
                            </a:rPr>
                            <m:t> </m:t>
                          </m:r>
                        </m:num>
                        <m:den>
                          <m:r>
                            <a:rPr lang="en-US" b="0" i="1" smtClean="0">
                              <a:solidFill>
                                <a:schemeClr val="tx1"/>
                              </a:solidFill>
                              <a:latin typeface="Cambria Math" panose="02040503050406030204" pitchFamily="18" charset="0"/>
                              <a:ea typeface="Cambria Math" panose="02040503050406030204" pitchFamily="18" charset="0"/>
                            </a:rPr>
                            <m:t>180</m:t>
                          </m:r>
                        </m:den>
                      </m:f>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007F1FF0-836F-4847-AB54-F5F826E0B22C}"/>
                  </a:ext>
                </a:extLst>
              </p:cNvPr>
              <p:cNvSpPr txBox="1">
                <a:spLocks noRot="1" noChangeAspect="1" noMove="1" noResize="1" noEditPoints="1" noAdjustHandles="1" noChangeArrowheads="1" noChangeShapeType="1" noTextEdit="1"/>
              </p:cNvSpPr>
              <p:nvPr/>
            </p:nvSpPr>
            <p:spPr>
              <a:xfrm>
                <a:off x="4043363" y="2038034"/>
                <a:ext cx="2603500" cy="93679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5C835BBA-C456-4F79-95FE-C532345DCD7D}"/>
                  </a:ext>
                </a:extLst>
              </p:cNvPr>
              <p:cNvSpPr txBox="1"/>
              <p:nvPr/>
            </p:nvSpPr>
            <p:spPr>
              <a:xfrm>
                <a:off x="6434138" y="2110923"/>
                <a:ext cx="2603500" cy="8272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𝜋</m:t>
                          </m:r>
                          <m:r>
                            <a:rPr lang="en-US" b="0" i="0" smtClean="0">
                              <a:solidFill>
                                <a:schemeClr val="tx1"/>
                              </a:solidFill>
                              <a:latin typeface="Cambria Math" panose="02040503050406030204" pitchFamily="18" charset="0"/>
                              <a:ea typeface="Cambria Math" panose="02040503050406030204" pitchFamily="18" charset="0"/>
                            </a:rPr>
                            <m:t> </m:t>
                          </m:r>
                        </m:num>
                        <m:den>
                          <m:r>
                            <a:rPr lang="en-US" b="0" i="1" smtClean="0">
                              <a:solidFill>
                                <a:schemeClr val="tx1"/>
                              </a:solidFill>
                              <a:latin typeface="Cambria Math" panose="02040503050406030204" pitchFamily="18" charset="0"/>
                              <a:ea typeface="Cambria Math" panose="02040503050406030204" pitchFamily="18" charset="0"/>
                            </a:rPr>
                            <m:t>3</m:t>
                          </m:r>
                        </m:den>
                      </m:f>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5C835BBA-C456-4F79-95FE-C532345DCD7D}"/>
                  </a:ext>
                </a:extLst>
              </p:cNvPr>
              <p:cNvSpPr txBox="1">
                <a:spLocks noRot="1" noChangeAspect="1" noMove="1" noResize="1" noEditPoints="1" noAdjustHandles="1" noChangeArrowheads="1" noChangeShapeType="1" noTextEdit="1"/>
              </p:cNvSpPr>
              <p:nvPr/>
            </p:nvSpPr>
            <p:spPr>
              <a:xfrm>
                <a:off x="6434138" y="2110923"/>
                <a:ext cx="2603500" cy="82727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23493A92-A04D-4E0D-8A4A-3C0ABC4D3B83}"/>
                  </a:ext>
                </a:extLst>
              </p:cNvPr>
              <p:cNvSpPr txBox="1"/>
              <p:nvPr/>
            </p:nvSpPr>
            <p:spPr>
              <a:xfrm>
                <a:off x="1193800" y="3094738"/>
                <a:ext cx="3143251" cy="852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sSup>
                        <m:sSupPr>
                          <m:ctrlPr>
                            <a:rPr lang="en-US" sz="2600" b="0" i="1" smtClean="0">
                              <a:solidFill>
                                <a:schemeClr val="tx1"/>
                              </a:solidFill>
                              <a:latin typeface="Cambria Math"/>
                            </a:rPr>
                          </m:ctrlPr>
                        </m:sSupPr>
                        <m:e>
                          <m:r>
                            <a:rPr lang="en-US" sz="2600" b="0" i="1" smtClean="0">
                              <a:solidFill>
                                <a:schemeClr val="tx1"/>
                              </a:solidFill>
                              <a:latin typeface="Cambria Math" panose="02040503050406030204" pitchFamily="18" charset="0"/>
                            </a:rPr>
                            <m:t>270</m:t>
                          </m:r>
                        </m:e>
                        <m:sup>
                          <m:r>
                            <a:rPr lang="en-US" sz="2600" b="0" i="1" smtClean="0">
                              <a:solidFill>
                                <a:schemeClr val="tx1"/>
                              </a:solidFill>
                              <a:latin typeface="Cambria Math" panose="02040503050406030204" pitchFamily="18" charset="0"/>
                              <a:ea typeface="Cambria Math" panose="02040503050406030204" pitchFamily="18" charset="0"/>
                            </a:rPr>
                            <m:t>°</m:t>
                          </m:r>
                        </m:sup>
                      </m:sSup>
                      <m:r>
                        <a:rPr lang="en-US" sz="2600" b="0" i="1" smtClean="0">
                          <a:solidFill>
                            <a:schemeClr val="tx1"/>
                          </a:solidFill>
                          <a:latin typeface="Cambria Math" panose="02040503050406030204" pitchFamily="18" charset="0"/>
                          <a:ea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num>
                        <m:den>
                          <m:sSup>
                            <m:sSupPr>
                              <m:ctrlPr>
                                <a:rPr lang="en-US" sz="2600" b="0" i="1" smtClean="0">
                                  <a:solidFill>
                                    <a:schemeClr val="tx1"/>
                                  </a:solidFill>
                                  <a:latin typeface="Cambria Math"/>
                                  <a:ea typeface="Cambria Math" panose="02040503050406030204" pitchFamily="18" charset="0"/>
                                </a:rPr>
                              </m:ctrlPr>
                            </m:sSupPr>
                            <m:e>
                              <m:r>
                                <a:rPr lang="en-US" sz="2600" b="0" i="1" smtClean="0">
                                  <a:solidFill>
                                    <a:schemeClr val="tx1"/>
                                  </a:solidFill>
                                  <a:latin typeface="Cambria Math" panose="02040503050406030204" pitchFamily="18" charset="0"/>
                                  <a:ea typeface="Cambria Math" panose="02040503050406030204" pitchFamily="18" charset="0"/>
                                </a:rPr>
                                <m:t>180</m:t>
                              </m:r>
                            </m:e>
                            <m:sup>
                              <m:r>
                                <a:rPr lang="en-US" sz="2600" b="0" i="1" smtClean="0">
                                  <a:solidFill>
                                    <a:schemeClr val="tx1"/>
                                  </a:solidFill>
                                  <a:latin typeface="Cambria Math" panose="02040503050406030204" pitchFamily="18" charset="0"/>
                                  <a:ea typeface="Cambria Math" panose="02040503050406030204" pitchFamily="18" charset="0"/>
                                </a:rPr>
                                <m:t>°</m:t>
                              </m:r>
                            </m:sup>
                          </m:sSup>
                        </m:den>
                      </m:f>
                    </m:oMath>
                  </m:oMathPara>
                </a14:m>
                <a:endParaRPr lang="en-US" sz="2600" dirty="0">
                  <a:solidFill>
                    <a:schemeClr val="tx1"/>
                  </a:solidFill>
                </a:endParaRPr>
              </a:p>
            </p:txBody>
          </p:sp>
        </mc:Choice>
        <mc:Fallback xmlns="">
          <p:sp>
            <p:nvSpPr>
              <p:cNvPr id="26" name="TextBox 25">
                <a:extLst>
                  <a:ext uri="{FF2B5EF4-FFF2-40B4-BE49-F238E27FC236}">
                    <a16:creationId xmlns:a16="http://schemas.microsoft.com/office/drawing/2014/main" id="{23493A92-A04D-4E0D-8A4A-3C0ABC4D3B83}"/>
                  </a:ext>
                </a:extLst>
              </p:cNvPr>
              <p:cNvSpPr txBox="1">
                <a:spLocks noRot="1" noChangeAspect="1" noMove="1" noResize="1" noEditPoints="1" noAdjustHandles="1" noChangeArrowheads="1" noChangeShapeType="1" noTextEdit="1"/>
              </p:cNvSpPr>
              <p:nvPr/>
            </p:nvSpPr>
            <p:spPr>
              <a:xfrm>
                <a:off x="1193800" y="3094738"/>
                <a:ext cx="3143251" cy="8522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F5721683-ADD1-4164-989B-53632F0F89A6}"/>
                  </a:ext>
                </a:extLst>
              </p:cNvPr>
              <p:cNvSpPr txBox="1"/>
              <p:nvPr/>
            </p:nvSpPr>
            <p:spPr>
              <a:xfrm>
                <a:off x="4108451" y="3146065"/>
                <a:ext cx="2603500"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270 </m:t>
                          </m:r>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num>
                        <m:den>
                          <m:r>
                            <a:rPr lang="en-US" sz="2600" b="0" i="1" smtClean="0">
                              <a:solidFill>
                                <a:schemeClr val="tx1"/>
                              </a:solidFill>
                              <a:latin typeface="Cambria Math" panose="02040503050406030204" pitchFamily="18" charset="0"/>
                              <a:ea typeface="Cambria Math" panose="02040503050406030204" pitchFamily="18" charset="0"/>
                            </a:rPr>
                            <m:t>180</m:t>
                          </m:r>
                        </m:den>
                      </m:f>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oMath>
                  </m:oMathPara>
                </a14:m>
                <a:endParaRPr lang="en-US" sz="2600" dirty="0">
                  <a:solidFill>
                    <a:schemeClr val="tx1"/>
                  </a:solidFill>
                </a:endParaRPr>
              </a:p>
            </p:txBody>
          </p:sp>
        </mc:Choice>
        <mc:Fallback xmlns="">
          <p:sp>
            <p:nvSpPr>
              <p:cNvPr id="27" name="TextBox 26">
                <a:extLst>
                  <a:ext uri="{FF2B5EF4-FFF2-40B4-BE49-F238E27FC236}">
                    <a16:creationId xmlns:a16="http://schemas.microsoft.com/office/drawing/2014/main" id="{F5721683-ADD1-4164-989B-53632F0F89A6}"/>
                  </a:ext>
                </a:extLst>
              </p:cNvPr>
              <p:cNvSpPr txBox="1">
                <a:spLocks noRot="1" noChangeAspect="1" noMove="1" noResize="1" noEditPoints="1" noAdjustHandles="1" noChangeArrowheads="1" noChangeShapeType="1" noTextEdit="1"/>
              </p:cNvSpPr>
              <p:nvPr/>
            </p:nvSpPr>
            <p:spPr>
              <a:xfrm>
                <a:off x="4108451" y="3146065"/>
                <a:ext cx="2603500" cy="84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99756C05-886C-41B5-B312-6DF023877664}"/>
                  </a:ext>
                </a:extLst>
              </p:cNvPr>
              <p:cNvSpPr txBox="1"/>
              <p:nvPr/>
            </p:nvSpPr>
            <p:spPr>
              <a:xfrm>
                <a:off x="6483350" y="3177985"/>
                <a:ext cx="2603500" cy="8414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 3</m:t>
                          </m:r>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num>
                        <m:den>
                          <m:r>
                            <a:rPr lang="en-US" sz="2600" b="0" i="1" smtClean="0">
                              <a:solidFill>
                                <a:schemeClr val="tx1"/>
                              </a:solidFill>
                              <a:latin typeface="Cambria Math" panose="02040503050406030204" pitchFamily="18" charset="0"/>
                              <a:ea typeface="Cambria Math" panose="02040503050406030204" pitchFamily="18" charset="0"/>
                            </a:rPr>
                            <m:t>2</m:t>
                          </m:r>
                        </m:den>
                      </m:f>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oMath>
                  </m:oMathPara>
                </a14:m>
                <a:endParaRPr lang="en-US" sz="2600" dirty="0">
                  <a:solidFill>
                    <a:schemeClr val="tx1"/>
                  </a:solidFill>
                </a:endParaRPr>
              </a:p>
            </p:txBody>
          </p:sp>
        </mc:Choice>
        <mc:Fallback xmlns="">
          <p:sp>
            <p:nvSpPr>
              <p:cNvPr id="28" name="TextBox 27">
                <a:extLst>
                  <a:ext uri="{FF2B5EF4-FFF2-40B4-BE49-F238E27FC236}">
                    <a16:creationId xmlns:a16="http://schemas.microsoft.com/office/drawing/2014/main" id="{99756C05-886C-41B5-B312-6DF023877664}"/>
                  </a:ext>
                </a:extLst>
              </p:cNvPr>
              <p:cNvSpPr txBox="1">
                <a:spLocks noRot="1" noChangeAspect="1" noMove="1" noResize="1" noEditPoints="1" noAdjustHandles="1" noChangeArrowheads="1" noChangeShapeType="1" noTextEdit="1"/>
              </p:cNvSpPr>
              <p:nvPr/>
            </p:nvSpPr>
            <p:spPr>
              <a:xfrm>
                <a:off x="6483350" y="3177985"/>
                <a:ext cx="2603500" cy="841449"/>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E25224CF-427F-4323-99FD-9CEAD88AAE04}"/>
                  </a:ext>
                </a:extLst>
              </p:cNvPr>
              <p:cNvSpPr txBox="1"/>
              <p:nvPr/>
            </p:nvSpPr>
            <p:spPr>
              <a:xfrm>
                <a:off x="1346200" y="4135416"/>
                <a:ext cx="3143251" cy="852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sSup>
                        <m:sSupPr>
                          <m:ctrlPr>
                            <a:rPr lang="en-US" sz="2600" b="0" i="1" smtClean="0">
                              <a:solidFill>
                                <a:schemeClr val="tx1"/>
                              </a:solidFill>
                              <a:latin typeface="Cambria Math"/>
                            </a:rPr>
                          </m:ctrlPr>
                        </m:sSupPr>
                        <m:e>
                          <m:r>
                            <a:rPr lang="en-US" sz="2600" b="0" i="1" smtClean="0">
                              <a:solidFill>
                                <a:schemeClr val="tx1"/>
                              </a:solidFill>
                              <a:latin typeface="Cambria Math" panose="02040503050406030204" pitchFamily="18" charset="0"/>
                            </a:rPr>
                            <m:t>−300</m:t>
                          </m:r>
                        </m:e>
                        <m:sup>
                          <m:r>
                            <a:rPr lang="en-US" sz="2600" b="0" i="1" smtClean="0">
                              <a:solidFill>
                                <a:schemeClr val="tx1"/>
                              </a:solidFill>
                              <a:latin typeface="Cambria Math" panose="02040503050406030204" pitchFamily="18" charset="0"/>
                              <a:ea typeface="Cambria Math" panose="02040503050406030204" pitchFamily="18" charset="0"/>
                            </a:rPr>
                            <m:t>°</m:t>
                          </m:r>
                        </m:sup>
                      </m:sSup>
                      <m:r>
                        <a:rPr lang="en-US" sz="2600" b="0" i="1" smtClean="0">
                          <a:solidFill>
                            <a:schemeClr val="tx1"/>
                          </a:solidFill>
                          <a:latin typeface="Cambria Math" panose="02040503050406030204" pitchFamily="18" charset="0"/>
                          <a:ea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num>
                        <m:den>
                          <m:sSup>
                            <m:sSupPr>
                              <m:ctrlPr>
                                <a:rPr lang="en-US" sz="2600" b="0" i="1" smtClean="0">
                                  <a:solidFill>
                                    <a:schemeClr val="tx1"/>
                                  </a:solidFill>
                                  <a:latin typeface="Cambria Math"/>
                                  <a:ea typeface="Cambria Math" panose="02040503050406030204" pitchFamily="18" charset="0"/>
                                </a:rPr>
                              </m:ctrlPr>
                            </m:sSupPr>
                            <m:e>
                              <m:r>
                                <a:rPr lang="en-US" sz="2600" b="0" i="1" smtClean="0">
                                  <a:solidFill>
                                    <a:schemeClr val="tx1"/>
                                  </a:solidFill>
                                  <a:latin typeface="Cambria Math" panose="02040503050406030204" pitchFamily="18" charset="0"/>
                                  <a:ea typeface="Cambria Math" panose="02040503050406030204" pitchFamily="18" charset="0"/>
                                </a:rPr>
                                <m:t>180</m:t>
                              </m:r>
                            </m:e>
                            <m:sup>
                              <m:r>
                                <a:rPr lang="en-US" sz="2600" b="0" i="1" smtClean="0">
                                  <a:solidFill>
                                    <a:schemeClr val="tx1"/>
                                  </a:solidFill>
                                  <a:latin typeface="Cambria Math" panose="02040503050406030204" pitchFamily="18" charset="0"/>
                                  <a:ea typeface="Cambria Math" panose="02040503050406030204" pitchFamily="18" charset="0"/>
                                </a:rPr>
                                <m:t>°</m:t>
                              </m:r>
                            </m:sup>
                          </m:sSup>
                        </m:den>
                      </m:f>
                    </m:oMath>
                  </m:oMathPara>
                </a14:m>
                <a:endParaRPr lang="en-US" sz="2600" dirty="0">
                  <a:solidFill>
                    <a:schemeClr val="tx1"/>
                  </a:solidFill>
                </a:endParaRPr>
              </a:p>
            </p:txBody>
          </p:sp>
        </mc:Choice>
        <mc:Fallback xmlns="">
          <p:sp>
            <p:nvSpPr>
              <p:cNvPr id="29" name="TextBox 28">
                <a:extLst>
                  <a:ext uri="{FF2B5EF4-FFF2-40B4-BE49-F238E27FC236}">
                    <a16:creationId xmlns:a16="http://schemas.microsoft.com/office/drawing/2014/main" id="{E25224CF-427F-4323-99FD-9CEAD88AAE04}"/>
                  </a:ext>
                </a:extLst>
              </p:cNvPr>
              <p:cNvSpPr txBox="1">
                <a:spLocks noRot="1" noChangeAspect="1" noMove="1" noResize="1" noEditPoints="1" noAdjustHandles="1" noChangeArrowheads="1" noChangeShapeType="1" noTextEdit="1"/>
              </p:cNvSpPr>
              <p:nvPr/>
            </p:nvSpPr>
            <p:spPr>
              <a:xfrm>
                <a:off x="1346200" y="4135416"/>
                <a:ext cx="3143251" cy="85222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67792B56-00D8-4815-A570-D304BA60485B}"/>
                  </a:ext>
                </a:extLst>
              </p:cNvPr>
              <p:cNvSpPr txBox="1"/>
              <p:nvPr/>
            </p:nvSpPr>
            <p:spPr>
              <a:xfrm>
                <a:off x="4489451" y="4186743"/>
                <a:ext cx="2603500" cy="844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300 </m:t>
                          </m:r>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num>
                        <m:den>
                          <m:r>
                            <a:rPr lang="en-US" sz="2600" b="0" i="1" smtClean="0">
                              <a:solidFill>
                                <a:schemeClr val="tx1"/>
                              </a:solidFill>
                              <a:latin typeface="Cambria Math" panose="02040503050406030204" pitchFamily="18" charset="0"/>
                              <a:ea typeface="Cambria Math" panose="02040503050406030204" pitchFamily="18" charset="0"/>
                            </a:rPr>
                            <m:t>180</m:t>
                          </m:r>
                        </m:den>
                      </m:f>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oMath>
                  </m:oMathPara>
                </a14:m>
                <a:endParaRPr lang="en-US" sz="2600" dirty="0">
                  <a:solidFill>
                    <a:schemeClr val="tx1"/>
                  </a:solidFill>
                </a:endParaRPr>
              </a:p>
            </p:txBody>
          </p:sp>
        </mc:Choice>
        <mc:Fallback xmlns="">
          <p:sp>
            <p:nvSpPr>
              <p:cNvPr id="30" name="TextBox 29">
                <a:extLst>
                  <a:ext uri="{FF2B5EF4-FFF2-40B4-BE49-F238E27FC236}">
                    <a16:creationId xmlns:a16="http://schemas.microsoft.com/office/drawing/2014/main" id="{67792B56-00D8-4815-A570-D304BA60485B}"/>
                  </a:ext>
                </a:extLst>
              </p:cNvPr>
              <p:cNvSpPr txBox="1">
                <a:spLocks noRot="1" noChangeAspect="1" noMove="1" noResize="1" noEditPoints="1" noAdjustHandles="1" noChangeArrowheads="1" noChangeShapeType="1" noTextEdit="1"/>
              </p:cNvSpPr>
              <p:nvPr/>
            </p:nvSpPr>
            <p:spPr>
              <a:xfrm>
                <a:off x="4489451" y="4186743"/>
                <a:ext cx="2603500" cy="844077"/>
              </a:xfrm>
              <a:prstGeom prst="rect">
                <a:avLst/>
              </a:prstGeom>
              <a:blipFill>
                <a:blip r:embed="rId9"/>
                <a:stretch>
                  <a:fillRect r="-72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E60E7E85-C14D-4FB7-A53F-858A301FBB74}"/>
                  </a:ext>
                </a:extLst>
              </p:cNvPr>
              <p:cNvSpPr txBox="1"/>
              <p:nvPr/>
            </p:nvSpPr>
            <p:spPr>
              <a:xfrm>
                <a:off x="4489451" y="5188927"/>
                <a:ext cx="2603500" cy="852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600" b="0" i="1" smtClean="0">
                          <a:solidFill>
                            <a:schemeClr val="tx1"/>
                          </a:solidFill>
                          <a:latin typeface="Cambria Math" panose="02040503050406030204" pitchFamily="18" charset="0"/>
                        </a:rPr>
                        <m:t>=−</m:t>
                      </m:r>
                      <m:f>
                        <m:fPr>
                          <m:ctrlPr>
                            <a:rPr lang="en-US" sz="2600" b="0" i="1" smtClean="0">
                              <a:solidFill>
                                <a:schemeClr val="tx1"/>
                              </a:solidFill>
                              <a:latin typeface="Cambria Math"/>
                              <a:ea typeface="Cambria Math" panose="02040503050406030204" pitchFamily="18" charset="0"/>
                            </a:rPr>
                          </m:ctrlPr>
                        </m:fPr>
                        <m:num>
                          <m:r>
                            <a:rPr lang="en-US" sz="2600" b="0" i="1" smtClean="0">
                              <a:solidFill>
                                <a:schemeClr val="tx1"/>
                              </a:solidFill>
                              <a:latin typeface="Cambria Math" panose="02040503050406030204" pitchFamily="18" charset="0"/>
                              <a:ea typeface="Cambria Math" panose="02040503050406030204" pitchFamily="18" charset="0"/>
                            </a:rPr>
                            <m:t> 5</m:t>
                          </m:r>
                          <m:r>
                            <a:rPr lang="en-US" sz="2600" b="0" i="1" smtClean="0">
                              <a:solidFill>
                                <a:schemeClr val="tx1"/>
                              </a:solidFill>
                              <a:latin typeface="Cambria Math" panose="02040503050406030204" pitchFamily="18" charset="0"/>
                              <a:ea typeface="Cambria Math" panose="02040503050406030204" pitchFamily="18" charset="0"/>
                            </a:rPr>
                            <m:t>𝜋</m:t>
                          </m:r>
                          <m:r>
                            <a:rPr lang="en-US" sz="2600" b="0" i="0" smtClean="0">
                              <a:solidFill>
                                <a:schemeClr val="tx1"/>
                              </a:solidFill>
                              <a:latin typeface="Cambria Math" panose="02040503050406030204" pitchFamily="18" charset="0"/>
                              <a:ea typeface="Cambria Math" panose="02040503050406030204" pitchFamily="18" charset="0"/>
                            </a:rPr>
                            <m:t> </m:t>
                          </m:r>
                        </m:num>
                        <m:den>
                          <m:r>
                            <a:rPr lang="en-US" sz="2600" b="0" i="1" smtClean="0">
                              <a:solidFill>
                                <a:schemeClr val="tx1"/>
                              </a:solidFill>
                              <a:latin typeface="Cambria Math" panose="02040503050406030204" pitchFamily="18" charset="0"/>
                              <a:ea typeface="Cambria Math" panose="02040503050406030204" pitchFamily="18" charset="0"/>
                            </a:rPr>
                            <m:t>3</m:t>
                          </m:r>
                        </m:den>
                      </m:f>
                      <m:r>
                        <a:rPr lang="en-US" sz="2600" b="0" i="0" smtClean="0">
                          <a:solidFill>
                            <a:schemeClr val="tx1"/>
                          </a:solidFill>
                          <a:latin typeface="Cambria Math" panose="02040503050406030204" pitchFamily="18" charset="0"/>
                          <a:ea typeface="Cambria Math" panose="02040503050406030204" pitchFamily="18" charset="0"/>
                        </a:rPr>
                        <m:t> </m:t>
                      </m:r>
                      <m:r>
                        <m:rPr>
                          <m:sty m:val="p"/>
                        </m:rPr>
                        <a:rPr lang="en-US" sz="2600" b="0" i="0" smtClean="0">
                          <a:solidFill>
                            <a:schemeClr val="tx1"/>
                          </a:solidFill>
                          <a:latin typeface="Cambria Math" panose="02040503050406030204" pitchFamily="18" charset="0"/>
                          <a:ea typeface="Cambria Math" panose="02040503050406030204" pitchFamily="18" charset="0"/>
                        </a:rPr>
                        <m:t>radians</m:t>
                      </m:r>
                    </m:oMath>
                  </m:oMathPara>
                </a14:m>
                <a:endParaRPr lang="en-US" sz="2600" dirty="0">
                  <a:solidFill>
                    <a:schemeClr val="tx1"/>
                  </a:solidFill>
                </a:endParaRPr>
              </a:p>
            </p:txBody>
          </p:sp>
        </mc:Choice>
        <mc:Fallback xmlns="">
          <p:sp>
            <p:nvSpPr>
              <p:cNvPr id="31" name="TextBox 30">
                <a:extLst>
                  <a:ext uri="{FF2B5EF4-FFF2-40B4-BE49-F238E27FC236}">
                    <a16:creationId xmlns:a16="http://schemas.microsoft.com/office/drawing/2014/main" id="{E60E7E85-C14D-4FB7-A53F-858A301FBB74}"/>
                  </a:ext>
                </a:extLst>
              </p:cNvPr>
              <p:cNvSpPr txBox="1">
                <a:spLocks noRot="1" noChangeAspect="1" noMove="1" noResize="1" noEditPoints="1" noAdjustHandles="1" noChangeArrowheads="1" noChangeShapeType="1" noTextEdit="1"/>
              </p:cNvSpPr>
              <p:nvPr/>
            </p:nvSpPr>
            <p:spPr>
              <a:xfrm>
                <a:off x="4489451" y="5188927"/>
                <a:ext cx="2603500" cy="852221"/>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896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4350"/>
                                        </p:tgtEl>
                                        <p:attrNameLst>
                                          <p:attrName>style.visibility</p:attrName>
                                        </p:attrNameLst>
                                      </p:cBhvr>
                                      <p:to>
                                        <p:strVal val="visible"/>
                                      </p:to>
                                    </p:set>
                                    <p:animEffect transition="in" filter="wipe(down)">
                                      <p:cBhvr>
                                        <p:cTn id="11" dur="500"/>
                                        <p:tgtEl>
                                          <p:spTgt spid="14350"/>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4351"/>
                                        </p:tgtEl>
                                        <p:attrNameLst>
                                          <p:attrName>style.visibility</p:attrName>
                                        </p:attrNameLst>
                                      </p:cBhvr>
                                      <p:to>
                                        <p:strVal val="visible"/>
                                      </p:to>
                                    </p:set>
                                    <p:animEffect transition="in" filter="wipe(down)">
                                      <p:cBhvr>
                                        <p:cTn id="14" dur="500"/>
                                        <p:tgtEl>
                                          <p:spTgt spid="143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350" grpId="0" animBg="1"/>
      <p:bldP spid="14351" grpId="0" animBg="1"/>
      <p:bldP spid="4" grpId="0"/>
      <p:bldP spid="5" grpId="0"/>
      <p:bldP spid="26" grpId="0"/>
      <p:bldP spid="27" grpId="0"/>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p:txBody>
          <a:bodyPr/>
          <a:lstStyle/>
          <a:p>
            <a:r>
              <a:rPr lang="en-US" altLang="en-US" dirty="0"/>
              <a:t>Convert each angle in radians to degrees:</a:t>
            </a:r>
          </a:p>
          <a:p>
            <a:r>
              <a:rPr lang="en-US" altLang="en-US" dirty="0"/>
              <a:t>a. </a:t>
            </a:r>
          </a:p>
          <a:p>
            <a:endParaRPr lang="en-US" altLang="en-US" dirty="0"/>
          </a:p>
          <a:p>
            <a:endParaRPr lang="en-US" altLang="en-US" dirty="0"/>
          </a:p>
          <a:p>
            <a:r>
              <a:rPr lang="en-US" altLang="en-US" dirty="0"/>
              <a:t>b.</a:t>
            </a:r>
          </a:p>
          <a:p>
            <a:endParaRPr lang="en-US" altLang="en-US" dirty="0"/>
          </a:p>
          <a:p>
            <a:endParaRPr lang="en-US" altLang="en-US" dirty="0"/>
          </a:p>
          <a:p>
            <a:r>
              <a:rPr lang="en-US" altLang="en-US" dirty="0"/>
              <a:t>c.</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26BBB59F-C00E-416F-9874-3B63F0548568}"/>
                  </a:ext>
                </a:extLst>
              </p:cNvPr>
              <p:cNvSpPr txBox="1"/>
              <p:nvPr/>
            </p:nvSpPr>
            <p:spPr>
              <a:xfrm>
                <a:off x="2035045" y="1672056"/>
                <a:ext cx="4027618" cy="9679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𝜋</m:t>
                          </m:r>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num>
                        <m:den>
                          <m:r>
                            <a:rPr lang="en-US" b="0" i="1" smtClean="0">
                              <a:solidFill>
                                <a:schemeClr val="tx1"/>
                              </a:solidFill>
                              <a:latin typeface="Cambria Math" panose="02040503050406030204" pitchFamily="18" charset="0"/>
                              <a:ea typeface="Cambria Math" panose="02040503050406030204" pitchFamily="18" charset="0"/>
                            </a:rPr>
                            <m:t>4</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180</m:t>
                              </m:r>
                            </m:e>
                            <m:sup>
                              <m:r>
                                <a:rPr lang="en-US" b="0" i="1" smtClean="0">
                                  <a:solidFill>
                                    <a:schemeClr val="tx1"/>
                                  </a:solidFill>
                                  <a:latin typeface="Cambria Math" panose="02040503050406030204" pitchFamily="18" charset="0"/>
                                  <a:ea typeface="Cambria Math" panose="02040503050406030204" pitchFamily="18" charset="0"/>
                                </a:rPr>
                                <m:t>°</m:t>
                              </m:r>
                            </m:sup>
                          </m:sSup>
                        </m:num>
                        <m:den>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den>
                      </m:f>
                    </m:oMath>
                  </m:oMathPara>
                </a14:m>
                <a:endParaRPr lang="en-US" dirty="0">
                  <a:solidFill>
                    <a:schemeClr val="tx1"/>
                  </a:solidFill>
                </a:endParaRPr>
              </a:p>
            </p:txBody>
          </p:sp>
        </mc:Choice>
        <mc:Fallback xmlns="">
          <p:sp>
            <p:nvSpPr>
              <p:cNvPr id="33" name="TextBox 32">
                <a:extLst>
                  <a:ext uri="{FF2B5EF4-FFF2-40B4-BE49-F238E27FC236}">
                    <a16:creationId xmlns:a16="http://schemas.microsoft.com/office/drawing/2014/main" id="{26BBB59F-C00E-416F-9874-3B63F0548568}"/>
                  </a:ext>
                </a:extLst>
              </p:cNvPr>
              <p:cNvSpPr txBox="1">
                <a:spLocks noRot="1" noChangeAspect="1" noMove="1" noResize="1" noEditPoints="1" noAdjustHandles="1" noChangeArrowheads="1" noChangeShapeType="1" noTextEdit="1"/>
              </p:cNvSpPr>
              <p:nvPr/>
            </p:nvSpPr>
            <p:spPr>
              <a:xfrm>
                <a:off x="2035045" y="1672056"/>
                <a:ext cx="4027618" cy="967957"/>
              </a:xfrm>
              <a:prstGeom prst="rect">
                <a:avLst/>
              </a:prstGeom>
              <a:blipFill>
                <a:blip r:embed="rId2"/>
                <a:stretch>
                  <a:fillRect/>
                </a:stretch>
              </a:blipFill>
            </p:spPr>
            <p:txBody>
              <a:bodyPr/>
              <a:lstStyle/>
              <a:p>
                <a:r>
                  <a:rPr lang="en-US">
                    <a:noFill/>
                  </a:rPr>
                  <a:t> </a:t>
                </a:r>
              </a:p>
            </p:txBody>
          </p:sp>
        </mc:Fallback>
      </mc:AlternateContent>
      <p:sp>
        <p:nvSpPr>
          <p:cNvPr id="15362" name="Rectangle 2"/>
          <p:cNvSpPr>
            <a:spLocks noGrp="1" noChangeArrowheads="1"/>
          </p:cNvSpPr>
          <p:nvPr>
            <p:ph type="title"/>
          </p:nvPr>
        </p:nvSpPr>
        <p:spPr/>
        <p:txBody>
          <a:bodyPr/>
          <a:lstStyle/>
          <a:p>
            <a:r>
              <a:rPr lang="en-US" altLang="en-US" dirty="0"/>
              <a:t>Example 3:  Converting from Radians to Degrees</a:t>
            </a:r>
          </a:p>
        </p:txBody>
      </p:sp>
      <p:sp>
        <p:nvSpPr>
          <p:cNvPr id="15377" name="Line 17"/>
          <p:cNvSpPr>
            <a:spLocks noChangeShapeType="1"/>
          </p:cNvSpPr>
          <p:nvPr/>
        </p:nvSpPr>
        <p:spPr bwMode="auto">
          <a:xfrm rot="1344859" flipH="1">
            <a:off x="2613160" y="1811345"/>
            <a:ext cx="292100" cy="366713"/>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Line 18"/>
          <p:cNvSpPr>
            <a:spLocks noChangeShapeType="1"/>
          </p:cNvSpPr>
          <p:nvPr/>
        </p:nvSpPr>
        <p:spPr bwMode="auto">
          <a:xfrm flipH="1">
            <a:off x="3141663" y="1767096"/>
            <a:ext cx="692150" cy="38893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Line 19"/>
          <p:cNvSpPr>
            <a:spLocks noChangeShapeType="1"/>
          </p:cNvSpPr>
          <p:nvPr/>
        </p:nvSpPr>
        <p:spPr bwMode="auto">
          <a:xfrm rot="1276718" flipH="1">
            <a:off x="4299241" y="2301882"/>
            <a:ext cx="292100" cy="388937"/>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Line 20"/>
          <p:cNvSpPr>
            <a:spLocks noChangeShapeType="1"/>
          </p:cNvSpPr>
          <p:nvPr/>
        </p:nvSpPr>
        <p:spPr bwMode="auto">
          <a:xfrm flipH="1">
            <a:off x="4741863" y="2253498"/>
            <a:ext cx="692150" cy="38893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508E1A02-2019-46FE-AF41-170EEB2FA240}"/>
                  </a:ext>
                </a:extLst>
              </p:cNvPr>
              <p:cNvSpPr txBox="1"/>
              <p:nvPr/>
            </p:nvSpPr>
            <p:spPr>
              <a:xfrm>
                <a:off x="628780" y="1815285"/>
                <a:ext cx="1565015" cy="824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l-GR" i="1" smtClean="0">
                              <a:solidFill>
                                <a:schemeClr val="tx1"/>
                              </a:solidFill>
                              <a:latin typeface="Cambria Math"/>
                            </a:rPr>
                          </m:ctrlPr>
                        </m:fPr>
                        <m:num>
                          <m:r>
                            <a:rPr lang="el-GR" i="1" smtClean="0">
                              <a:solidFill>
                                <a:schemeClr val="tx1"/>
                              </a:solidFill>
                              <a:latin typeface="Cambria Math" panose="02040503050406030204" pitchFamily="18" charset="0"/>
                            </a:rPr>
                            <m:t>𝜋</m:t>
                          </m:r>
                        </m:num>
                        <m:den>
                          <m:r>
                            <a:rPr lang="en-US" b="0" i="1" smtClean="0">
                              <a:solidFill>
                                <a:schemeClr val="tx1"/>
                              </a:solidFill>
                              <a:latin typeface="Cambria Math" panose="02040503050406030204" pitchFamily="18" charset="0"/>
                            </a:rPr>
                            <m:t>4</m:t>
                          </m:r>
                        </m:den>
                      </m:f>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radians</m:t>
                      </m:r>
                    </m:oMath>
                  </m:oMathPara>
                </a14:m>
                <a:endParaRPr lang="en-US" dirty="0">
                  <a:solidFill>
                    <a:schemeClr val="tx1"/>
                  </a:solidFill>
                </a:endParaRPr>
              </a:p>
            </p:txBody>
          </p:sp>
        </mc:Choice>
        <mc:Fallback xmlns="">
          <p:sp>
            <p:nvSpPr>
              <p:cNvPr id="3" name="TextBox 2">
                <a:extLst>
                  <a:ext uri="{FF2B5EF4-FFF2-40B4-BE49-F238E27FC236}">
                    <a16:creationId xmlns:a16="http://schemas.microsoft.com/office/drawing/2014/main" id="{508E1A02-2019-46FE-AF41-170EEB2FA240}"/>
                  </a:ext>
                </a:extLst>
              </p:cNvPr>
              <p:cNvSpPr txBox="1">
                <a:spLocks noRot="1" noChangeAspect="1" noMove="1" noResize="1" noEditPoints="1" noAdjustHandles="1" noChangeArrowheads="1" noChangeShapeType="1" noTextEdit="1"/>
              </p:cNvSpPr>
              <p:nvPr/>
            </p:nvSpPr>
            <p:spPr>
              <a:xfrm>
                <a:off x="628780" y="1815285"/>
                <a:ext cx="1565015" cy="82445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3FFB6227-9176-47C2-A28D-AD6A892F43A0}"/>
                  </a:ext>
                </a:extLst>
              </p:cNvPr>
              <p:cNvSpPr txBox="1"/>
              <p:nvPr/>
            </p:nvSpPr>
            <p:spPr>
              <a:xfrm>
                <a:off x="609428" y="3022356"/>
                <a:ext cx="1565015" cy="8974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l-GR" i="1" smtClean="0">
                              <a:solidFill>
                                <a:schemeClr val="tx1"/>
                              </a:solidFill>
                              <a:latin typeface="Cambria Math"/>
                            </a:rPr>
                          </m:ctrlPr>
                        </m:fPr>
                        <m:num>
                          <m:r>
                            <a:rPr lang="en-US" b="0" i="1" smtClean="0">
                              <a:solidFill>
                                <a:schemeClr val="tx1"/>
                              </a:solidFill>
                              <a:latin typeface="Cambria Math" panose="02040503050406030204" pitchFamily="18" charset="0"/>
                            </a:rPr>
                            <m:t>4</m:t>
                          </m:r>
                          <m:r>
                            <a:rPr lang="el-GR" i="1" smtClean="0">
                              <a:solidFill>
                                <a:schemeClr val="tx1"/>
                              </a:solidFill>
                              <a:latin typeface="Cambria Math" panose="02040503050406030204" pitchFamily="18" charset="0"/>
                            </a:rPr>
                            <m:t>𝜋</m:t>
                          </m:r>
                        </m:num>
                        <m:den>
                          <m:r>
                            <a:rPr lang="en-US" b="0" i="1" smtClean="0">
                              <a:solidFill>
                                <a:schemeClr val="tx1"/>
                              </a:solidFill>
                              <a:latin typeface="Cambria Math" panose="02040503050406030204" pitchFamily="18" charset="0"/>
                            </a:rPr>
                            <m:t>3</m:t>
                          </m:r>
                        </m:den>
                      </m:f>
                      <m:r>
                        <a:rPr lang="en-US" b="0" i="0"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radians</m:t>
                      </m:r>
                    </m:oMath>
                  </m:oMathPara>
                </a14:m>
                <a:endParaRPr lang="en-US" dirty="0">
                  <a:solidFill>
                    <a:schemeClr val="tx1"/>
                  </a:solidFill>
                </a:endParaRPr>
              </a:p>
            </p:txBody>
          </p:sp>
        </mc:Choice>
        <mc:Fallback xmlns="">
          <p:sp>
            <p:nvSpPr>
              <p:cNvPr id="4" name="TextBox 3">
                <a:extLst>
                  <a:ext uri="{FF2B5EF4-FFF2-40B4-BE49-F238E27FC236}">
                    <a16:creationId xmlns:a16="http://schemas.microsoft.com/office/drawing/2014/main" id="{3FFB6227-9176-47C2-A28D-AD6A892F43A0}"/>
                  </a:ext>
                </a:extLst>
              </p:cNvPr>
              <p:cNvSpPr txBox="1">
                <a:spLocks noRot="1" noChangeAspect="1" noMove="1" noResize="1" noEditPoints="1" noAdjustHandles="1" noChangeArrowheads="1" noChangeShapeType="1" noTextEdit="1"/>
              </p:cNvSpPr>
              <p:nvPr/>
            </p:nvSpPr>
            <p:spPr>
              <a:xfrm>
                <a:off x="609428" y="3022356"/>
                <a:ext cx="1565015" cy="897425"/>
              </a:xfrm>
              <a:prstGeom prst="rect">
                <a:avLst/>
              </a:prstGeom>
              <a:blipFill>
                <a:blip r:embed="rId4"/>
                <a:stretch>
                  <a:fillRect r="-334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C070498E-178D-421C-93E3-A5579119C01F}"/>
                  </a:ext>
                </a:extLst>
              </p:cNvPr>
              <p:cNvSpPr txBox="1"/>
              <p:nvPr/>
            </p:nvSpPr>
            <p:spPr>
              <a:xfrm>
                <a:off x="609428" y="4844705"/>
                <a:ext cx="15650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radians</m:t>
                      </m:r>
                    </m:oMath>
                  </m:oMathPara>
                </a14:m>
                <a:endParaRPr lang="en-US" dirty="0">
                  <a:solidFill>
                    <a:schemeClr val="tx1"/>
                  </a:solidFill>
                </a:endParaRPr>
              </a:p>
            </p:txBody>
          </p:sp>
        </mc:Choice>
        <mc:Fallback xmlns="">
          <p:sp>
            <p:nvSpPr>
              <p:cNvPr id="5" name="TextBox 4">
                <a:extLst>
                  <a:ext uri="{FF2B5EF4-FFF2-40B4-BE49-F238E27FC236}">
                    <a16:creationId xmlns:a16="http://schemas.microsoft.com/office/drawing/2014/main" id="{C070498E-178D-421C-93E3-A5579119C01F}"/>
                  </a:ext>
                </a:extLst>
              </p:cNvPr>
              <p:cNvSpPr txBox="1">
                <a:spLocks noRot="1" noChangeAspect="1" noMove="1" noResize="1" noEditPoints="1" noAdjustHandles="1" noChangeArrowheads="1" noChangeShapeType="1" noTextEdit="1"/>
              </p:cNvSpPr>
              <p:nvPr/>
            </p:nvSpPr>
            <p:spPr>
              <a:xfrm>
                <a:off x="609428" y="4844705"/>
                <a:ext cx="1565015"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9AB92C48-5F5C-4925-8198-08316B05551A}"/>
                  </a:ext>
                </a:extLst>
              </p:cNvPr>
              <p:cNvSpPr txBox="1"/>
              <p:nvPr/>
            </p:nvSpPr>
            <p:spPr>
              <a:xfrm>
                <a:off x="5721480" y="1672056"/>
                <a:ext cx="1596765" cy="9950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180</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0" smtClean="0">
                              <a:solidFill>
                                <a:schemeClr val="tx1"/>
                              </a:solidFill>
                              <a:latin typeface="Cambria Math" panose="02040503050406030204" pitchFamily="18" charset="0"/>
                              <a:ea typeface="Cambria Math" panose="02040503050406030204" pitchFamily="18" charset="0"/>
                            </a:rPr>
                            <m:t> </m:t>
                          </m:r>
                        </m:num>
                        <m:den>
                          <m:r>
                            <a:rPr lang="en-US" b="0" i="1" smtClean="0">
                              <a:solidFill>
                                <a:schemeClr val="tx1"/>
                              </a:solidFill>
                              <a:latin typeface="Cambria Math" panose="02040503050406030204" pitchFamily="18" charset="0"/>
                              <a:ea typeface="Cambria Math" panose="02040503050406030204" pitchFamily="18" charset="0"/>
                            </a:rPr>
                            <m:t>4</m:t>
                          </m:r>
                        </m:den>
                      </m:f>
                    </m:oMath>
                  </m:oMathPara>
                </a14:m>
                <a:endParaRPr lang="en-US" dirty="0">
                  <a:solidFill>
                    <a:schemeClr val="tx1"/>
                  </a:solidFill>
                </a:endParaRPr>
              </a:p>
            </p:txBody>
          </p:sp>
        </mc:Choice>
        <mc:Fallback xmlns="">
          <p:sp>
            <p:nvSpPr>
              <p:cNvPr id="34" name="TextBox 33">
                <a:extLst>
                  <a:ext uri="{FF2B5EF4-FFF2-40B4-BE49-F238E27FC236}">
                    <a16:creationId xmlns:a16="http://schemas.microsoft.com/office/drawing/2014/main" id="{9AB92C48-5F5C-4925-8198-08316B05551A}"/>
                  </a:ext>
                </a:extLst>
              </p:cNvPr>
              <p:cNvSpPr txBox="1">
                <a:spLocks noRot="1" noChangeAspect="1" noMove="1" noResize="1" noEditPoints="1" noAdjustHandles="1" noChangeArrowheads="1" noChangeShapeType="1" noTextEdit="1"/>
              </p:cNvSpPr>
              <p:nvPr/>
            </p:nvSpPr>
            <p:spPr>
              <a:xfrm>
                <a:off x="5721480" y="1672056"/>
                <a:ext cx="1596765" cy="99508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A167638D-9B80-4696-AA89-4CA0563740C2}"/>
                  </a:ext>
                </a:extLst>
              </p:cNvPr>
              <p:cNvSpPr txBox="1"/>
              <p:nvPr/>
            </p:nvSpPr>
            <p:spPr>
              <a:xfrm>
                <a:off x="6899551" y="1919626"/>
                <a:ext cx="1596765"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45</m:t>
                          </m:r>
                        </m:e>
                        <m:sup>
                          <m:r>
                            <a:rPr lang="en-US" b="0" i="1" smtClean="0">
                              <a:solidFill>
                                <a:schemeClr val="tx1"/>
                              </a:solidFill>
                              <a:latin typeface="Cambria Math" panose="02040503050406030204" pitchFamily="18" charset="0"/>
                              <a:ea typeface="Cambria Math" panose="02040503050406030204" pitchFamily="18" charset="0"/>
                            </a:rPr>
                            <m:t>°</m:t>
                          </m:r>
                        </m:sup>
                      </m:sSup>
                    </m:oMath>
                  </m:oMathPara>
                </a14:m>
                <a:endParaRPr lang="en-US" dirty="0">
                  <a:solidFill>
                    <a:schemeClr val="tx1"/>
                  </a:solidFill>
                </a:endParaRPr>
              </a:p>
            </p:txBody>
          </p:sp>
        </mc:Choice>
        <mc:Fallback xmlns="">
          <p:sp>
            <p:nvSpPr>
              <p:cNvPr id="35" name="TextBox 34">
                <a:extLst>
                  <a:ext uri="{FF2B5EF4-FFF2-40B4-BE49-F238E27FC236}">
                    <a16:creationId xmlns:a16="http://schemas.microsoft.com/office/drawing/2014/main" id="{A167638D-9B80-4696-AA89-4CA0563740C2}"/>
                  </a:ext>
                </a:extLst>
              </p:cNvPr>
              <p:cNvSpPr txBox="1">
                <a:spLocks noRot="1" noChangeAspect="1" noMove="1" noResize="1" noEditPoints="1" noAdjustHandles="1" noChangeArrowheads="1" noChangeShapeType="1" noTextEdit="1"/>
              </p:cNvSpPr>
              <p:nvPr/>
            </p:nvSpPr>
            <p:spPr>
              <a:xfrm>
                <a:off x="6899551" y="1919626"/>
                <a:ext cx="1596765" cy="532966"/>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427C2179-83E4-495C-8933-B4D3F0091C28}"/>
                  </a:ext>
                </a:extLst>
              </p:cNvPr>
              <p:cNvSpPr txBox="1"/>
              <p:nvPr/>
            </p:nvSpPr>
            <p:spPr>
              <a:xfrm>
                <a:off x="2687913" y="2958565"/>
                <a:ext cx="4364038" cy="9679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4</m:t>
                          </m:r>
                          <m:r>
                            <a:rPr lang="en-US" b="0" i="1" smtClean="0">
                              <a:solidFill>
                                <a:schemeClr val="tx1"/>
                              </a:solidFill>
                              <a:latin typeface="Cambria Math" panose="02040503050406030204" pitchFamily="18" charset="0"/>
                              <a:ea typeface="Cambria Math" panose="02040503050406030204" pitchFamily="18" charset="0"/>
                            </a:rPr>
                            <m:t>𝜋</m:t>
                          </m:r>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num>
                        <m:den>
                          <m:r>
                            <a:rPr lang="en-US" b="0" i="1" smtClean="0">
                              <a:solidFill>
                                <a:schemeClr val="tx1"/>
                              </a:solidFill>
                              <a:latin typeface="Cambria Math" panose="02040503050406030204" pitchFamily="18" charset="0"/>
                              <a:ea typeface="Cambria Math" panose="02040503050406030204" pitchFamily="18" charset="0"/>
                            </a:rPr>
                            <m:t>3</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180</m:t>
                              </m:r>
                            </m:e>
                            <m:sup>
                              <m:r>
                                <a:rPr lang="en-US" b="0" i="1" smtClean="0">
                                  <a:solidFill>
                                    <a:schemeClr val="tx1"/>
                                  </a:solidFill>
                                  <a:latin typeface="Cambria Math" panose="02040503050406030204" pitchFamily="18" charset="0"/>
                                  <a:ea typeface="Cambria Math" panose="02040503050406030204" pitchFamily="18" charset="0"/>
                                </a:rPr>
                                <m:t>°</m:t>
                              </m:r>
                            </m:sup>
                          </m:sSup>
                        </m:num>
                        <m:den>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den>
                      </m:f>
                    </m:oMath>
                  </m:oMathPara>
                </a14:m>
                <a:endParaRPr lang="en-US" dirty="0">
                  <a:solidFill>
                    <a:schemeClr val="tx1"/>
                  </a:solidFill>
                </a:endParaRPr>
              </a:p>
            </p:txBody>
          </p:sp>
        </mc:Choice>
        <mc:Fallback xmlns="">
          <p:sp>
            <p:nvSpPr>
              <p:cNvPr id="36" name="TextBox 35">
                <a:extLst>
                  <a:ext uri="{FF2B5EF4-FFF2-40B4-BE49-F238E27FC236}">
                    <a16:creationId xmlns:a16="http://schemas.microsoft.com/office/drawing/2014/main" id="{427C2179-83E4-495C-8933-B4D3F0091C28}"/>
                  </a:ext>
                </a:extLst>
              </p:cNvPr>
              <p:cNvSpPr txBox="1">
                <a:spLocks noRot="1" noChangeAspect="1" noMove="1" noResize="1" noEditPoints="1" noAdjustHandles="1" noChangeArrowheads="1" noChangeShapeType="1" noTextEdit="1"/>
              </p:cNvSpPr>
              <p:nvPr/>
            </p:nvSpPr>
            <p:spPr>
              <a:xfrm>
                <a:off x="2687913" y="2958565"/>
                <a:ext cx="4364038" cy="96795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3C0ECCE1-9231-465D-AE7A-57AF8F074C4B}"/>
                  </a:ext>
                </a:extLst>
              </p:cNvPr>
              <p:cNvSpPr txBox="1"/>
              <p:nvPr/>
            </p:nvSpPr>
            <p:spPr>
              <a:xfrm>
                <a:off x="6879189" y="2931441"/>
                <a:ext cx="2034624" cy="9950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4∙180</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0" smtClean="0">
                              <a:solidFill>
                                <a:schemeClr val="tx1"/>
                              </a:solidFill>
                              <a:latin typeface="Cambria Math" panose="02040503050406030204" pitchFamily="18" charset="0"/>
                              <a:ea typeface="Cambria Math" panose="02040503050406030204" pitchFamily="18" charset="0"/>
                            </a:rPr>
                            <m:t> </m:t>
                          </m:r>
                        </m:num>
                        <m:den>
                          <m:r>
                            <a:rPr lang="en-US" b="0" i="1" smtClean="0">
                              <a:solidFill>
                                <a:schemeClr val="tx1"/>
                              </a:solidFill>
                              <a:latin typeface="Cambria Math" panose="02040503050406030204" pitchFamily="18" charset="0"/>
                              <a:ea typeface="Cambria Math" panose="02040503050406030204" pitchFamily="18" charset="0"/>
                            </a:rPr>
                            <m:t>3</m:t>
                          </m:r>
                        </m:den>
                      </m:f>
                    </m:oMath>
                  </m:oMathPara>
                </a14:m>
                <a:endParaRPr lang="en-US" dirty="0">
                  <a:solidFill>
                    <a:schemeClr val="tx1"/>
                  </a:solidFill>
                </a:endParaRPr>
              </a:p>
            </p:txBody>
          </p:sp>
        </mc:Choice>
        <mc:Fallback xmlns="">
          <p:sp>
            <p:nvSpPr>
              <p:cNvPr id="37" name="TextBox 36">
                <a:extLst>
                  <a:ext uri="{FF2B5EF4-FFF2-40B4-BE49-F238E27FC236}">
                    <a16:creationId xmlns:a16="http://schemas.microsoft.com/office/drawing/2014/main" id="{3C0ECCE1-9231-465D-AE7A-57AF8F074C4B}"/>
                  </a:ext>
                </a:extLst>
              </p:cNvPr>
              <p:cNvSpPr txBox="1">
                <a:spLocks noRot="1" noChangeAspect="1" noMove="1" noResize="1" noEditPoints="1" noAdjustHandles="1" noChangeArrowheads="1" noChangeShapeType="1" noTextEdit="1"/>
              </p:cNvSpPr>
              <p:nvPr/>
            </p:nvSpPr>
            <p:spPr>
              <a:xfrm>
                <a:off x="6879189" y="2931441"/>
                <a:ext cx="2034624" cy="99508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xmlns="" id="{14B944EE-7EC3-46E7-AE36-EBBA04352DDA}"/>
                  </a:ext>
                </a:extLst>
              </p:cNvPr>
              <p:cNvSpPr txBox="1"/>
              <p:nvPr/>
            </p:nvSpPr>
            <p:spPr>
              <a:xfrm>
                <a:off x="6964034" y="4003676"/>
                <a:ext cx="1596765"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−240</m:t>
                          </m:r>
                        </m:e>
                        <m:sup>
                          <m:r>
                            <a:rPr lang="en-US" b="0" i="1" smtClean="0">
                              <a:solidFill>
                                <a:schemeClr val="tx1"/>
                              </a:solidFill>
                              <a:latin typeface="Cambria Math" panose="02040503050406030204" pitchFamily="18" charset="0"/>
                              <a:ea typeface="Cambria Math" panose="02040503050406030204" pitchFamily="18" charset="0"/>
                            </a:rPr>
                            <m:t>°</m:t>
                          </m:r>
                        </m:sup>
                      </m:sSup>
                    </m:oMath>
                  </m:oMathPara>
                </a14:m>
                <a:endParaRPr lang="en-US" dirty="0">
                  <a:solidFill>
                    <a:schemeClr val="tx1"/>
                  </a:solidFill>
                </a:endParaRPr>
              </a:p>
            </p:txBody>
          </p:sp>
        </mc:Choice>
        <mc:Fallback xmlns="">
          <p:sp>
            <p:nvSpPr>
              <p:cNvPr id="38" name="TextBox 37">
                <a:extLst>
                  <a:ext uri="{FF2B5EF4-FFF2-40B4-BE49-F238E27FC236}">
                    <a16:creationId xmlns:a16="http://schemas.microsoft.com/office/drawing/2014/main" id="{14B944EE-7EC3-46E7-AE36-EBBA04352DDA}"/>
                  </a:ext>
                </a:extLst>
              </p:cNvPr>
              <p:cNvSpPr txBox="1">
                <a:spLocks noRot="1" noChangeAspect="1" noMove="1" noResize="1" noEditPoints="1" noAdjustHandles="1" noChangeArrowheads="1" noChangeShapeType="1" noTextEdit="1"/>
              </p:cNvSpPr>
              <p:nvPr/>
            </p:nvSpPr>
            <p:spPr>
              <a:xfrm>
                <a:off x="6964034" y="4003676"/>
                <a:ext cx="1596765" cy="532966"/>
              </a:xfrm>
              <a:prstGeom prst="rect">
                <a:avLst/>
              </a:prstGeom>
              <a:blipFill>
                <a:blip r:embed="rId10"/>
                <a:stretch>
                  <a:fillRect/>
                </a:stretch>
              </a:blipFill>
            </p:spPr>
            <p:txBody>
              <a:bodyPr/>
              <a:lstStyle/>
              <a:p>
                <a:r>
                  <a:rPr lang="en-US">
                    <a:noFill/>
                  </a:rPr>
                  <a:t> </a:t>
                </a:r>
              </a:p>
            </p:txBody>
          </p:sp>
        </mc:Fallback>
      </mc:AlternateContent>
      <p:sp>
        <p:nvSpPr>
          <p:cNvPr id="39" name="Line 17">
            <a:extLst>
              <a:ext uri="{FF2B5EF4-FFF2-40B4-BE49-F238E27FC236}">
                <a16:creationId xmlns:a16="http://schemas.microsoft.com/office/drawing/2014/main" xmlns="" id="{E86F4A4C-9AB3-4FB5-98E0-37750B73F0F7}"/>
              </a:ext>
            </a:extLst>
          </p:cNvPr>
          <p:cNvSpPr>
            <a:spLocks noChangeShapeType="1"/>
          </p:cNvSpPr>
          <p:nvPr/>
        </p:nvSpPr>
        <p:spPr bwMode="auto">
          <a:xfrm rot="1344859" flipH="1">
            <a:off x="3734732" y="3095432"/>
            <a:ext cx="292100" cy="366713"/>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Line 18">
            <a:extLst>
              <a:ext uri="{FF2B5EF4-FFF2-40B4-BE49-F238E27FC236}">
                <a16:creationId xmlns:a16="http://schemas.microsoft.com/office/drawing/2014/main" xmlns="" id="{D0DF3ECA-312A-4C3A-A1D3-C2CB52FC22A4}"/>
              </a:ext>
            </a:extLst>
          </p:cNvPr>
          <p:cNvSpPr>
            <a:spLocks noChangeShapeType="1"/>
          </p:cNvSpPr>
          <p:nvPr/>
        </p:nvSpPr>
        <p:spPr bwMode="auto">
          <a:xfrm flipH="1">
            <a:off x="4263235" y="3051183"/>
            <a:ext cx="692150" cy="388938"/>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Line 19">
            <a:extLst>
              <a:ext uri="{FF2B5EF4-FFF2-40B4-BE49-F238E27FC236}">
                <a16:creationId xmlns:a16="http://schemas.microsoft.com/office/drawing/2014/main" xmlns="" id="{22EED592-9BC2-4312-ADAA-9DDAB87393B8}"/>
              </a:ext>
            </a:extLst>
          </p:cNvPr>
          <p:cNvSpPr>
            <a:spLocks noChangeShapeType="1"/>
          </p:cNvSpPr>
          <p:nvPr/>
        </p:nvSpPr>
        <p:spPr bwMode="auto">
          <a:xfrm rot="1276718" flipH="1">
            <a:off x="5420813" y="3585969"/>
            <a:ext cx="292100" cy="388937"/>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20">
            <a:extLst>
              <a:ext uri="{FF2B5EF4-FFF2-40B4-BE49-F238E27FC236}">
                <a16:creationId xmlns:a16="http://schemas.microsoft.com/office/drawing/2014/main" xmlns="" id="{FA7C105D-37D3-4A61-B59B-85DD89F1B1EA}"/>
              </a:ext>
            </a:extLst>
          </p:cNvPr>
          <p:cNvSpPr>
            <a:spLocks noChangeShapeType="1"/>
          </p:cNvSpPr>
          <p:nvPr/>
        </p:nvSpPr>
        <p:spPr bwMode="auto">
          <a:xfrm flipH="1">
            <a:off x="5863435" y="3537585"/>
            <a:ext cx="692150" cy="388937"/>
          </a:xfrm>
          <a:prstGeom prst="line">
            <a:avLst/>
          </a:prstGeom>
          <a:noFill/>
          <a:ln w="254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xmlns="" id="{D230C739-A6F7-4DC5-B503-4DF980903686}"/>
                  </a:ext>
                </a:extLst>
              </p:cNvPr>
              <p:cNvSpPr txBox="1"/>
              <p:nvPr/>
            </p:nvSpPr>
            <p:spPr>
              <a:xfrm>
                <a:off x="2035045" y="4598380"/>
                <a:ext cx="3828390" cy="9679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=6 </m:t>
                      </m:r>
                      <m:r>
                        <m:rPr>
                          <m:sty m:val="p"/>
                        </m:rPr>
                        <a:rPr lang="en-US" b="0" i="0" smtClean="0">
                          <a:solidFill>
                            <a:schemeClr val="tx1"/>
                          </a:solidFill>
                          <a:latin typeface="Cambria Math" panose="02040503050406030204" pitchFamily="18" charset="0"/>
                        </a:rPr>
                        <m:t>radians</m:t>
                      </m:r>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180</m:t>
                              </m:r>
                            </m:e>
                            <m:sup>
                              <m:r>
                                <a:rPr lang="en-US" b="0" i="1" smtClean="0">
                                  <a:solidFill>
                                    <a:schemeClr val="tx1"/>
                                  </a:solidFill>
                                  <a:latin typeface="Cambria Math" panose="02040503050406030204" pitchFamily="18" charset="0"/>
                                  <a:ea typeface="Cambria Math" panose="02040503050406030204" pitchFamily="18" charset="0"/>
                                </a:rPr>
                                <m:t>°</m:t>
                              </m:r>
                            </m:sup>
                          </m:sSup>
                        </m:num>
                        <m:den>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den>
                      </m:f>
                    </m:oMath>
                  </m:oMathPara>
                </a14:m>
                <a:endParaRPr lang="en-US" dirty="0">
                  <a:solidFill>
                    <a:schemeClr val="tx1"/>
                  </a:solidFill>
                </a:endParaRPr>
              </a:p>
            </p:txBody>
          </p:sp>
        </mc:Choice>
        <mc:Fallback xmlns="">
          <p:sp>
            <p:nvSpPr>
              <p:cNvPr id="43" name="TextBox 42">
                <a:extLst>
                  <a:ext uri="{FF2B5EF4-FFF2-40B4-BE49-F238E27FC236}">
                    <a16:creationId xmlns:a16="http://schemas.microsoft.com/office/drawing/2014/main" id="{D230C739-A6F7-4DC5-B503-4DF980903686}"/>
                  </a:ext>
                </a:extLst>
              </p:cNvPr>
              <p:cNvSpPr txBox="1">
                <a:spLocks noRot="1" noChangeAspect="1" noMove="1" noResize="1" noEditPoints="1" noAdjustHandles="1" noChangeArrowheads="1" noChangeShapeType="1" noTextEdit="1"/>
              </p:cNvSpPr>
              <p:nvPr/>
            </p:nvSpPr>
            <p:spPr>
              <a:xfrm>
                <a:off x="2035045" y="4598380"/>
                <a:ext cx="3828390" cy="96795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TextBox 43">
                <a:extLst>
                  <a:ext uri="{FF2B5EF4-FFF2-40B4-BE49-F238E27FC236}">
                    <a16:creationId xmlns:a16="http://schemas.microsoft.com/office/drawing/2014/main" xmlns="" id="{B19A0AA4-719E-4115-B0D6-9C15EDD6AA98}"/>
                  </a:ext>
                </a:extLst>
              </p:cNvPr>
              <p:cNvSpPr txBox="1"/>
              <p:nvPr/>
            </p:nvSpPr>
            <p:spPr>
              <a:xfrm>
                <a:off x="5773530" y="4625504"/>
                <a:ext cx="2034624" cy="9950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sSup>
                            <m:sSupPr>
                              <m:ctrlPr>
                                <a:rPr lang="en-US" b="0" i="1" smtClean="0">
                                  <a:solidFill>
                                    <a:schemeClr val="tx1"/>
                                  </a:solidFill>
                                  <a:latin typeface="Cambria Math"/>
                                  <a:ea typeface="Cambria Math" panose="02040503050406030204" pitchFamily="18" charset="0"/>
                                </a:rPr>
                              </m:ctrlPr>
                            </m:sSupPr>
                            <m:e>
                              <m:r>
                                <a:rPr lang="en-US" b="0" i="1" smtClean="0">
                                  <a:solidFill>
                                    <a:schemeClr val="tx1"/>
                                  </a:solidFill>
                                  <a:latin typeface="Cambria Math" panose="02040503050406030204" pitchFamily="18" charset="0"/>
                                  <a:ea typeface="Cambria Math" panose="02040503050406030204" pitchFamily="18" charset="0"/>
                                </a:rPr>
                                <m:t>6∙180</m:t>
                              </m:r>
                            </m:e>
                            <m:sup>
                              <m:r>
                                <a:rPr lang="en-US" b="0" i="1" smtClean="0">
                                  <a:solidFill>
                                    <a:schemeClr val="tx1"/>
                                  </a:solidFill>
                                  <a:latin typeface="Cambria Math" panose="02040503050406030204" pitchFamily="18" charset="0"/>
                                  <a:ea typeface="Cambria Math" panose="02040503050406030204" pitchFamily="18" charset="0"/>
                                </a:rPr>
                                <m:t>°</m:t>
                              </m:r>
                            </m:sup>
                          </m:sSup>
                          <m:r>
                            <a:rPr lang="en-US" b="0" i="0" smtClean="0">
                              <a:solidFill>
                                <a:schemeClr val="tx1"/>
                              </a:solidFill>
                              <a:latin typeface="Cambria Math" panose="02040503050406030204" pitchFamily="18" charset="0"/>
                              <a:ea typeface="Cambria Math" panose="02040503050406030204" pitchFamily="18" charset="0"/>
                            </a:rPr>
                            <m:t> </m:t>
                          </m:r>
                        </m:num>
                        <m:den>
                          <m:r>
                            <a:rPr lang="en-US" b="0" i="1" smtClean="0">
                              <a:solidFill>
                                <a:schemeClr val="tx1"/>
                              </a:solidFill>
                              <a:latin typeface="Cambria Math" panose="02040503050406030204" pitchFamily="18" charset="0"/>
                              <a:ea typeface="Cambria Math" panose="02040503050406030204" pitchFamily="18" charset="0"/>
                            </a:rPr>
                            <m:t>𝜋</m:t>
                          </m:r>
                        </m:den>
                      </m:f>
                    </m:oMath>
                  </m:oMathPara>
                </a14:m>
                <a:endParaRPr lang="en-US" dirty="0">
                  <a:solidFill>
                    <a:schemeClr val="tx1"/>
                  </a:solidFill>
                </a:endParaRPr>
              </a:p>
            </p:txBody>
          </p:sp>
        </mc:Choice>
        <mc:Fallback>
          <p:sp>
            <p:nvSpPr>
              <p:cNvPr id="44" name="TextBox 43">
                <a:extLst>
                  <a:ext uri="{FF2B5EF4-FFF2-40B4-BE49-F238E27FC236}">
                    <a16:creationId xmlns:a16="http://schemas.microsoft.com/office/drawing/2014/main" xmlns:a14="http://schemas.microsoft.com/office/drawing/2010/main" xmlns="" id="{B19A0AA4-719E-4115-B0D6-9C15EDD6AA98}"/>
                  </a:ext>
                </a:extLst>
              </p:cNvPr>
              <p:cNvSpPr txBox="1">
                <a:spLocks noRot="1" noChangeAspect="1" noMove="1" noResize="1" noEditPoints="1" noAdjustHandles="1" noChangeArrowheads="1" noChangeShapeType="1" noTextEdit="1"/>
              </p:cNvSpPr>
              <p:nvPr/>
            </p:nvSpPr>
            <p:spPr>
              <a:xfrm>
                <a:off x="5773530" y="4625504"/>
                <a:ext cx="2034624" cy="995081"/>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xmlns="" id="{F10E78ED-64D8-4B65-8FB6-15D6757B0AB1}"/>
                  </a:ext>
                </a:extLst>
              </p:cNvPr>
              <p:cNvSpPr txBox="1"/>
              <p:nvPr/>
            </p:nvSpPr>
            <p:spPr>
              <a:xfrm>
                <a:off x="5774672" y="5615577"/>
                <a:ext cx="1596765" cy="53296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m:t>
                      </m:r>
                      <m:sSup>
                        <m:sSupPr>
                          <m:ctrlPr>
                            <a:rPr lang="en-US" b="0" i="1" smtClean="0">
                              <a:solidFill>
                                <a:schemeClr val="tx1"/>
                              </a:solidFill>
                              <a:latin typeface="Cambria Math"/>
                            </a:rPr>
                          </m:ctrlPr>
                        </m:sSupPr>
                        <m:e>
                          <m:r>
                            <a:rPr lang="en-US" b="0" i="1" smtClean="0">
                              <a:solidFill>
                                <a:schemeClr val="tx1"/>
                              </a:solidFill>
                              <a:latin typeface="Cambria Math" panose="02040503050406030204" pitchFamily="18" charset="0"/>
                            </a:rPr>
                            <m:t>343.8</m:t>
                          </m:r>
                        </m:e>
                        <m:sup>
                          <m:r>
                            <a:rPr lang="en-US" b="0" i="1" smtClean="0">
                              <a:solidFill>
                                <a:schemeClr val="tx1"/>
                              </a:solidFill>
                              <a:latin typeface="Cambria Math" panose="02040503050406030204" pitchFamily="18" charset="0"/>
                              <a:ea typeface="Cambria Math" panose="02040503050406030204" pitchFamily="18" charset="0"/>
                            </a:rPr>
                            <m:t>°</m:t>
                          </m:r>
                        </m:sup>
                      </m:sSup>
                    </m:oMath>
                  </m:oMathPara>
                </a14:m>
                <a:endParaRPr lang="en-US" dirty="0">
                  <a:solidFill>
                    <a:schemeClr val="tx1"/>
                  </a:solidFill>
                </a:endParaRPr>
              </a:p>
            </p:txBody>
          </p:sp>
        </mc:Choice>
        <mc:Fallback xmlns="">
          <p:sp>
            <p:nvSpPr>
              <p:cNvPr id="45" name="TextBox 44">
                <a:extLst>
                  <a:ext uri="{FF2B5EF4-FFF2-40B4-BE49-F238E27FC236}">
                    <a16:creationId xmlns:a16="http://schemas.microsoft.com/office/drawing/2014/main" id="{F10E78ED-64D8-4B65-8FB6-15D6757B0AB1}"/>
                  </a:ext>
                </a:extLst>
              </p:cNvPr>
              <p:cNvSpPr txBox="1">
                <a:spLocks noRot="1" noChangeAspect="1" noMove="1" noResize="1" noEditPoints="1" noAdjustHandles="1" noChangeArrowheads="1" noChangeShapeType="1" noTextEdit="1"/>
              </p:cNvSpPr>
              <p:nvPr/>
            </p:nvSpPr>
            <p:spPr>
              <a:xfrm>
                <a:off x="5774672" y="5615577"/>
                <a:ext cx="1596765" cy="532966"/>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735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7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fade">
                                      <p:cBhvr>
                                        <p:cTn id="6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t>Drawing Angles in Standard Position</a:t>
            </a:r>
          </a:p>
        </p:txBody>
      </p:sp>
      <mc:AlternateContent xmlns:mc="http://schemas.openxmlformats.org/markup-compatibility/2006" xmlns:a14="http://schemas.microsoft.com/office/drawing/2010/main">
        <mc:Choice Requires="a14">
          <p:sp>
            <p:nvSpPr>
              <p:cNvPr id="16387" name="Rectangle 3"/>
              <p:cNvSpPr>
                <a:spLocks noGrp="1" noChangeArrowheads="1"/>
              </p:cNvSpPr>
              <p:nvPr>
                <p:ph type="body" idx="1"/>
              </p:nvPr>
            </p:nvSpPr>
            <p:spPr/>
            <p:txBody>
              <a:bodyPr/>
              <a:lstStyle/>
              <a:p>
                <a:pPr marL="0" indent="0"/>
                <a:r>
                  <a:rPr lang="en-US" altLang="en-US" dirty="0"/>
                  <a:t>The figure illustrates that when the terminal side makes one full revolution, it forms an angle whose radian measure is </a:t>
                </a:r>
                <a14:m>
                  <m:oMath xmlns:m="http://schemas.openxmlformats.org/officeDocument/2006/math">
                    <m:r>
                      <a:rPr lang="en-US" altLang="en-US" b="0" i="1" smtClean="0">
                        <a:latin typeface="Cambria Math" panose="02040503050406030204" pitchFamily="18" charset="0"/>
                      </a:rPr>
                      <m:t>2</m:t>
                    </m:r>
                    <m:r>
                      <a:rPr lang="en-US" altLang="en-US" b="0" i="1" smtClean="0">
                        <a:latin typeface="Cambria Math" panose="02040503050406030204" pitchFamily="18" charset="0"/>
                        <a:ea typeface="Cambria Math" panose="02040503050406030204" pitchFamily="18" charset="0"/>
                      </a:rPr>
                      <m:t>𝜋</m:t>
                    </m:r>
                    <m:r>
                      <a:rPr lang="en-US" altLang="en-US" b="0" i="1" smtClean="0">
                        <a:latin typeface="Cambria Math" panose="02040503050406030204" pitchFamily="18" charset="0"/>
                        <a:ea typeface="Cambria Math" panose="02040503050406030204" pitchFamily="18" charset="0"/>
                      </a:rPr>
                      <m:t>.</m:t>
                    </m:r>
                  </m:oMath>
                </a14:m>
                <a:r>
                  <a:rPr lang="en-US" altLang="en-US" dirty="0"/>
                  <a:t> The figure shows the quadrantal angles formed by 3/4, 1/2, and 1/4 of a revolution.</a:t>
                </a:r>
              </a:p>
            </p:txBody>
          </p:sp>
        </mc:Choice>
        <mc:Fallback xmlns="">
          <p:sp>
            <p:nvSpPr>
              <p:cNvPr id="16387" name="Rectangle 3"/>
              <p:cNvSpPr>
                <a:spLocks noGrp="1" noRot="1" noChangeAspect="1" noMove="1" noResize="1" noEditPoints="1" noAdjustHandles="1" noChangeArrowheads="1" noChangeShapeType="1" noTextEdit="1"/>
              </p:cNvSpPr>
              <p:nvPr>
                <p:ph type="body" idx="1"/>
              </p:nvPr>
            </p:nvSpPr>
            <p:spPr>
              <a:blipFill>
                <a:blip r:embed="rId2"/>
                <a:stretch>
                  <a:fillRect l="-1401" t="-1319" r="-2101"/>
                </a:stretch>
              </a:blipFill>
            </p:spPr>
            <p:txBody>
              <a:bodyPr/>
              <a:lstStyle/>
              <a:p>
                <a:r>
                  <a:rPr lang="en-US">
                    <a:noFill/>
                  </a:rPr>
                  <a:t> </a:t>
                </a:r>
              </a:p>
            </p:txBody>
          </p:sp>
        </mc:Fallback>
      </mc:AlternateContent>
      <p:pic>
        <p:nvPicPr>
          <p:cNvPr id="16389" name="Picture 6"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22663"/>
            <a:ext cx="9144000"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761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dirty="0"/>
              <a:t>Example 4a:  Drawing Angles in Standard Position</a:t>
            </a:r>
          </a:p>
        </p:txBody>
      </p:sp>
      <p:sp>
        <p:nvSpPr>
          <p:cNvPr id="17411" name="Rectangle 3"/>
          <p:cNvSpPr>
            <a:spLocks noGrp="1" noChangeArrowheads="1"/>
          </p:cNvSpPr>
          <p:nvPr>
            <p:ph type="body" idx="1"/>
          </p:nvPr>
        </p:nvSpPr>
        <p:spPr/>
        <p:txBody>
          <a:bodyPr/>
          <a:lstStyle/>
          <a:p>
            <a:r>
              <a:rPr lang="en-US" altLang="en-US"/>
              <a:t>Draw and label the angle in standard position:</a:t>
            </a:r>
          </a:p>
          <a:p>
            <a:endParaRPr lang="en-US" altLang="en-US"/>
          </a:p>
          <a:p>
            <a:endParaRPr lang="en-US" altLang="en-US"/>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3" y="226218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3" name="Line 5"/>
          <p:cNvSpPr>
            <a:spLocks noChangeShapeType="1"/>
          </p:cNvSpPr>
          <p:nvPr/>
        </p:nvSpPr>
        <p:spPr bwMode="auto">
          <a:xfrm>
            <a:off x="2598738" y="4208463"/>
            <a:ext cx="1290637" cy="15875"/>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4" name="Line 6"/>
          <p:cNvSpPr>
            <a:spLocks noChangeShapeType="1"/>
          </p:cNvSpPr>
          <p:nvPr/>
        </p:nvSpPr>
        <p:spPr bwMode="auto">
          <a:xfrm>
            <a:off x="2598738" y="4224338"/>
            <a:ext cx="1073150" cy="884237"/>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Arc 7"/>
          <p:cNvSpPr>
            <a:spLocks/>
          </p:cNvSpPr>
          <p:nvPr/>
        </p:nvSpPr>
        <p:spPr bwMode="auto">
          <a:xfrm>
            <a:off x="3192463" y="4248150"/>
            <a:ext cx="88900" cy="479425"/>
          </a:xfrm>
          <a:custGeom>
            <a:avLst/>
            <a:gdLst>
              <a:gd name="T0" fmla="*/ 0 w 21600"/>
              <a:gd name="T1" fmla="*/ 0 h 39392"/>
              <a:gd name="T2" fmla="*/ 207474 w 21600"/>
              <a:gd name="T3" fmla="*/ 5834899 h 39392"/>
              <a:gd name="T4" fmla="*/ 0 w 21600"/>
              <a:gd name="T5" fmla="*/ 3199473 h 39392"/>
              <a:gd name="T6" fmla="*/ 0 60000 65536"/>
              <a:gd name="T7" fmla="*/ 0 60000 65536"/>
              <a:gd name="T8" fmla="*/ 0 60000 65536"/>
            </a:gdLst>
            <a:ahLst/>
            <a:cxnLst>
              <a:cxn ang="T6">
                <a:pos x="T0" y="T1"/>
              </a:cxn>
              <a:cxn ang="T7">
                <a:pos x="T2" y="T3"/>
              </a:cxn>
              <a:cxn ang="T8">
                <a:pos x="T4" y="T5"/>
              </a:cxn>
            </a:cxnLst>
            <a:rect l="0" t="0" r="r" b="b"/>
            <a:pathLst>
              <a:path w="21600" h="39392" fill="none" extrusionOk="0">
                <a:moveTo>
                  <a:pt x="-1" y="0"/>
                </a:moveTo>
                <a:cubicBezTo>
                  <a:pt x="11929" y="0"/>
                  <a:pt x="21600" y="9670"/>
                  <a:pt x="21600" y="21600"/>
                </a:cubicBezTo>
                <a:cubicBezTo>
                  <a:pt x="21600" y="28708"/>
                  <a:pt x="18102" y="35361"/>
                  <a:pt x="12247" y="39391"/>
                </a:cubicBezTo>
              </a:path>
              <a:path w="21600" h="39392" stroke="0" extrusionOk="0">
                <a:moveTo>
                  <a:pt x="-1" y="0"/>
                </a:moveTo>
                <a:cubicBezTo>
                  <a:pt x="11929" y="0"/>
                  <a:pt x="21600" y="9670"/>
                  <a:pt x="21600" y="21600"/>
                </a:cubicBezTo>
                <a:cubicBezTo>
                  <a:pt x="21600" y="28708"/>
                  <a:pt x="18102" y="35361"/>
                  <a:pt x="12247" y="39391"/>
                </a:cubicBezTo>
                <a:lnTo>
                  <a:pt x="0" y="21600"/>
                </a:lnTo>
                <a:lnTo>
                  <a:pt x="-1" y="0"/>
                </a:lnTo>
                <a:close/>
              </a:path>
            </a:pathLst>
          </a:custGeom>
          <a:noFill/>
          <a:ln w="19050" algn="ctr">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8" name="AutoShape 10"/>
          <p:cNvSpPr>
            <a:spLocks noChangeArrowheads="1"/>
          </p:cNvSpPr>
          <p:nvPr/>
        </p:nvSpPr>
        <p:spPr bwMode="auto">
          <a:xfrm>
            <a:off x="2863850" y="3178175"/>
            <a:ext cx="1330325" cy="349250"/>
          </a:xfrm>
          <a:prstGeom prst="wedgeRectCallout">
            <a:avLst>
              <a:gd name="adj1" fmla="val -2745"/>
              <a:gd name="adj2" fmla="val 21772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Initial side</a:t>
            </a:r>
          </a:p>
        </p:txBody>
      </p:sp>
      <p:sp>
        <p:nvSpPr>
          <p:cNvPr id="53259" name="AutoShape 11"/>
          <p:cNvSpPr>
            <a:spLocks noChangeArrowheads="1"/>
          </p:cNvSpPr>
          <p:nvPr/>
        </p:nvSpPr>
        <p:spPr bwMode="auto">
          <a:xfrm>
            <a:off x="2863850" y="5237163"/>
            <a:ext cx="1330325" cy="812800"/>
          </a:xfrm>
          <a:prstGeom prst="wedgeRectCallout">
            <a:avLst>
              <a:gd name="adj1" fmla="val -3579"/>
              <a:gd name="adj2" fmla="val -74806"/>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Terminal side</a:t>
            </a:r>
          </a:p>
        </p:txBody>
      </p:sp>
      <p:sp>
        <p:nvSpPr>
          <p:cNvPr id="53260" name="AutoShape 12"/>
          <p:cNvSpPr>
            <a:spLocks noChangeArrowheads="1"/>
          </p:cNvSpPr>
          <p:nvPr/>
        </p:nvSpPr>
        <p:spPr bwMode="auto">
          <a:xfrm>
            <a:off x="1131888" y="3527425"/>
            <a:ext cx="1060450" cy="434975"/>
          </a:xfrm>
          <a:prstGeom prst="wedgeRectCallout">
            <a:avLst>
              <a:gd name="adj1" fmla="val 78144"/>
              <a:gd name="adj2" fmla="val 93431"/>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dirty="0">
                <a:solidFill>
                  <a:schemeClr val="tx1"/>
                </a:solidFill>
                <a:latin typeface="Times New Roman" panose="02020603050405020304" pitchFamily="18" charset="0"/>
              </a:rPr>
              <a:t>Vertex</a:t>
            </a:r>
          </a:p>
        </p:txBody>
      </p:sp>
      <p:sp>
        <p:nvSpPr>
          <p:cNvPr id="53262" name="Text Box 14"/>
          <p:cNvSpPr txBox="1">
            <a:spLocks noChangeArrowheads="1"/>
          </p:cNvSpPr>
          <p:nvPr/>
        </p:nvSpPr>
        <p:spPr bwMode="auto">
          <a:xfrm>
            <a:off x="4700588" y="2432050"/>
            <a:ext cx="4248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a:solidFill>
                  <a:schemeClr val="tx1"/>
                </a:solidFill>
                <a:latin typeface="Times New Roman" panose="02020603050405020304" pitchFamily="18" charset="0"/>
              </a:rPr>
              <a:t>The angle is negative.  It is </a:t>
            </a:r>
          </a:p>
          <a:p>
            <a:pPr algn="l" eaLnBrk="1" hangingPunct="1">
              <a:spcBef>
                <a:spcPct val="0"/>
              </a:spcBef>
            </a:pPr>
            <a:r>
              <a:rPr lang="en-US" altLang="en-US">
                <a:solidFill>
                  <a:schemeClr val="tx1"/>
                </a:solidFill>
                <a:latin typeface="Times New Roman" panose="02020603050405020304" pitchFamily="18" charset="0"/>
              </a:rPr>
              <a:t>obtained by rotating the terminal </a:t>
            </a:r>
          </a:p>
          <a:p>
            <a:pPr algn="l" eaLnBrk="1" hangingPunct="1">
              <a:spcBef>
                <a:spcPct val="0"/>
              </a:spcBef>
            </a:pPr>
            <a:r>
              <a:rPr lang="en-US" altLang="en-US">
                <a:solidFill>
                  <a:schemeClr val="tx1"/>
                </a:solidFill>
                <a:latin typeface="Times New Roman" panose="02020603050405020304" pitchFamily="18" charset="0"/>
              </a:rPr>
              <a:t>side clockwise.</a:t>
            </a:r>
          </a:p>
        </p:txBody>
      </p:sp>
      <mc:AlternateContent xmlns:mc="http://schemas.openxmlformats.org/markup-compatibility/2006" xmlns:a14="http://schemas.microsoft.com/office/drawing/2010/main">
        <mc:Choice Requires="a14">
          <p:sp>
            <p:nvSpPr>
              <p:cNvPr id="53264" name="Text Box 16"/>
              <p:cNvSpPr txBox="1">
                <a:spLocks noChangeArrowheads="1"/>
              </p:cNvSpPr>
              <p:nvPr/>
            </p:nvSpPr>
            <p:spPr bwMode="auto">
              <a:xfrm>
                <a:off x="5030788" y="4768850"/>
                <a:ext cx="3584636" cy="985719"/>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dirty="0">
                    <a:solidFill>
                      <a:schemeClr val="tx1"/>
                    </a:solidFill>
                    <a:latin typeface="Times New Roman" panose="02020603050405020304" pitchFamily="18" charset="0"/>
                  </a:rPr>
                  <a:t>We rotate the terminal side </a:t>
                </a:r>
              </a:p>
              <a:p>
                <a:pPr algn="l" eaLnBrk="1" hangingPunct="1">
                  <a:spcBef>
                    <a:spcPct val="0"/>
                  </a:spcBef>
                </a:pPr>
                <a:r>
                  <a:rPr lang="en-US" altLang="en-US" dirty="0">
                    <a:solidFill>
                      <a:schemeClr val="tx1"/>
                    </a:solidFill>
                    <a:latin typeface="Times New Roman" panose="02020603050405020304" pitchFamily="18" charset="0"/>
                  </a:rPr>
                  <a:t>clockwise </a:t>
                </a:r>
                <a14:m>
                  <m:oMath xmlns:m="http://schemas.openxmlformats.org/officeDocument/2006/math">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1</m:t>
                        </m:r>
                      </m:num>
                      <m:den>
                        <m:r>
                          <a:rPr lang="en-US" altLang="en-US" b="0" i="1" smtClean="0">
                            <a:solidFill>
                              <a:schemeClr val="tx1"/>
                            </a:solidFill>
                            <a:latin typeface="Cambria Math" panose="02040503050406030204" pitchFamily="18" charset="0"/>
                          </a:rPr>
                          <m:t>8</m:t>
                        </m:r>
                      </m:den>
                    </m:f>
                  </m:oMath>
                </a14:m>
                <a:r>
                  <a:rPr lang="en-US" altLang="en-US" dirty="0">
                    <a:solidFill>
                      <a:schemeClr val="tx1"/>
                    </a:solidFill>
                    <a:latin typeface="Times New Roman" panose="02020603050405020304" pitchFamily="18" charset="0"/>
                  </a:rPr>
                  <a:t> of a revolution.</a:t>
                </a:r>
              </a:p>
            </p:txBody>
          </p:sp>
        </mc:Choice>
        <mc:Fallback xmlns="">
          <p:sp>
            <p:nvSpPr>
              <p:cNvPr id="53264" name="Text Box 16"/>
              <p:cNvSpPr txBox="1">
                <a:spLocks noRot="1" noChangeAspect="1" noMove="1" noResize="1" noEditPoints="1" noAdjustHandles="1" noChangeArrowheads="1" noChangeShapeType="1" noTextEdit="1"/>
              </p:cNvSpPr>
              <p:nvPr/>
            </p:nvSpPr>
            <p:spPr bwMode="auto">
              <a:xfrm>
                <a:off x="5030788" y="4768850"/>
                <a:ext cx="3584636" cy="985719"/>
              </a:xfrm>
              <a:prstGeom prst="rect">
                <a:avLst/>
              </a:prstGeom>
              <a:blipFill>
                <a:blip r:embed="rId3"/>
                <a:stretch>
                  <a:fillRect l="-2551" t="-4938" r="-1531" b="-49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EB8CD33-5171-4879-A6A5-2893CB62FE5C}"/>
                  </a:ext>
                </a:extLst>
              </p:cNvPr>
              <p:cNvSpPr txBox="1"/>
              <p:nvPr/>
            </p:nvSpPr>
            <p:spPr>
              <a:xfrm>
                <a:off x="6634163" y="1101451"/>
                <a:ext cx="1908175" cy="82445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𝜃</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DEB8CD33-5171-4879-A6A5-2893CB62FE5C}"/>
                  </a:ext>
                </a:extLst>
              </p:cNvPr>
              <p:cNvSpPr txBox="1">
                <a:spLocks noRot="1" noChangeAspect="1" noMove="1" noResize="1" noEditPoints="1" noAdjustHandles="1" noChangeArrowheads="1" noChangeShapeType="1" noTextEdit="1"/>
              </p:cNvSpPr>
              <p:nvPr/>
            </p:nvSpPr>
            <p:spPr>
              <a:xfrm>
                <a:off x="6634163" y="1101451"/>
                <a:ext cx="1908175" cy="82445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3B131ED5-5C48-4551-9CE6-807309242261}"/>
                  </a:ext>
                </a:extLst>
              </p:cNvPr>
              <p:cNvSpPr txBox="1"/>
              <p:nvPr/>
            </p:nvSpPr>
            <p:spPr>
              <a:xfrm>
                <a:off x="4194175" y="3589210"/>
                <a:ext cx="45720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a:rPr>
                          </m:ctrlPr>
                        </m:dPr>
                        <m:e>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e>
                      </m:d>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8</m:t>
                          </m:r>
                        </m:den>
                      </m:f>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3B131ED5-5C48-4551-9CE6-807309242261}"/>
                  </a:ext>
                </a:extLst>
              </p:cNvPr>
              <p:cNvSpPr txBox="1">
                <a:spLocks noRot="1" noChangeAspect="1" noMove="1" noResize="1" noEditPoints="1" noAdjustHandles="1" noChangeArrowheads="1" noChangeShapeType="1" noTextEdit="1"/>
              </p:cNvSpPr>
              <p:nvPr/>
            </p:nvSpPr>
            <p:spPr>
              <a:xfrm>
                <a:off x="4194175" y="3589210"/>
                <a:ext cx="4572000" cy="9017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2580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326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6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6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8"/>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326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326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325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53255"/>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3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animBg="1"/>
      <p:bldP spid="53259" grpId="0" animBg="1"/>
      <p:bldP spid="53260" grpId="0" animBg="1"/>
      <p:bldP spid="53264"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Example 4b:  Drawing Angles in Standard Position</a:t>
            </a:r>
          </a:p>
        </p:txBody>
      </p:sp>
      <p:sp>
        <p:nvSpPr>
          <p:cNvPr id="18435" name="Rectangle 3"/>
          <p:cNvSpPr>
            <a:spLocks noGrp="1" noChangeArrowheads="1"/>
          </p:cNvSpPr>
          <p:nvPr>
            <p:ph type="body" idx="1"/>
          </p:nvPr>
        </p:nvSpPr>
        <p:spPr/>
        <p:txBody>
          <a:bodyPr/>
          <a:lstStyle/>
          <a:p>
            <a:r>
              <a:rPr lang="en-US" altLang="en-US" dirty="0"/>
              <a:t>Draw and label the angle in standard position:  </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31933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78" name="Text Box 6"/>
          <p:cNvSpPr txBox="1">
            <a:spLocks noChangeArrowheads="1"/>
          </p:cNvSpPr>
          <p:nvPr/>
        </p:nvSpPr>
        <p:spPr bwMode="auto">
          <a:xfrm>
            <a:off x="4700588" y="2432050"/>
            <a:ext cx="4248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a:solidFill>
                  <a:schemeClr val="tx1"/>
                </a:solidFill>
                <a:latin typeface="Times New Roman" panose="02020603050405020304" pitchFamily="18" charset="0"/>
              </a:rPr>
              <a:t>The angle is positive.  It is </a:t>
            </a:r>
          </a:p>
          <a:p>
            <a:pPr algn="l" eaLnBrk="1" hangingPunct="1">
              <a:spcBef>
                <a:spcPct val="0"/>
              </a:spcBef>
            </a:pPr>
            <a:r>
              <a:rPr lang="en-US" altLang="en-US">
                <a:solidFill>
                  <a:schemeClr val="tx1"/>
                </a:solidFill>
                <a:latin typeface="Times New Roman" panose="02020603050405020304" pitchFamily="18" charset="0"/>
              </a:rPr>
              <a:t>obtained by rotating the terminal </a:t>
            </a:r>
          </a:p>
          <a:p>
            <a:pPr algn="l" eaLnBrk="1" hangingPunct="1">
              <a:spcBef>
                <a:spcPct val="0"/>
              </a:spcBef>
            </a:pPr>
            <a:r>
              <a:rPr lang="en-US" altLang="en-US">
                <a:solidFill>
                  <a:schemeClr val="tx1"/>
                </a:solidFill>
                <a:latin typeface="Times New Roman" panose="02020603050405020304" pitchFamily="18" charset="0"/>
              </a:rPr>
              <a:t>side counterclockwise.</a:t>
            </a:r>
            <a:endParaRPr lang="en-US" altLang="en-US"/>
          </a:p>
        </p:txBody>
      </p:sp>
      <mc:AlternateContent xmlns:mc="http://schemas.openxmlformats.org/markup-compatibility/2006" xmlns:a14="http://schemas.microsoft.com/office/drawing/2010/main">
        <mc:Choice Requires="a14">
          <p:sp>
            <p:nvSpPr>
              <p:cNvPr id="54280" name="Text Box 8"/>
              <p:cNvSpPr txBox="1">
                <a:spLocks noChangeArrowheads="1"/>
              </p:cNvSpPr>
              <p:nvPr/>
            </p:nvSpPr>
            <p:spPr bwMode="auto">
              <a:xfrm>
                <a:off x="4286055" y="5002002"/>
                <a:ext cx="4583306" cy="986489"/>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dirty="0">
                    <a:solidFill>
                      <a:schemeClr val="tx1"/>
                    </a:solidFill>
                    <a:latin typeface="Times New Roman" panose="02020603050405020304" pitchFamily="18" charset="0"/>
                  </a:rPr>
                  <a:t>We rotate the terminal side </a:t>
                </a:r>
                <a:br>
                  <a:rPr lang="en-US" altLang="en-US" dirty="0">
                    <a:solidFill>
                      <a:schemeClr val="tx1"/>
                    </a:solidFill>
                    <a:latin typeface="Times New Roman" panose="02020603050405020304" pitchFamily="18" charset="0"/>
                  </a:rPr>
                </a:br>
                <a:r>
                  <a:rPr lang="en-US" altLang="en-US" dirty="0">
                    <a:solidFill>
                      <a:schemeClr val="tx1"/>
                    </a:solidFill>
                    <a:latin typeface="Times New Roman" panose="02020603050405020304" pitchFamily="18" charset="0"/>
                  </a:rPr>
                  <a:t>counterclockwise </a:t>
                </a:r>
                <a14:m>
                  <m:oMath xmlns:m="http://schemas.openxmlformats.org/officeDocument/2006/math">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3</m:t>
                        </m:r>
                      </m:num>
                      <m:den>
                        <m:r>
                          <a:rPr lang="en-US" altLang="en-US" b="0" i="1" smtClean="0">
                            <a:solidFill>
                              <a:schemeClr val="tx1"/>
                            </a:solidFill>
                            <a:latin typeface="Cambria Math" panose="02040503050406030204" pitchFamily="18" charset="0"/>
                          </a:rPr>
                          <m:t>8</m:t>
                        </m:r>
                      </m:den>
                    </m:f>
                  </m:oMath>
                </a14:m>
                <a:r>
                  <a:rPr lang="en-US" altLang="en-US" dirty="0">
                    <a:solidFill>
                      <a:schemeClr val="tx1"/>
                    </a:solidFill>
                    <a:latin typeface="Times New Roman" panose="02020603050405020304" pitchFamily="18" charset="0"/>
                  </a:rPr>
                  <a:t> of a revolution.</a:t>
                </a:r>
                <a:endParaRPr lang="en-US" altLang="en-US" dirty="0"/>
              </a:p>
            </p:txBody>
          </p:sp>
        </mc:Choice>
        <mc:Fallback xmlns="">
          <p:sp>
            <p:nvSpPr>
              <p:cNvPr id="54280" name="Text Box 8"/>
              <p:cNvSpPr txBox="1">
                <a:spLocks noRot="1" noChangeAspect="1" noMove="1" noResize="1" noEditPoints="1" noAdjustHandles="1" noChangeArrowheads="1" noChangeShapeType="1" noTextEdit="1"/>
              </p:cNvSpPr>
              <p:nvPr/>
            </p:nvSpPr>
            <p:spPr bwMode="auto">
              <a:xfrm>
                <a:off x="4286055" y="5002002"/>
                <a:ext cx="4583306" cy="986489"/>
              </a:xfrm>
              <a:prstGeom prst="rect">
                <a:avLst/>
              </a:prstGeom>
              <a:blipFill>
                <a:blip r:embed="rId3"/>
                <a:stretch>
                  <a:fillRect l="-1995" t="-4969" b="-55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4282" name="Line 10"/>
          <p:cNvSpPr>
            <a:spLocks noChangeShapeType="1"/>
          </p:cNvSpPr>
          <p:nvPr/>
        </p:nvSpPr>
        <p:spPr bwMode="auto">
          <a:xfrm>
            <a:off x="2846388" y="4264025"/>
            <a:ext cx="1146175" cy="0"/>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3" name="Line 11"/>
          <p:cNvSpPr>
            <a:spLocks noChangeShapeType="1"/>
          </p:cNvSpPr>
          <p:nvPr/>
        </p:nvSpPr>
        <p:spPr bwMode="auto">
          <a:xfrm flipH="1" flipV="1">
            <a:off x="1635125" y="3235325"/>
            <a:ext cx="1233488" cy="1028700"/>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89" name="Arc 17"/>
          <p:cNvSpPr>
            <a:spLocks/>
          </p:cNvSpPr>
          <p:nvPr/>
        </p:nvSpPr>
        <p:spPr bwMode="auto">
          <a:xfrm>
            <a:off x="2252663" y="3670300"/>
            <a:ext cx="982662" cy="803275"/>
          </a:xfrm>
          <a:custGeom>
            <a:avLst/>
            <a:gdLst>
              <a:gd name="T0" fmla="*/ 0 w 20413"/>
              <a:gd name="T1" fmla="*/ 0 h 21600"/>
              <a:gd name="T2" fmla="*/ 47304395 w 20413"/>
              <a:gd name="T3" fmla="*/ 20107386 h 21600"/>
              <a:gd name="T4" fmla="*/ 0 w 20413"/>
              <a:gd name="T5" fmla="*/ 29872719 h 21600"/>
              <a:gd name="T6" fmla="*/ 0 60000 65536"/>
              <a:gd name="T7" fmla="*/ 0 60000 65536"/>
              <a:gd name="T8" fmla="*/ 0 60000 65536"/>
            </a:gdLst>
            <a:ahLst/>
            <a:cxnLst>
              <a:cxn ang="T6">
                <a:pos x="T0" y="T1"/>
              </a:cxn>
              <a:cxn ang="T7">
                <a:pos x="T2" y="T3"/>
              </a:cxn>
              <a:cxn ang="T8">
                <a:pos x="T4" y="T5"/>
              </a:cxn>
            </a:cxnLst>
            <a:rect l="0" t="0" r="r" b="b"/>
            <a:pathLst>
              <a:path w="20413" h="21600" fill="none" extrusionOk="0">
                <a:moveTo>
                  <a:pt x="-1" y="0"/>
                </a:moveTo>
                <a:cubicBezTo>
                  <a:pt x="9207" y="0"/>
                  <a:pt x="17403" y="5837"/>
                  <a:pt x="20413" y="14538"/>
                </a:cubicBezTo>
              </a:path>
              <a:path w="20413" h="21600" stroke="0" extrusionOk="0">
                <a:moveTo>
                  <a:pt x="-1" y="0"/>
                </a:moveTo>
                <a:cubicBezTo>
                  <a:pt x="9207" y="0"/>
                  <a:pt x="17403" y="5837"/>
                  <a:pt x="20413" y="14538"/>
                </a:cubicBezTo>
                <a:lnTo>
                  <a:pt x="0" y="21600"/>
                </a:lnTo>
                <a:lnTo>
                  <a:pt x="-1" y="0"/>
                </a:lnTo>
                <a:close/>
              </a:path>
            </a:pathLst>
          </a:custGeom>
          <a:solidFill>
            <a:schemeClr val="bg1">
              <a:alpha val="0"/>
            </a:schemeClr>
          </a:solidFill>
          <a:ln w="25400" algn="ctr">
            <a:solidFill>
              <a:schemeClr val="tx1"/>
            </a:solidFill>
            <a:round/>
            <a:headEnd type="triangle" w="med" len="me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0" name="AutoShape 18"/>
          <p:cNvSpPr>
            <a:spLocks noChangeArrowheads="1"/>
          </p:cNvSpPr>
          <p:nvPr/>
        </p:nvSpPr>
        <p:spPr bwMode="auto">
          <a:xfrm>
            <a:off x="1406525" y="4551363"/>
            <a:ext cx="1060450" cy="434975"/>
          </a:xfrm>
          <a:prstGeom prst="wedgeRectCallout">
            <a:avLst>
              <a:gd name="adj1" fmla="val 70060"/>
              <a:gd name="adj2" fmla="val -9854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Vertex</a:t>
            </a:r>
            <a:endParaRPr lang="en-US" altLang="en-US"/>
          </a:p>
        </p:txBody>
      </p:sp>
      <p:sp>
        <p:nvSpPr>
          <p:cNvPr id="54291" name="AutoShape 19"/>
          <p:cNvSpPr>
            <a:spLocks noChangeArrowheads="1"/>
          </p:cNvSpPr>
          <p:nvPr/>
        </p:nvSpPr>
        <p:spPr bwMode="auto">
          <a:xfrm>
            <a:off x="457200" y="3581400"/>
            <a:ext cx="1330325" cy="812800"/>
          </a:xfrm>
          <a:prstGeom prst="wedgeRectCallout">
            <a:avLst>
              <a:gd name="adj1" fmla="val 79236"/>
              <a:gd name="adj2" fmla="val -23046"/>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Terminal side</a:t>
            </a:r>
            <a:endParaRPr lang="en-US" altLang="en-US"/>
          </a:p>
        </p:txBody>
      </p:sp>
      <p:sp>
        <p:nvSpPr>
          <p:cNvPr id="54293" name="AutoShape 21"/>
          <p:cNvSpPr>
            <a:spLocks noChangeArrowheads="1"/>
          </p:cNvSpPr>
          <p:nvPr/>
        </p:nvSpPr>
        <p:spPr bwMode="auto">
          <a:xfrm>
            <a:off x="2863850" y="3235325"/>
            <a:ext cx="1330325" cy="349250"/>
          </a:xfrm>
          <a:prstGeom prst="wedgeRectCallout">
            <a:avLst>
              <a:gd name="adj1" fmla="val -2745"/>
              <a:gd name="adj2" fmla="val 21772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Initial side</a:t>
            </a:r>
            <a:endParaRPr lang="en-US" altLang="en-US"/>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xmlns="" id="{BDCDC214-63B3-4538-BCE1-FCA4601D8058}"/>
                  </a:ext>
                </a:extLst>
              </p:cNvPr>
              <p:cNvSpPr txBox="1"/>
              <p:nvPr/>
            </p:nvSpPr>
            <p:spPr>
              <a:xfrm>
                <a:off x="6838950" y="1077638"/>
                <a:ext cx="1908175"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𝛼</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p:sp>
            <p:nvSpPr>
              <p:cNvPr id="2" name="TextBox 1">
                <a:extLst>
                  <a:ext uri="{FF2B5EF4-FFF2-40B4-BE49-F238E27FC236}">
                    <a16:creationId xmlns:a16="http://schemas.microsoft.com/office/drawing/2014/main" xmlns:a14="http://schemas.microsoft.com/office/drawing/2010/main" xmlns="" id="{BDCDC214-63B3-4538-BCE1-FCA4601D8058}"/>
                  </a:ext>
                </a:extLst>
              </p:cNvPr>
              <p:cNvSpPr txBox="1">
                <a:spLocks noRot="1" noChangeAspect="1" noMove="1" noResize="1" noEditPoints="1" noAdjustHandles="1" noChangeArrowheads="1" noChangeShapeType="1" noTextEdit="1"/>
              </p:cNvSpPr>
              <p:nvPr/>
            </p:nvSpPr>
            <p:spPr>
              <a:xfrm>
                <a:off x="6838950" y="1077638"/>
                <a:ext cx="1908175" cy="89896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5AA6A20-2FDF-4566-BDB1-F40DCD51CB2C}"/>
                  </a:ext>
                </a:extLst>
              </p:cNvPr>
              <p:cNvSpPr txBox="1"/>
              <p:nvPr/>
            </p:nvSpPr>
            <p:spPr>
              <a:xfrm>
                <a:off x="4673600" y="3662152"/>
                <a:ext cx="36703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𝜋</m:t>
                          </m:r>
                        </m:num>
                        <m:den>
                          <m:r>
                            <a:rPr lang="en-US">
                              <a:solidFill>
                                <a:schemeClr val="tx1"/>
                              </a:solidFill>
                              <a:latin typeface="Cambria Math" panose="02040503050406030204" pitchFamily="18" charset="0"/>
                            </a:rPr>
                            <m:t>4</m:t>
                          </m:r>
                        </m:den>
                      </m:f>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a:solidFill>
                                <a:schemeClr val="tx1"/>
                              </a:solidFill>
                              <a:latin typeface="Cambria Math" panose="02040503050406030204" pitchFamily="18" charset="0"/>
                            </a:rPr>
                            <m:t>3</m:t>
                          </m:r>
                        </m:num>
                        <m:den>
                          <m:r>
                            <a:rPr lang="en-US">
                              <a:solidFill>
                                <a:schemeClr val="tx1"/>
                              </a:solidFill>
                              <a:latin typeface="Cambria Math" panose="02040503050406030204" pitchFamily="18" charset="0"/>
                            </a:rPr>
                            <m:t>8</m:t>
                          </m:r>
                        </m:den>
                      </m:f>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05AA6A20-2FDF-4566-BDB1-F40DCD51CB2C}"/>
                  </a:ext>
                </a:extLst>
              </p:cNvPr>
              <p:cNvSpPr txBox="1">
                <a:spLocks noRot="1" noChangeAspect="1" noMove="1" noResize="1" noEditPoints="1" noAdjustHandles="1" noChangeArrowheads="1" noChangeShapeType="1" noTextEdit="1"/>
              </p:cNvSpPr>
              <p:nvPr/>
            </p:nvSpPr>
            <p:spPr>
              <a:xfrm>
                <a:off x="4673600" y="3662152"/>
                <a:ext cx="3670300" cy="9017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74380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7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54282"/>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54293"/>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42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42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5428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autoUpdateAnimBg="0"/>
      <p:bldP spid="54280" grpId="0" autoUpdateAnimBg="0"/>
      <p:bldP spid="54290" grpId="0" animBg="1"/>
      <p:bldP spid="54291" grpId="0" animBg="1"/>
      <p:bldP spid="54293"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4c:  Drawing Angles in Standard Position</a:t>
            </a:r>
          </a:p>
        </p:txBody>
      </p:sp>
      <p:sp>
        <p:nvSpPr>
          <p:cNvPr id="19459" name="Rectangle 3"/>
          <p:cNvSpPr>
            <a:spLocks noGrp="1" noChangeArrowheads="1"/>
          </p:cNvSpPr>
          <p:nvPr>
            <p:ph type="body" idx="1"/>
          </p:nvPr>
        </p:nvSpPr>
        <p:spPr/>
        <p:txBody>
          <a:bodyPr/>
          <a:lstStyle/>
          <a:p>
            <a:r>
              <a:rPr lang="en-US" altLang="en-US"/>
              <a:t>Draw and label the angle in standard position: </a:t>
            </a:r>
          </a:p>
        </p:txBody>
      </p:sp>
      <p:pic>
        <p:nvPicPr>
          <p:cNvPr id="19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0" y="231933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2" name="Text Box 6"/>
          <p:cNvSpPr txBox="1">
            <a:spLocks noChangeArrowheads="1"/>
          </p:cNvSpPr>
          <p:nvPr/>
        </p:nvSpPr>
        <p:spPr bwMode="auto">
          <a:xfrm>
            <a:off x="4700588" y="2432050"/>
            <a:ext cx="4248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a:solidFill>
                  <a:schemeClr val="tx1"/>
                </a:solidFill>
                <a:latin typeface="Times New Roman" panose="02020603050405020304" pitchFamily="18" charset="0"/>
              </a:rPr>
              <a:t>The angle is negative.  It is </a:t>
            </a:r>
          </a:p>
          <a:p>
            <a:pPr algn="l" eaLnBrk="1" hangingPunct="1">
              <a:spcBef>
                <a:spcPct val="0"/>
              </a:spcBef>
            </a:pPr>
            <a:r>
              <a:rPr lang="en-US" altLang="en-US">
                <a:solidFill>
                  <a:schemeClr val="tx1"/>
                </a:solidFill>
                <a:latin typeface="Times New Roman" panose="02020603050405020304" pitchFamily="18" charset="0"/>
              </a:rPr>
              <a:t>obtained by rotating the terminal </a:t>
            </a:r>
          </a:p>
          <a:p>
            <a:pPr algn="l" eaLnBrk="1" hangingPunct="1">
              <a:spcBef>
                <a:spcPct val="0"/>
              </a:spcBef>
            </a:pPr>
            <a:r>
              <a:rPr lang="en-US" altLang="en-US">
                <a:solidFill>
                  <a:schemeClr val="tx1"/>
                </a:solidFill>
                <a:latin typeface="Times New Roman" panose="02020603050405020304" pitchFamily="18" charset="0"/>
              </a:rPr>
              <a:t>side clockwise.</a:t>
            </a:r>
            <a:endParaRPr lang="en-US" altLang="en-US"/>
          </a:p>
        </p:txBody>
      </p:sp>
      <mc:AlternateContent xmlns:mc="http://schemas.openxmlformats.org/markup-compatibility/2006" xmlns:a14="http://schemas.microsoft.com/office/drawing/2010/main">
        <mc:Choice Requires="a14">
          <p:sp>
            <p:nvSpPr>
              <p:cNvPr id="55303" name="Text Box 7"/>
              <p:cNvSpPr txBox="1">
                <a:spLocks noChangeArrowheads="1"/>
              </p:cNvSpPr>
              <p:nvPr/>
            </p:nvSpPr>
            <p:spPr bwMode="auto">
              <a:xfrm>
                <a:off x="5097462" y="5153021"/>
                <a:ext cx="3575018" cy="98437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dirty="0">
                    <a:solidFill>
                      <a:schemeClr val="tx1"/>
                    </a:solidFill>
                    <a:latin typeface="Times New Roman" panose="02020603050405020304" pitchFamily="18" charset="0"/>
                  </a:rPr>
                  <a:t>We rotate the terminal side</a:t>
                </a:r>
              </a:p>
              <a:p>
                <a:pPr eaLnBrk="1" hangingPunct="1">
                  <a:spcBef>
                    <a:spcPct val="0"/>
                  </a:spcBef>
                </a:pPr>
                <a:r>
                  <a:rPr lang="en-US" altLang="en-US" dirty="0">
                    <a:solidFill>
                      <a:schemeClr val="tx1"/>
                    </a:solidFill>
                    <a:latin typeface="Times New Roman" panose="02020603050405020304" pitchFamily="18" charset="0"/>
                  </a:rPr>
                  <a:t>clockwise </a:t>
                </a:r>
                <a14:m>
                  <m:oMath xmlns:m="http://schemas.openxmlformats.org/officeDocument/2006/math">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7</m:t>
                        </m:r>
                      </m:num>
                      <m:den>
                        <m:r>
                          <a:rPr lang="en-US" altLang="en-US" b="0" i="1" smtClean="0">
                            <a:solidFill>
                              <a:schemeClr val="tx1"/>
                            </a:solidFill>
                            <a:latin typeface="Cambria Math" panose="02040503050406030204" pitchFamily="18" charset="0"/>
                          </a:rPr>
                          <m:t>8</m:t>
                        </m:r>
                      </m:den>
                    </m:f>
                    <m:r>
                      <a:rPr lang="en-US" altLang="en-US" b="0" i="1" smtClean="0">
                        <a:solidFill>
                          <a:schemeClr val="tx1"/>
                        </a:solidFill>
                        <a:latin typeface="Cambria Math" panose="02040503050406030204" pitchFamily="18" charset="0"/>
                      </a:rPr>
                      <m:t> </m:t>
                    </m:r>
                  </m:oMath>
                </a14:m>
                <a:r>
                  <a:rPr lang="en-US" altLang="en-US" dirty="0">
                    <a:solidFill>
                      <a:schemeClr val="tx1"/>
                    </a:solidFill>
                    <a:latin typeface="Times New Roman" panose="02020603050405020304" pitchFamily="18" charset="0"/>
                  </a:rPr>
                  <a:t>of a revolution.</a:t>
                </a:r>
                <a:endParaRPr lang="en-US" altLang="en-US" dirty="0"/>
              </a:p>
            </p:txBody>
          </p:sp>
        </mc:Choice>
        <mc:Fallback xmlns="">
          <p:sp>
            <p:nvSpPr>
              <p:cNvPr id="55303" name="Text Box 7"/>
              <p:cNvSpPr txBox="1">
                <a:spLocks noRot="1" noChangeAspect="1" noMove="1" noResize="1" noEditPoints="1" noAdjustHandles="1" noChangeArrowheads="1" noChangeShapeType="1" noTextEdit="1"/>
              </p:cNvSpPr>
              <p:nvPr/>
            </p:nvSpPr>
            <p:spPr bwMode="auto">
              <a:xfrm>
                <a:off x="5097462" y="5153021"/>
                <a:ext cx="3575018" cy="984372"/>
              </a:xfrm>
              <a:prstGeom prst="rect">
                <a:avLst/>
              </a:prstGeom>
              <a:blipFill>
                <a:blip r:embed="rId3"/>
                <a:stretch>
                  <a:fillRect l="-2555" t="-4938" r="-1363" b="-43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55306" name="Line 10"/>
          <p:cNvSpPr>
            <a:spLocks noChangeShapeType="1"/>
          </p:cNvSpPr>
          <p:nvPr/>
        </p:nvSpPr>
        <p:spPr bwMode="auto">
          <a:xfrm flipV="1">
            <a:off x="2830513" y="4238625"/>
            <a:ext cx="1552575" cy="14288"/>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7" name="Line 11"/>
          <p:cNvSpPr>
            <a:spLocks noChangeShapeType="1"/>
          </p:cNvSpPr>
          <p:nvPr/>
        </p:nvSpPr>
        <p:spPr bwMode="auto">
          <a:xfrm flipV="1">
            <a:off x="2830513" y="3048000"/>
            <a:ext cx="1073150" cy="1204913"/>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8" name="Arc 12"/>
          <p:cNvSpPr>
            <a:spLocks/>
          </p:cNvSpPr>
          <p:nvPr/>
        </p:nvSpPr>
        <p:spPr bwMode="auto">
          <a:xfrm rot="10800000">
            <a:off x="1828800" y="3762375"/>
            <a:ext cx="1217613" cy="1249363"/>
          </a:xfrm>
          <a:custGeom>
            <a:avLst/>
            <a:gdLst>
              <a:gd name="T0" fmla="*/ 309026 w 43200"/>
              <a:gd name="T1" fmla="*/ 21480223 h 43200"/>
              <a:gd name="T2" fmla="*/ 2441258 w 43200"/>
              <a:gd name="T3" fmla="*/ 27354196 h 43200"/>
              <a:gd name="T4" fmla="*/ 17159521 w 43200"/>
              <a:gd name="T5" fmla="*/ 18066078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89" y="25681"/>
                </a:moveTo>
                <a:cubicBezTo>
                  <a:pt x="130" y="24336"/>
                  <a:pt x="0" y="22969"/>
                  <a:pt x="0" y="21600"/>
                </a:cubicBezTo>
                <a:cubicBezTo>
                  <a:pt x="0" y="9670"/>
                  <a:pt x="9670" y="0"/>
                  <a:pt x="21600" y="0"/>
                </a:cubicBezTo>
                <a:cubicBezTo>
                  <a:pt x="33529" y="0"/>
                  <a:pt x="43200" y="9670"/>
                  <a:pt x="43200" y="21600"/>
                </a:cubicBezTo>
                <a:cubicBezTo>
                  <a:pt x="43200" y="33529"/>
                  <a:pt x="33529" y="43200"/>
                  <a:pt x="21600" y="43200"/>
                </a:cubicBezTo>
                <a:cubicBezTo>
                  <a:pt x="14009" y="43200"/>
                  <a:pt x="6975" y="39215"/>
                  <a:pt x="3073" y="32704"/>
                </a:cubicBezTo>
              </a:path>
              <a:path w="43200" h="43200" stroke="0" extrusionOk="0">
                <a:moveTo>
                  <a:pt x="389" y="25681"/>
                </a:moveTo>
                <a:cubicBezTo>
                  <a:pt x="130" y="24336"/>
                  <a:pt x="0" y="22969"/>
                  <a:pt x="0" y="21600"/>
                </a:cubicBezTo>
                <a:cubicBezTo>
                  <a:pt x="0" y="9670"/>
                  <a:pt x="9670" y="0"/>
                  <a:pt x="21600" y="0"/>
                </a:cubicBezTo>
                <a:cubicBezTo>
                  <a:pt x="33529" y="0"/>
                  <a:pt x="43200" y="9670"/>
                  <a:pt x="43200" y="21600"/>
                </a:cubicBezTo>
                <a:cubicBezTo>
                  <a:pt x="43200" y="33529"/>
                  <a:pt x="33529" y="43200"/>
                  <a:pt x="21600" y="43200"/>
                </a:cubicBezTo>
                <a:cubicBezTo>
                  <a:pt x="14009" y="43200"/>
                  <a:pt x="6975" y="39215"/>
                  <a:pt x="3073" y="32704"/>
                </a:cubicBezTo>
                <a:lnTo>
                  <a:pt x="21600" y="21600"/>
                </a:lnTo>
                <a:lnTo>
                  <a:pt x="389" y="25681"/>
                </a:lnTo>
                <a:close/>
              </a:path>
            </a:pathLst>
          </a:custGeom>
          <a:solidFill>
            <a:schemeClr val="bg1">
              <a:alpha val="0"/>
            </a:schemeClr>
          </a:solidFill>
          <a:ln w="25400" algn="ctr">
            <a:solidFill>
              <a:schemeClr val="tx1"/>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09" name="AutoShape 13"/>
          <p:cNvSpPr>
            <a:spLocks noChangeArrowheads="1"/>
          </p:cNvSpPr>
          <p:nvPr/>
        </p:nvSpPr>
        <p:spPr bwMode="auto">
          <a:xfrm>
            <a:off x="1163638" y="2432050"/>
            <a:ext cx="1330325" cy="812800"/>
          </a:xfrm>
          <a:prstGeom prst="wedgeRectCallout">
            <a:avLst>
              <a:gd name="adj1" fmla="val 109190"/>
              <a:gd name="adj2" fmla="val 86329"/>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Terminal side</a:t>
            </a:r>
            <a:endParaRPr lang="en-US" altLang="en-US"/>
          </a:p>
        </p:txBody>
      </p:sp>
      <p:sp>
        <p:nvSpPr>
          <p:cNvPr id="55310" name="AutoShape 14"/>
          <p:cNvSpPr>
            <a:spLocks noChangeArrowheads="1"/>
          </p:cNvSpPr>
          <p:nvPr/>
        </p:nvSpPr>
        <p:spPr bwMode="auto">
          <a:xfrm>
            <a:off x="3159125" y="4978400"/>
            <a:ext cx="1330325" cy="349250"/>
          </a:xfrm>
          <a:prstGeom prst="wedgeRectCallout">
            <a:avLst>
              <a:gd name="adj1" fmla="val -20287"/>
              <a:gd name="adj2" fmla="val -218634"/>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Initial side</a:t>
            </a:r>
            <a:endParaRPr lang="en-US" altLang="en-US"/>
          </a:p>
        </p:txBody>
      </p:sp>
      <p:sp>
        <p:nvSpPr>
          <p:cNvPr id="55311" name="AutoShape 15"/>
          <p:cNvSpPr>
            <a:spLocks noChangeArrowheads="1"/>
          </p:cNvSpPr>
          <p:nvPr/>
        </p:nvSpPr>
        <p:spPr bwMode="auto">
          <a:xfrm>
            <a:off x="601663" y="5327650"/>
            <a:ext cx="1060450" cy="434975"/>
          </a:xfrm>
          <a:prstGeom prst="wedgeRectCallout">
            <a:avLst>
              <a:gd name="adj1" fmla="val 147306"/>
              <a:gd name="adj2" fmla="val -273722"/>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Vertex</a:t>
            </a: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AD48A22A-73D5-4F9B-BA3E-0A9DD30FABD8}"/>
                  </a:ext>
                </a:extLst>
              </p:cNvPr>
              <p:cNvSpPr txBox="1"/>
              <p:nvPr/>
            </p:nvSpPr>
            <p:spPr>
              <a:xfrm>
                <a:off x="6824663" y="1027248"/>
                <a:ext cx="1908175" cy="896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𝛽</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7</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AD48A22A-73D5-4F9B-BA3E-0A9DD30FABD8}"/>
                  </a:ext>
                </a:extLst>
              </p:cNvPr>
              <p:cNvSpPr txBox="1">
                <a:spLocks noRot="1" noChangeAspect="1" noMove="1" noResize="1" noEditPoints="1" noAdjustHandles="1" noChangeArrowheads="1" noChangeShapeType="1" noTextEdit="1"/>
              </p:cNvSpPr>
              <p:nvPr/>
            </p:nvSpPr>
            <p:spPr>
              <a:xfrm>
                <a:off x="6824663" y="1027248"/>
                <a:ext cx="1908175" cy="8961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0AF8E3A3-0FE2-47FC-B77E-61A12761D965}"/>
                  </a:ext>
                </a:extLst>
              </p:cNvPr>
              <p:cNvSpPr txBox="1"/>
              <p:nvPr/>
            </p:nvSpPr>
            <p:spPr>
              <a:xfrm>
                <a:off x="4945063" y="3699610"/>
                <a:ext cx="36703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chemeClr val="tx1"/>
                              </a:solidFill>
                              <a:latin typeface="Cambria Math"/>
                            </a:rPr>
                          </m:ctrlPr>
                        </m:dPr>
                        <m:e>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a:solidFill>
                                    <a:schemeClr val="tx1"/>
                                  </a:solidFill>
                                  <a:latin typeface="Cambria Math" panose="02040503050406030204" pitchFamily="18" charset="0"/>
                                </a:rPr>
                                <m:t>7</m:t>
                              </m:r>
                              <m:r>
                                <a:rPr lang="en-US" i="1">
                                  <a:solidFill>
                                    <a:schemeClr val="tx1"/>
                                  </a:solidFill>
                                  <a:latin typeface="Cambria Math" panose="02040503050406030204" pitchFamily="18" charset="0"/>
                                </a:rPr>
                                <m:t>𝜋</m:t>
                              </m:r>
                            </m:num>
                            <m:den>
                              <m:r>
                                <a:rPr lang="en-US">
                                  <a:solidFill>
                                    <a:schemeClr val="tx1"/>
                                  </a:solidFill>
                                  <a:latin typeface="Cambria Math" panose="02040503050406030204" pitchFamily="18" charset="0"/>
                                </a:rPr>
                                <m:t>4</m:t>
                              </m:r>
                            </m:den>
                          </m:f>
                        </m:e>
                      </m:d>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a:solidFill>
                                <a:schemeClr val="tx1"/>
                              </a:solidFill>
                              <a:latin typeface="Cambria Math" panose="02040503050406030204" pitchFamily="18" charset="0"/>
                            </a:rPr>
                            <m:t>7</m:t>
                          </m:r>
                        </m:num>
                        <m:den>
                          <m:r>
                            <a:rPr lang="en-US">
                              <a:solidFill>
                                <a:schemeClr val="tx1"/>
                              </a:solidFill>
                              <a:latin typeface="Cambria Math" panose="02040503050406030204" pitchFamily="18" charset="0"/>
                            </a:rPr>
                            <m:t>8</m:t>
                          </m:r>
                        </m:den>
                      </m:f>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0AF8E3A3-0FE2-47FC-B77E-61A12761D965}"/>
                  </a:ext>
                </a:extLst>
              </p:cNvPr>
              <p:cNvSpPr txBox="1">
                <a:spLocks noRot="1" noChangeAspect="1" noMove="1" noResize="1" noEditPoints="1" noAdjustHandles="1" noChangeArrowheads="1" noChangeShapeType="1" noTextEdit="1"/>
              </p:cNvSpPr>
              <p:nvPr/>
            </p:nvSpPr>
            <p:spPr>
              <a:xfrm>
                <a:off x="4945063" y="3699610"/>
                <a:ext cx="3670300" cy="9017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619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0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1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530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53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530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530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5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2" grpId="0"/>
      <p:bldP spid="55303" grpId="0"/>
      <p:bldP spid="55309" grpId="0" animBg="1"/>
      <p:bldP spid="55310" grpId="0" animBg="1"/>
      <p:bldP spid="55311"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Example 4d:  Drawing Angles in Standard Position</a:t>
            </a:r>
          </a:p>
        </p:txBody>
      </p:sp>
      <p:sp>
        <p:nvSpPr>
          <p:cNvPr id="20483" name="Rectangle 3"/>
          <p:cNvSpPr>
            <a:spLocks noGrp="1" noChangeArrowheads="1"/>
          </p:cNvSpPr>
          <p:nvPr>
            <p:ph type="body" idx="1"/>
          </p:nvPr>
        </p:nvSpPr>
        <p:spPr/>
        <p:txBody>
          <a:bodyPr/>
          <a:lstStyle/>
          <a:p>
            <a:r>
              <a:rPr lang="en-US" altLang="en-US" dirty="0"/>
              <a:t>Draw and label the angle in standard position: </a:t>
            </a:r>
          </a:p>
        </p:txBody>
      </p:sp>
      <p:sp>
        <p:nvSpPr>
          <p:cNvPr id="56325" name="Text Box 5"/>
          <p:cNvSpPr txBox="1">
            <a:spLocks noChangeArrowheads="1"/>
          </p:cNvSpPr>
          <p:nvPr/>
        </p:nvSpPr>
        <p:spPr bwMode="auto">
          <a:xfrm>
            <a:off x="4700588" y="2432050"/>
            <a:ext cx="4248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a:solidFill>
                  <a:schemeClr val="tx1"/>
                </a:solidFill>
                <a:latin typeface="Times New Roman" panose="02020603050405020304" pitchFamily="18" charset="0"/>
              </a:rPr>
              <a:t>The angle is positive.  It is </a:t>
            </a:r>
          </a:p>
          <a:p>
            <a:pPr algn="l" eaLnBrk="1" hangingPunct="1">
              <a:spcBef>
                <a:spcPct val="0"/>
              </a:spcBef>
            </a:pPr>
            <a:r>
              <a:rPr lang="en-US" altLang="en-US">
                <a:solidFill>
                  <a:schemeClr val="tx1"/>
                </a:solidFill>
                <a:latin typeface="Times New Roman" panose="02020603050405020304" pitchFamily="18" charset="0"/>
              </a:rPr>
              <a:t>obtained by rotating the terminal </a:t>
            </a:r>
          </a:p>
          <a:p>
            <a:pPr algn="l" eaLnBrk="1" hangingPunct="1">
              <a:spcBef>
                <a:spcPct val="0"/>
              </a:spcBef>
            </a:pPr>
            <a:r>
              <a:rPr lang="en-US" altLang="en-US">
                <a:solidFill>
                  <a:schemeClr val="tx1"/>
                </a:solidFill>
                <a:latin typeface="Times New Roman" panose="02020603050405020304" pitchFamily="18" charset="0"/>
              </a:rPr>
              <a:t>side counterclockwise.</a:t>
            </a:r>
            <a:endParaRPr lang="en-US" altLang="en-US"/>
          </a:p>
        </p:txBody>
      </p:sp>
      <mc:AlternateContent xmlns:mc="http://schemas.openxmlformats.org/markup-compatibility/2006" xmlns:a14="http://schemas.microsoft.com/office/drawing/2010/main">
        <mc:Choice Requires="a14">
          <p:sp>
            <p:nvSpPr>
              <p:cNvPr id="56326" name="Text Box 6"/>
              <p:cNvSpPr txBox="1">
                <a:spLocks noChangeArrowheads="1"/>
              </p:cNvSpPr>
              <p:nvPr/>
            </p:nvSpPr>
            <p:spPr bwMode="auto">
              <a:xfrm>
                <a:off x="4232275" y="4840288"/>
                <a:ext cx="4790094" cy="986489"/>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dirty="0">
                    <a:solidFill>
                      <a:schemeClr val="tx1"/>
                    </a:solidFill>
                    <a:latin typeface="Times New Roman" panose="02020603050405020304" pitchFamily="18" charset="0"/>
                  </a:rPr>
                  <a:t>We rotate the terminal side </a:t>
                </a:r>
                <a:br>
                  <a:rPr lang="en-US" altLang="en-US" dirty="0">
                    <a:solidFill>
                      <a:schemeClr val="tx1"/>
                    </a:solidFill>
                    <a:latin typeface="Times New Roman" panose="02020603050405020304" pitchFamily="18" charset="0"/>
                  </a:rPr>
                </a:br>
                <a:r>
                  <a:rPr lang="en-US" altLang="en-US" dirty="0">
                    <a:solidFill>
                      <a:schemeClr val="tx1"/>
                    </a:solidFill>
                    <a:latin typeface="Times New Roman" panose="02020603050405020304" pitchFamily="18" charset="0"/>
                  </a:rPr>
                  <a:t>counterclockwise </a:t>
                </a:r>
                <a14:m>
                  <m:oMath xmlns:m="http://schemas.openxmlformats.org/officeDocument/2006/math">
                    <m:f>
                      <m:fPr>
                        <m:ctrlPr>
                          <a:rPr lang="en-US" altLang="en-US" i="1" smtClean="0">
                            <a:solidFill>
                              <a:schemeClr val="tx1"/>
                            </a:solidFill>
                            <a:latin typeface="Cambria Math"/>
                          </a:rPr>
                        </m:ctrlPr>
                      </m:fPr>
                      <m:num>
                        <m:r>
                          <a:rPr lang="en-US" altLang="en-US" b="0" i="1" smtClean="0">
                            <a:solidFill>
                              <a:schemeClr val="tx1"/>
                            </a:solidFill>
                            <a:latin typeface="Cambria Math" panose="02040503050406030204" pitchFamily="18" charset="0"/>
                          </a:rPr>
                          <m:t>13</m:t>
                        </m:r>
                      </m:num>
                      <m:den>
                        <m:r>
                          <a:rPr lang="en-US" altLang="en-US" b="0" i="1" smtClean="0">
                            <a:solidFill>
                              <a:schemeClr val="tx1"/>
                            </a:solidFill>
                            <a:latin typeface="Cambria Math" panose="02040503050406030204" pitchFamily="18" charset="0"/>
                          </a:rPr>
                          <m:t>8</m:t>
                        </m:r>
                      </m:den>
                    </m:f>
                  </m:oMath>
                </a14:m>
                <a:r>
                  <a:rPr lang="en-US" altLang="en-US" dirty="0">
                    <a:solidFill>
                      <a:schemeClr val="tx1"/>
                    </a:solidFill>
                    <a:latin typeface="Times New Roman" panose="02020603050405020304" pitchFamily="18" charset="0"/>
                  </a:rPr>
                  <a:t> of a revolution.</a:t>
                </a:r>
                <a:endParaRPr lang="en-US" altLang="en-US" dirty="0"/>
              </a:p>
            </p:txBody>
          </p:sp>
        </mc:Choice>
        <mc:Fallback xmlns="">
          <p:sp>
            <p:nvSpPr>
              <p:cNvPr id="56326" name="Text Box 6"/>
              <p:cNvSpPr txBox="1">
                <a:spLocks noRot="1" noChangeAspect="1" noMove="1" noResize="1" noEditPoints="1" noAdjustHandles="1" noChangeArrowheads="1" noChangeShapeType="1" noTextEdit="1"/>
              </p:cNvSpPr>
              <p:nvPr/>
            </p:nvSpPr>
            <p:spPr bwMode="auto">
              <a:xfrm>
                <a:off x="4232275" y="4840288"/>
                <a:ext cx="4790094" cy="986489"/>
              </a:xfrm>
              <a:prstGeom prst="rect">
                <a:avLst/>
              </a:prstGeom>
              <a:blipFill>
                <a:blip r:embed="rId2"/>
                <a:stretch>
                  <a:fillRect l="-1908" t="-4938" b="-49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048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6218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30" name="Line 10"/>
          <p:cNvSpPr>
            <a:spLocks noChangeShapeType="1"/>
          </p:cNvSpPr>
          <p:nvPr/>
        </p:nvSpPr>
        <p:spPr bwMode="auto">
          <a:xfrm>
            <a:off x="2395538" y="4194175"/>
            <a:ext cx="1377950" cy="14288"/>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1" name="Line 11"/>
          <p:cNvSpPr>
            <a:spLocks noChangeShapeType="1"/>
          </p:cNvSpPr>
          <p:nvPr/>
        </p:nvSpPr>
        <p:spPr bwMode="auto">
          <a:xfrm flipH="1">
            <a:off x="1030288" y="4208463"/>
            <a:ext cx="1365250" cy="930275"/>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3" name="Arc 13"/>
          <p:cNvSpPr>
            <a:spLocks/>
          </p:cNvSpPr>
          <p:nvPr/>
        </p:nvSpPr>
        <p:spPr bwMode="auto">
          <a:xfrm rot="-2349571" flipH="1" flipV="1">
            <a:off x="1778000" y="3617913"/>
            <a:ext cx="1120775" cy="1193800"/>
          </a:xfrm>
          <a:custGeom>
            <a:avLst/>
            <a:gdLst>
              <a:gd name="T0" fmla="*/ 61152325 w 43200"/>
              <a:gd name="T1" fmla="*/ 25171709 h 43200"/>
              <a:gd name="T2" fmla="*/ 61170726 w 43200"/>
              <a:gd name="T3" fmla="*/ 24313953 h 43200"/>
              <a:gd name="T4" fmla="*/ 30585363 w 43200"/>
              <a:gd name="T5" fmla="*/ 24313953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43186" y="22361"/>
                </a:moveTo>
                <a:cubicBezTo>
                  <a:pt x="42776" y="33987"/>
                  <a:pt x="33232" y="43199"/>
                  <a:pt x="21600" y="43200"/>
                </a:cubicBezTo>
                <a:cubicBezTo>
                  <a:pt x="9670" y="43200"/>
                  <a:pt x="0" y="33529"/>
                  <a:pt x="0" y="21600"/>
                </a:cubicBezTo>
                <a:cubicBezTo>
                  <a:pt x="0" y="9670"/>
                  <a:pt x="9670" y="0"/>
                  <a:pt x="21600" y="0"/>
                </a:cubicBezTo>
                <a:cubicBezTo>
                  <a:pt x="33529" y="-1"/>
                  <a:pt x="43199" y="9670"/>
                  <a:pt x="43200" y="21599"/>
                </a:cubicBezTo>
              </a:path>
              <a:path w="43200" h="43200" stroke="0" extrusionOk="0">
                <a:moveTo>
                  <a:pt x="43186" y="22361"/>
                </a:moveTo>
                <a:cubicBezTo>
                  <a:pt x="42776" y="33987"/>
                  <a:pt x="33232" y="43199"/>
                  <a:pt x="21600" y="43200"/>
                </a:cubicBezTo>
                <a:cubicBezTo>
                  <a:pt x="9670" y="43200"/>
                  <a:pt x="0" y="33529"/>
                  <a:pt x="0" y="21600"/>
                </a:cubicBezTo>
                <a:cubicBezTo>
                  <a:pt x="0" y="9670"/>
                  <a:pt x="9670" y="0"/>
                  <a:pt x="21600" y="0"/>
                </a:cubicBezTo>
                <a:cubicBezTo>
                  <a:pt x="33529" y="-1"/>
                  <a:pt x="43199" y="9670"/>
                  <a:pt x="43200" y="21599"/>
                </a:cubicBezTo>
                <a:lnTo>
                  <a:pt x="21600" y="21600"/>
                </a:lnTo>
                <a:lnTo>
                  <a:pt x="43186" y="22361"/>
                </a:lnTo>
                <a:close/>
              </a:path>
            </a:pathLst>
          </a:custGeom>
          <a:solidFill>
            <a:schemeClr val="bg1">
              <a:alpha val="0"/>
            </a:schemeClr>
          </a:solidFill>
          <a:ln w="25400" algn="ctr">
            <a:solidFill>
              <a:schemeClr val="tx1"/>
            </a:solidFill>
            <a:round/>
            <a:headEnd type="arrow"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334" name="AutoShape 14"/>
          <p:cNvSpPr>
            <a:spLocks noChangeArrowheads="1"/>
          </p:cNvSpPr>
          <p:nvPr/>
        </p:nvSpPr>
        <p:spPr bwMode="auto">
          <a:xfrm>
            <a:off x="728663" y="5451475"/>
            <a:ext cx="1330325" cy="812800"/>
          </a:xfrm>
          <a:prstGeom prst="wedgeRectCallout">
            <a:avLst>
              <a:gd name="adj1" fmla="val -14440"/>
              <a:gd name="adj2" fmla="val -85546"/>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Terminal side</a:t>
            </a:r>
            <a:endParaRPr lang="en-US" altLang="en-US"/>
          </a:p>
        </p:txBody>
      </p:sp>
      <p:sp>
        <p:nvSpPr>
          <p:cNvPr id="56335" name="AutoShape 15"/>
          <p:cNvSpPr>
            <a:spLocks noChangeArrowheads="1"/>
          </p:cNvSpPr>
          <p:nvPr/>
        </p:nvSpPr>
        <p:spPr bwMode="auto">
          <a:xfrm>
            <a:off x="500063" y="2432050"/>
            <a:ext cx="1060450" cy="434975"/>
          </a:xfrm>
          <a:prstGeom prst="wedgeRectCallout">
            <a:avLst>
              <a:gd name="adj1" fmla="val 114370"/>
              <a:gd name="adj2" fmla="val 33503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Vertex</a:t>
            </a:r>
            <a:endParaRPr lang="en-US" altLang="en-US"/>
          </a:p>
        </p:txBody>
      </p:sp>
      <p:sp>
        <p:nvSpPr>
          <p:cNvPr id="56336" name="AutoShape 16"/>
          <p:cNvSpPr>
            <a:spLocks noChangeArrowheads="1"/>
          </p:cNvSpPr>
          <p:nvPr/>
        </p:nvSpPr>
        <p:spPr bwMode="auto">
          <a:xfrm>
            <a:off x="2863850" y="3178175"/>
            <a:ext cx="1330325" cy="349250"/>
          </a:xfrm>
          <a:prstGeom prst="wedgeRectCallout">
            <a:avLst>
              <a:gd name="adj1" fmla="val -2745"/>
              <a:gd name="adj2" fmla="val 217727"/>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000">
                <a:solidFill>
                  <a:schemeClr val="tx1"/>
                </a:solidFill>
                <a:latin typeface="Times New Roman" panose="02020603050405020304" pitchFamily="18" charset="0"/>
              </a:rPr>
              <a:t>Initial side</a:t>
            </a: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75C6D85C-7F15-4B88-BA62-415C9D2FC2AF}"/>
                  </a:ext>
                </a:extLst>
              </p:cNvPr>
              <p:cNvSpPr txBox="1"/>
              <p:nvPr/>
            </p:nvSpPr>
            <p:spPr>
              <a:xfrm>
                <a:off x="6727825" y="1129505"/>
                <a:ext cx="1908175" cy="8961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𝛾</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b="0" i="1" smtClean="0">
                              <a:solidFill>
                                <a:schemeClr val="tx1"/>
                              </a:solidFill>
                              <a:latin typeface="Cambria Math" panose="02040503050406030204" pitchFamily="18" charset="0"/>
                            </a:rPr>
                            <m:t>13</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4</m:t>
                          </m:r>
                        </m:den>
                      </m:f>
                    </m:oMath>
                  </m:oMathPara>
                </a14:m>
                <a:endParaRPr lang="en-US" dirty="0">
                  <a:solidFill>
                    <a:schemeClr val="tx1"/>
                  </a:solidFill>
                </a:endParaRPr>
              </a:p>
            </p:txBody>
          </p:sp>
        </mc:Choice>
        <mc:Fallback xmlns="">
          <p:sp>
            <p:nvSpPr>
              <p:cNvPr id="2" name="TextBox 1">
                <a:extLst>
                  <a:ext uri="{FF2B5EF4-FFF2-40B4-BE49-F238E27FC236}">
                    <a16:creationId xmlns:a16="http://schemas.microsoft.com/office/drawing/2014/main" id="{75C6D85C-7F15-4B88-BA62-415C9D2FC2AF}"/>
                  </a:ext>
                </a:extLst>
              </p:cNvPr>
              <p:cNvSpPr txBox="1">
                <a:spLocks noRot="1" noChangeAspect="1" noMove="1" noResize="1" noEditPoints="1" noAdjustHandles="1" noChangeArrowheads="1" noChangeShapeType="1" noTextEdit="1"/>
              </p:cNvSpPr>
              <p:nvPr/>
            </p:nvSpPr>
            <p:spPr>
              <a:xfrm>
                <a:off x="6727825" y="1129505"/>
                <a:ext cx="1908175" cy="8961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805E152C-3947-4F3E-941B-5CAB524E739D}"/>
                  </a:ext>
                </a:extLst>
              </p:cNvPr>
              <p:cNvSpPr txBox="1"/>
              <p:nvPr/>
            </p:nvSpPr>
            <p:spPr>
              <a:xfrm>
                <a:off x="4326732" y="3691603"/>
                <a:ext cx="3670300"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b="0" i="0" smtClean="0">
                              <a:solidFill>
                                <a:schemeClr val="tx1"/>
                              </a:solidFill>
                              <a:latin typeface="Cambria Math" panose="02040503050406030204" pitchFamily="18" charset="0"/>
                            </a:rPr>
                            <m:t>1</m:t>
                          </m:r>
                          <m:r>
                            <a:rPr lang="en-US">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𝜋</m:t>
                          </m:r>
                        </m:num>
                        <m:den>
                          <m:r>
                            <a:rPr lang="en-US">
                              <a:solidFill>
                                <a:schemeClr val="tx1"/>
                              </a:solidFill>
                              <a:latin typeface="Cambria Math" panose="02040503050406030204" pitchFamily="18" charset="0"/>
                            </a:rPr>
                            <m:t>4</m:t>
                          </m:r>
                        </m:den>
                      </m:f>
                      <m:r>
                        <a:rPr lang="en-US">
                          <a:solidFill>
                            <a:schemeClr val="tx1"/>
                          </a:solidFill>
                          <a:latin typeface="Cambria Math" panose="02040503050406030204" pitchFamily="18" charset="0"/>
                        </a:rPr>
                        <m:t>=</m:t>
                      </m:r>
                      <m:f>
                        <m:fPr>
                          <m:ctrlPr>
                            <a:rPr lang="en-US" i="1">
                              <a:solidFill>
                                <a:schemeClr val="tx1"/>
                              </a:solidFill>
                              <a:latin typeface="Cambria Math"/>
                            </a:rPr>
                          </m:ctrlPr>
                        </m:fPr>
                        <m:num>
                          <m:r>
                            <a:rPr lang="en-US" b="0" i="0" smtClean="0">
                              <a:solidFill>
                                <a:schemeClr val="tx1"/>
                              </a:solidFill>
                              <a:latin typeface="Cambria Math" panose="02040503050406030204" pitchFamily="18" charset="0"/>
                            </a:rPr>
                            <m:t>1</m:t>
                          </m:r>
                          <m:r>
                            <a:rPr lang="en-US">
                              <a:solidFill>
                                <a:schemeClr val="tx1"/>
                              </a:solidFill>
                              <a:latin typeface="Cambria Math" panose="02040503050406030204" pitchFamily="18" charset="0"/>
                            </a:rPr>
                            <m:t>3</m:t>
                          </m:r>
                        </m:num>
                        <m:den>
                          <m:r>
                            <a:rPr lang="en-US">
                              <a:solidFill>
                                <a:schemeClr val="tx1"/>
                              </a:solidFill>
                              <a:latin typeface="Cambria Math" panose="02040503050406030204" pitchFamily="18" charset="0"/>
                            </a:rPr>
                            <m:t>8</m:t>
                          </m:r>
                        </m:den>
                      </m:f>
                      <m:r>
                        <a:rPr lang="en-US">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oMath>
                  </m:oMathPara>
                </a14:m>
                <a:endParaRPr lang="en-US" dirty="0">
                  <a:solidFill>
                    <a:schemeClr val="tx1"/>
                  </a:solidFill>
                </a:endParaRPr>
              </a:p>
            </p:txBody>
          </p:sp>
        </mc:Choice>
        <mc:Fallback xmlns="">
          <p:sp>
            <p:nvSpPr>
              <p:cNvPr id="18" name="TextBox 17">
                <a:extLst>
                  <a:ext uri="{FF2B5EF4-FFF2-40B4-BE49-F238E27FC236}">
                    <a16:creationId xmlns:a16="http://schemas.microsoft.com/office/drawing/2014/main" id="{805E152C-3947-4F3E-941B-5CAB524E739D}"/>
                  </a:ext>
                </a:extLst>
              </p:cNvPr>
              <p:cNvSpPr txBox="1">
                <a:spLocks noRot="1" noChangeAspect="1" noMove="1" noResize="1" noEditPoints="1" noAdjustHandles="1" noChangeArrowheads="1" noChangeShapeType="1" noTextEdit="1"/>
              </p:cNvSpPr>
              <p:nvPr/>
            </p:nvSpPr>
            <p:spPr>
              <a:xfrm>
                <a:off x="4326732" y="3691603"/>
                <a:ext cx="3670300" cy="90178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20333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330"/>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632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633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5633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633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6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p:bldP spid="56326" grpId="0"/>
      <p:bldP spid="56334" grpId="0" animBg="1"/>
      <p:bldP spid="56335" grpId="0" animBg="1"/>
      <p:bldP spid="5633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Objectives</a:t>
            </a:r>
            <a:endParaRPr lang="en-US" altLang="en-US" dirty="0"/>
          </a:p>
        </p:txBody>
      </p:sp>
      <p:sp>
        <p:nvSpPr>
          <p:cNvPr id="3" name="Content Placeholder 2">
            <a:extLst>
              <a:ext uri="{FF2B5EF4-FFF2-40B4-BE49-F238E27FC236}">
                <a16:creationId xmlns:a16="http://schemas.microsoft.com/office/drawing/2014/main" xmlns="" id="{F79B7109-0ABC-43E3-92D4-A996AD4DCF07}"/>
              </a:ext>
            </a:extLst>
          </p:cNvPr>
          <p:cNvSpPr>
            <a:spLocks noGrp="1"/>
          </p:cNvSpPr>
          <p:nvPr>
            <p:ph idx="1"/>
          </p:nvPr>
        </p:nvSpPr>
        <p:spPr/>
        <p:txBody>
          <a:bodyPr/>
          <a:lstStyle/>
          <a:p>
            <a:pPr>
              <a:buFontTx/>
              <a:buChar char="•"/>
            </a:pPr>
            <a:r>
              <a:rPr lang="en-US" altLang="en-US" dirty="0"/>
              <a:t> Recognize and use the vocabulary of angles.</a:t>
            </a:r>
          </a:p>
          <a:p>
            <a:pPr>
              <a:buFontTx/>
              <a:buChar char="•"/>
            </a:pPr>
            <a:r>
              <a:rPr lang="en-US" altLang="en-US" dirty="0"/>
              <a:t> Use degree measure.</a:t>
            </a:r>
          </a:p>
          <a:p>
            <a:pPr>
              <a:buFontTx/>
              <a:buChar char="•"/>
            </a:pPr>
            <a:r>
              <a:rPr lang="en-US" altLang="en-US" dirty="0"/>
              <a:t> Use radian measure.</a:t>
            </a:r>
          </a:p>
          <a:p>
            <a:pPr>
              <a:buFontTx/>
              <a:buChar char="•"/>
            </a:pPr>
            <a:r>
              <a:rPr lang="en-US" altLang="en-US" dirty="0"/>
              <a:t> Convert between degrees and radians.</a:t>
            </a:r>
          </a:p>
          <a:p>
            <a:pPr>
              <a:buFontTx/>
              <a:buChar char="•"/>
            </a:pPr>
            <a:r>
              <a:rPr lang="en-US" altLang="en-US" dirty="0"/>
              <a:t> Draw angles in standard position.</a:t>
            </a:r>
          </a:p>
          <a:p>
            <a:pPr>
              <a:buFontTx/>
              <a:buChar char="•"/>
            </a:pPr>
            <a:r>
              <a:rPr lang="en-US" altLang="en-US" dirty="0"/>
              <a:t> Find coterminal angles.</a:t>
            </a:r>
          </a:p>
          <a:p>
            <a:pPr>
              <a:buFontTx/>
              <a:buChar char="•"/>
            </a:pPr>
            <a:r>
              <a:rPr lang="en-US" altLang="en-US" dirty="0"/>
              <a:t> Find the length of a circular arc.</a:t>
            </a:r>
          </a:p>
          <a:p>
            <a:pPr>
              <a:buFontTx/>
              <a:buChar char="•"/>
            </a:pPr>
            <a:r>
              <a:rPr lang="en-US" altLang="en-US" dirty="0"/>
              <a:t> Use linear and angular speed to describe motion on a circular path.</a:t>
            </a:r>
          </a:p>
          <a:p>
            <a:endParaRPr lang="en-US" dirty="0"/>
          </a:p>
        </p:txBody>
      </p:sp>
    </p:spTree>
    <p:extLst>
      <p:ext uri="{BB962C8B-B14F-4D97-AF65-F5344CB8AC3E}">
        <p14:creationId xmlns:p14="http://schemas.microsoft.com/office/powerpoint/2010/main" val="288569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Degree and Radian Measures of Angles Commonly Seen in Trigonometry</a:t>
            </a:r>
          </a:p>
        </p:txBody>
      </p:sp>
      <p:pic>
        <p:nvPicPr>
          <p:cNvPr id="21507"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974975"/>
            <a:ext cx="84486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5"/>
          <p:cNvSpPr txBox="1">
            <a:spLocks noChangeArrowheads="1"/>
          </p:cNvSpPr>
          <p:nvPr/>
        </p:nvSpPr>
        <p:spPr bwMode="auto">
          <a:xfrm>
            <a:off x="176213" y="1241425"/>
            <a:ext cx="8796337"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sz="2800">
                <a:solidFill>
                  <a:schemeClr val="tx1"/>
                </a:solidFill>
                <a:latin typeface="Times New Roman" panose="02020603050405020304" pitchFamily="18" charset="0"/>
              </a:rPr>
              <a:t>In the figure below, each angle is in standard position, so that the initial side lies along the positive </a:t>
            </a:r>
            <a:r>
              <a:rPr lang="en-US" altLang="en-US" sz="2800" i="1">
                <a:solidFill>
                  <a:schemeClr val="tx1"/>
                </a:solidFill>
                <a:latin typeface="Times New Roman" panose="02020603050405020304" pitchFamily="18" charset="0"/>
              </a:rPr>
              <a:t>x</a:t>
            </a:r>
            <a:r>
              <a:rPr lang="en-US" altLang="en-US" sz="2800">
                <a:solidFill>
                  <a:schemeClr val="tx1"/>
                </a:solidFill>
                <a:latin typeface="Times New Roman" panose="02020603050405020304" pitchFamily="18" charset="0"/>
              </a:rPr>
              <a:t>-axis.</a:t>
            </a:r>
          </a:p>
        </p:txBody>
      </p:sp>
    </p:spTree>
    <p:extLst>
      <p:ext uri="{BB962C8B-B14F-4D97-AF65-F5344CB8AC3E}">
        <p14:creationId xmlns:p14="http://schemas.microsoft.com/office/powerpoint/2010/main" val="198816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Positive Angles in Terms of Revolutions of the Angle’s Terminal Side Around the Origin</a:t>
            </a:r>
          </a:p>
        </p:txBody>
      </p:sp>
      <p:pic>
        <p:nvPicPr>
          <p:cNvPr id="22531" name="Picture 7"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1" y="1221022"/>
            <a:ext cx="8705851" cy="131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8"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1714265"/>
            <a:ext cx="9167813"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723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Positive Angles in Terms of Revolutions of the Angle’s Terminal Side Around the Origin   </a:t>
            </a:r>
            <a:r>
              <a:rPr lang="en-US" altLang="en-US" i="1"/>
              <a:t>(continued)</a:t>
            </a:r>
          </a:p>
        </p:txBody>
      </p:sp>
      <p:pic>
        <p:nvPicPr>
          <p:cNvPr id="23555"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2001838"/>
            <a:ext cx="9070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2301875"/>
            <a:ext cx="901382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582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Coterminal Angles</a:t>
            </a:r>
          </a:p>
        </p:txBody>
      </p:sp>
      <p:sp>
        <p:nvSpPr>
          <p:cNvPr id="24580" name="Text Box 5"/>
          <p:cNvSpPr txBox="1">
            <a:spLocks noChangeArrowheads="1"/>
          </p:cNvSpPr>
          <p:nvPr/>
        </p:nvSpPr>
        <p:spPr bwMode="auto">
          <a:xfrm>
            <a:off x="322263" y="1458913"/>
            <a:ext cx="8502650" cy="946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rgbClr val="3333FF"/>
                </a:solidFill>
                <a:latin typeface="Arial" panose="020B0604020202020204" pitchFamily="34" charset="0"/>
              </a:defRPr>
            </a:lvl1pPr>
            <a:lvl2pPr marL="742950" indent="-285750" eaLnBrk="0" hangingPunct="0">
              <a:defRPr sz="2400">
                <a:solidFill>
                  <a:srgbClr val="3333FF"/>
                </a:solidFill>
                <a:latin typeface="Arial" panose="020B0604020202020204" pitchFamily="34" charset="0"/>
              </a:defRPr>
            </a:lvl2pPr>
            <a:lvl3pPr marL="1143000" indent="-228600" eaLnBrk="0" hangingPunct="0">
              <a:defRPr sz="2400">
                <a:solidFill>
                  <a:srgbClr val="3333FF"/>
                </a:solidFill>
                <a:latin typeface="Arial" panose="020B0604020202020204" pitchFamily="34" charset="0"/>
              </a:defRPr>
            </a:lvl3pPr>
            <a:lvl4pPr marL="1600200" indent="-228600" eaLnBrk="0" hangingPunct="0">
              <a:defRPr sz="2400">
                <a:solidFill>
                  <a:srgbClr val="3333FF"/>
                </a:solidFill>
                <a:latin typeface="Arial" panose="020B0604020202020204" pitchFamily="34" charset="0"/>
              </a:defRPr>
            </a:lvl4pPr>
            <a:lvl5pPr marL="2057400" indent="-228600" eaLnBrk="0" hangingPunct="0">
              <a:defRPr sz="2400">
                <a:solidFill>
                  <a:srgbClr val="3333FF"/>
                </a:solidFill>
                <a:latin typeface="Arial" panose="020B0604020202020204" pitchFamily="34" charset="0"/>
              </a:defRPr>
            </a:lvl5pPr>
            <a:lvl6pPr marL="2514600" indent="-228600" algn="ctr" eaLnBrk="0" fontAlgn="base" hangingPunct="0">
              <a:spcBef>
                <a:spcPct val="50000"/>
              </a:spcBef>
              <a:spcAft>
                <a:spcPct val="0"/>
              </a:spcAft>
              <a:defRPr sz="2400">
                <a:solidFill>
                  <a:srgbClr val="3333FF"/>
                </a:solidFill>
                <a:latin typeface="Arial" panose="020B0604020202020204" pitchFamily="34" charset="0"/>
              </a:defRPr>
            </a:lvl6pPr>
            <a:lvl7pPr marL="2971800" indent="-228600" algn="ctr" eaLnBrk="0" fontAlgn="base" hangingPunct="0">
              <a:spcBef>
                <a:spcPct val="50000"/>
              </a:spcBef>
              <a:spcAft>
                <a:spcPct val="0"/>
              </a:spcAft>
              <a:defRPr sz="2400">
                <a:solidFill>
                  <a:srgbClr val="3333FF"/>
                </a:solidFill>
                <a:latin typeface="Arial" panose="020B0604020202020204" pitchFamily="34" charset="0"/>
              </a:defRPr>
            </a:lvl7pPr>
            <a:lvl8pPr marL="3429000" indent="-228600" algn="ctr" eaLnBrk="0" fontAlgn="base" hangingPunct="0">
              <a:spcBef>
                <a:spcPct val="50000"/>
              </a:spcBef>
              <a:spcAft>
                <a:spcPct val="0"/>
              </a:spcAft>
              <a:defRPr sz="2400">
                <a:solidFill>
                  <a:srgbClr val="3333FF"/>
                </a:solidFill>
                <a:latin typeface="Arial" panose="020B0604020202020204" pitchFamily="34" charset="0"/>
              </a:defRPr>
            </a:lvl8pPr>
            <a:lvl9pPr marL="3886200" indent="-228600" algn="ctr" eaLnBrk="0" fontAlgn="base" hangingPunct="0">
              <a:spcBef>
                <a:spcPct val="50000"/>
              </a:spcBef>
              <a:spcAft>
                <a:spcPct val="0"/>
              </a:spcAft>
              <a:defRPr sz="2400">
                <a:solidFill>
                  <a:srgbClr val="3333FF"/>
                </a:solidFill>
                <a:latin typeface="Arial" panose="020B0604020202020204" pitchFamily="34" charset="0"/>
              </a:defRPr>
            </a:lvl9pPr>
          </a:lstStyle>
          <a:p>
            <a:pPr algn="l" eaLnBrk="1" hangingPunct="1">
              <a:spcBef>
                <a:spcPct val="0"/>
              </a:spcBef>
            </a:pPr>
            <a:r>
              <a:rPr lang="en-US" altLang="en-US" sz="2800">
                <a:solidFill>
                  <a:schemeClr val="tx1"/>
                </a:solidFill>
                <a:latin typeface="Times New Roman" panose="02020603050405020304" pitchFamily="18" charset="0"/>
              </a:rPr>
              <a:t>Two angles with the same initial and terminal sides but</a:t>
            </a:r>
          </a:p>
          <a:p>
            <a:pPr algn="l" eaLnBrk="1" hangingPunct="1">
              <a:spcBef>
                <a:spcPct val="0"/>
              </a:spcBef>
            </a:pPr>
            <a:r>
              <a:rPr lang="en-US" altLang="en-US" sz="2800">
                <a:solidFill>
                  <a:schemeClr val="tx1"/>
                </a:solidFill>
                <a:latin typeface="Times New Roman" panose="02020603050405020304" pitchFamily="18" charset="0"/>
              </a:rPr>
              <a:t>possibly different rotations are called </a:t>
            </a:r>
            <a:r>
              <a:rPr lang="en-US" altLang="en-US" sz="2800" b="1">
                <a:solidFill>
                  <a:schemeClr val="tx1"/>
                </a:solidFill>
                <a:latin typeface="Times New Roman" panose="02020603050405020304" pitchFamily="18" charset="0"/>
              </a:rPr>
              <a:t>coterminal angles</a:t>
            </a:r>
            <a:r>
              <a:rPr lang="en-US" altLang="en-US" sz="2800">
                <a:solidFill>
                  <a:schemeClr val="tx1"/>
                </a:solidFill>
                <a:latin typeface="Times New Roman" panose="02020603050405020304" pitchFamily="18" charset="0"/>
              </a:rPr>
              <a:t>.</a:t>
            </a:r>
          </a:p>
        </p:txBody>
      </p:sp>
    </p:spTree>
    <p:extLst>
      <p:ext uri="{BB962C8B-B14F-4D97-AF65-F5344CB8AC3E}">
        <p14:creationId xmlns:p14="http://schemas.microsoft.com/office/powerpoint/2010/main" val="1001635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Coterminal Angles</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pPr marL="0" indent="0"/>
                <a:r>
                  <a:rPr lang="en-US" dirty="0"/>
                  <a:t>Increasing or decreasing the degree measure of an angle in standard position by an integer multiple of 360° results in a </a:t>
                </a:r>
                <a:r>
                  <a:rPr lang="en-US" dirty="0" err="1"/>
                  <a:t>coterminal</a:t>
                </a:r>
                <a:r>
                  <a:rPr lang="en-US" dirty="0"/>
                  <a:t> angle. Thus, an angle of </a:t>
                </a:r>
                <a:r>
                  <a:rPr lang="el-GR" i="1" dirty="0"/>
                  <a:t>θ</a:t>
                </a:r>
                <a:r>
                  <a:rPr lang="en-US" baseline="30000" dirty="0"/>
                  <a:t>o</a:t>
                </a:r>
                <a:r>
                  <a:rPr lang="en-US" dirty="0"/>
                  <a:t> is coterminal with angles of </a:t>
                </a:r>
                <a14:m>
                  <m:oMath xmlns:m="http://schemas.openxmlformats.org/officeDocument/2006/math">
                    <m:sSup>
                      <m:sSupPr>
                        <m:ctrlPr>
                          <a:rPr lang="en-US" i="1" smtClean="0">
                            <a:latin typeface="Cambria Math"/>
                          </a:rPr>
                        </m:ctrlPr>
                      </m:sSupPr>
                      <m:e>
                        <m:r>
                          <a:rPr lang="en-US" i="1" smtClean="0">
                            <a:latin typeface="Cambria Math" panose="02040503050406030204" pitchFamily="18" charset="0"/>
                            <a:ea typeface="Cambria Math" panose="02040503050406030204" pitchFamily="18" charset="0"/>
                          </a:rPr>
                          <m:t>𝜃</m:t>
                        </m:r>
                      </m:e>
                      <m:sup>
                        <m:r>
                          <a:rPr lang="en-US" i="1" smtClean="0">
                            <a:latin typeface="Cambria Math" panose="02040503050406030204" pitchFamily="18" charset="0"/>
                            <a:ea typeface="Cambria Math" panose="02040503050406030204" pitchFamily="18" charset="0"/>
                          </a:rPr>
                          <m:t>°</m:t>
                        </m:r>
                      </m:sup>
                    </m:sSup>
                    <m:r>
                      <a:rPr lang="en-US" i="1" smtClean="0">
                        <a:latin typeface="Cambria Math" panose="02040503050406030204" pitchFamily="18" charset="0"/>
                        <a:ea typeface="Cambria Math" panose="02040503050406030204" pitchFamily="18" charset="0"/>
                      </a:rPr>
                      <m:t>±</m:t>
                    </m:r>
                    <m:sSup>
                      <m:sSupPr>
                        <m:ctrlPr>
                          <a:rPr lang="en-US" i="1" smtClean="0">
                            <a:latin typeface="Cambria Math"/>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360</m:t>
                        </m:r>
                      </m:e>
                      <m:sup>
                        <m:r>
                          <a:rPr lang="en-US"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oMath>
                </a14:m>
                <a:r>
                  <a:rPr lang="en-US" dirty="0"/>
                  <a:t> where </a:t>
                </a:r>
                <a:r>
                  <a:rPr lang="en-US" i="1" dirty="0"/>
                  <a:t>k </a:t>
                </a:r>
                <a:r>
                  <a:rPr lang="en-US" dirty="0"/>
                  <a:t>is an integer.</a:t>
                </a:r>
              </a:p>
              <a:p>
                <a:pPr marL="0" indent="0"/>
                <a:r>
                  <a:rPr lang="en-US" dirty="0"/>
                  <a:t>Increasing or decreasing the radian measure of an angle by an integer multiple of 2</a:t>
                </a:r>
                <a:r>
                  <a:rPr lang="el-GR" i="1" dirty="0"/>
                  <a:t>π</a:t>
                </a:r>
                <a:r>
                  <a:rPr lang="en-US" dirty="0"/>
                  <a:t> results in a </a:t>
                </a:r>
                <a:r>
                  <a:rPr lang="en-US" dirty="0" err="1"/>
                  <a:t>coterminal</a:t>
                </a:r>
                <a:r>
                  <a:rPr lang="en-US" dirty="0"/>
                  <a:t> angle. Thus, an angle of </a:t>
                </a:r>
                <a:r>
                  <a:rPr lang="el-GR" i="1" dirty="0"/>
                  <a:t>θ</a:t>
                </a:r>
                <a:r>
                  <a:rPr lang="en-US" dirty="0"/>
                  <a:t> radians is coterminal with angles of                </a:t>
                </a:r>
                <a14:m>
                  <m:oMath xmlns:m="http://schemas.openxmlformats.org/officeDocument/2006/math">
                    <m:r>
                      <a:rPr lang="en-US" i="1" smtClean="0">
                        <a:latin typeface="Cambria Math" panose="02040503050406030204" pitchFamily="18" charset="0"/>
                        <a:ea typeface="Cambria Math" panose="02040503050406030204" pitchFamily="18" charset="0"/>
                      </a:rPr>
                      <m:t>𝜃</m:t>
                    </m:r>
                    <m:r>
                      <a:rPr lang="en-US"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 </m:t>
                    </m:r>
                  </m:oMath>
                </a14:m>
                <a:r>
                  <a:rPr lang="en-US" dirty="0"/>
                  <a:t>where </a:t>
                </a:r>
                <a:r>
                  <a:rPr lang="en-US" i="1" dirty="0"/>
                  <a:t>k </a:t>
                </a:r>
                <a:r>
                  <a:rPr lang="en-US" dirty="0"/>
                  <a:t>is an integer.</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401" t="-1319" r="-10434"/>
                </a:stretch>
              </a:blipFill>
            </p:spPr>
            <p:txBody>
              <a:bodyPr/>
              <a:lstStyle/>
              <a:p>
                <a:r>
                  <a:rPr lang="en-US">
                    <a:noFill/>
                  </a:rPr>
                  <a:t> </a:t>
                </a:r>
              </a:p>
            </p:txBody>
          </p:sp>
        </mc:Fallback>
      </mc:AlternateContent>
    </p:spTree>
    <p:extLst>
      <p:ext uri="{BB962C8B-B14F-4D97-AF65-F5344CB8AC3E}">
        <p14:creationId xmlns:p14="http://schemas.microsoft.com/office/powerpoint/2010/main" val="1707624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Example 5:  Finding Coterminal Angles</a:t>
            </a:r>
          </a:p>
        </p:txBody>
      </p:sp>
      <p:sp>
        <p:nvSpPr>
          <p:cNvPr id="61443" name="Rectangle 3"/>
          <p:cNvSpPr>
            <a:spLocks noGrp="1" noChangeArrowheads="1"/>
          </p:cNvSpPr>
          <p:nvPr>
            <p:ph idx="1"/>
          </p:nvPr>
        </p:nvSpPr>
        <p:spPr/>
        <p:txBody>
          <a:bodyPr/>
          <a:lstStyle/>
          <a:p>
            <a:pPr marL="0" indent="0">
              <a:defRPr/>
            </a:pPr>
            <a:r>
              <a:rPr lang="en-US" dirty="0"/>
              <a:t>Assume the following angles are in standard position. Find a positive angle less than 360° that is </a:t>
            </a:r>
            <a:r>
              <a:rPr lang="en-US" dirty="0" err="1"/>
              <a:t>coterminal</a:t>
            </a:r>
            <a:r>
              <a:rPr lang="en-US" dirty="0"/>
              <a:t> with each of the following:</a:t>
            </a:r>
          </a:p>
          <a:p>
            <a:pPr>
              <a:defRPr/>
            </a:pPr>
            <a:r>
              <a:rPr lang="en-US" dirty="0"/>
              <a:t>a.  a 400°  angle</a:t>
            </a:r>
            <a:endParaRPr lang="en-US" dirty="0">
              <a:cs typeface="Times New Roman" pitchFamily="18" charset="0"/>
            </a:endParaRPr>
          </a:p>
          <a:p>
            <a:pPr>
              <a:defRPr/>
            </a:pPr>
            <a:r>
              <a:rPr lang="en-US" dirty="0"/>
              <a:t>		400° – 360° = 40°</a:t>
            </a:r>
          </a:p>
          <a:p>
            <a:pPr>
              <a:defRPr/>
            </a:pPr>
            <a:r>
              <a:rPr lang="en-US" dirty="0"/>
              <a:t>b.  a –135° angle</a:t>
            </a:r>
          </a:p>
          <a:p>
            <a:pPr>
              <a:defRPr/>
            </a:pPr>
            <a:r>
              <a:rPr lang="en-US" dirty="0"/>
              <a:t>		–135° + 360° = 225°</a:t>
            </a:r>
          </a:p>
        </p:txBody>
      </p:sp>
    </p:spTree>
    <p:extLst>
      <p:ext uri="{BB962C8B-B14F-4D97-AF65-F5344CB8AC3E}">
        <p14:creationId xmlns:p14="http://schemas.microsoft.com/office/powerpoint/2010/main" val="3724883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Example 6:  Finding Coterminal Angles</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type="body" idx="1"/>
              </p:nvPr>
            </p:nvSpPr>
            <p:spPr/>
            <p:txBody>
              <a:bodyPr/>
              <a:lstStyle/>
              <a:p>
                <a:pPr marL="0" indent="0"/>
                <a:r>
                  <a:rPr lang="en-US" altLang="en-US" dirty="0"/>
                  <a:t>Assume the following angles are in standard position. Find a positive angle less than </a:t>
                </a:r>
                <a14:m>
                  <m:oMath xmlns:m="http://schemas.openxmlformats.org/officeDocument/2006/math">
                    <m:r>
                      <a:rPr lang="en-US" altLang="en-US" b="0" i="1" smtClean="0">
                        <a:latin typeface="Cambria Math" panose="02040503050406030204" pitchFamily="18" charset="0"/>
                      </a:rPr>
                      <m:t>2</m:t>
                    </m:r>
                    <m:r>
                      <a:rPr lang="en-US" altLang="en-US" b="0" i="1" smtClean="0">
                        <a:latin typeface="Cambria Math" panose="02040503050406030204" pitchFamily="18" charset="0"/>
                        <a:ea typeface="Cambria Math" panose="02040503050406030204" pitchFamily="18" charset="0"/>
                      </a:rPr>
                      <m:t>𝜋</m:t>
                    </m:r>
                  </m:oMath>
                </a14:m>
                <a:r>
                  <a:rPr lang="en-US" altLang="en-US" dirty="0"/>
                  <a:t> that is coterminal with each of the following:</a:t>
                </a:r>
              </a:p>
              <a:p>
                <a:r>
                  <a:rPr lang="en-US" altLang="en-US" dirty="0"/>
                  <a:t>a.  a </a:t>
                </a:r>
                <a14:m>
                  <m:oMath xmlns:m="http://schemas.openxmlformats.org/officeDocument/2006/math">
                    <m:f>
                      <m:fPr>
                        <m:ctrlPr>
                          <a:rPr lang="en-US" altLang="en-US" i="1" smtClean="0">
                            <a:latin typeface="Cambria Math"/>
                          </a:rPr>
                        </m:ctrlPr>
                      </m:fPr>
                      <m:num>
                        <m:r>
                          <a:rPr lang="en-US" altLang="en-US" b="0" i="1" smtClean="0">
                            <a:latin typeface="Cambria Math" panose="02040503050406030204" pitchFamily="18" charset="0"/>
                          </a:rPr>
                          <m:t>13</m:t>
                        </m:r>
                        <m:r>
                          <a:rPr lang="en-US" altLang="en-US" b="0" i="1" smtClean="0">
                            <a:latin typeface="Cambria Math" panose="02040503050406030204" pitchFamily="18" charset="0"/>
                            <a:ea typeface="Cambria Math" panose="02040503050406030204" pitchFamily="18" charset="0"/>
                          </a:rPr>
                          <m:t>𝜋</m:t>
                        </m:r>
                      </m:num>
                      <m:den>
                        <m:r>
                          <a:rPr lang="en-US" altLang="en-US" b="0" i="1" smtClean="0">
                            <a:latin typeface="Cambria Math" panose="02040503050406030204" pitchFamily="18" charset="0"/>
                          </a:rPr>
                          <m:t>5</m:t>
                        </m:r>
                      </m:den>
                    </m:f>
                  </m:oMath>
                </a14:m>
                <a:r>
                  <a:rPr lang="en-US" altLang="en-US" dirty="0"/>
                  <a:t>  angle</a:t>
                </a:r>
              </a:p>
              <a:p>
                <a:endParaRPr lang="en-US" altLang="en-US" dirty="0"/>
              </a:p>
              <a:p>
                <a:endParaRPr lang="en-US" altLang="en-US" dirty="0"/>
              </a:p>
              <a:p>
                <a:r>
                  <a:rPr lang="en-US" altLang="en-US" dirty="0"/>
                  <a:t>b.  a </a:t>
                </a:r>
                <a14:m>
                  <m:oMath xmlns:m="http://schemas.openxmlformats.org/officeDocument/2006/math">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ea typeface="Cambria Math" panose="02040503050406030204" pitchFamily="18" charset="0"/>
                          </a:rPr>
                          <m:t>𝜋</m:t>
                        </m:r>
                      </m:num>
                      <m:den>
                        <m:r>
                          <a:rPr lang="en-US" altLang="en-US" b="0" i="1" smtClean="0">
                            <a:latin typeface="Cambria Math" panose="02040503050406030204" pitchFamily="18" charset="0"/>
                          </a:rPr>
                          <m:t>15</m:t>
                        </m:r>
                      </m:den>
                    </m:f>
                  </m:oMath>
                </a14:m>
                <a:r>
                  <a:rPr lang="en-US" altLang="en-US" dirty="0"/>
                  <a:t> angle</a:t>
                </a:r>
              </a:p>
            </p:txBody>
          </p:sp>
        </mc:Choice>
        <mc:Fallback xmlns="">
          <p:sp>
            <p:nvSpPr>
              <p:cNvPr id="26627" name="Rectangle 3"/>
              <p:cNvSpPr>
                <a:spLocks noGrp="1" noRot="1" noChangeAspect="1" noMove="1" noResize="1" noEditPoints="1" noAdjustHandles="1" noChangeArrowheads="1" noChangeShapeType="1" noTextEdit="1"/>
              </p:cNvSpPr>
              <p:nvPr>
                <p:ph type="body" idx="1"/>
              </p:nvPr>
            </p:nvSpPr>
            <p:spPr>
              <a:blipFill>
                <a:blip r:embed="rId2"/>
                <a:stretch>
                  <a:fillRect l="-1401" t="-1319" r="-16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F53390CB-A72A-4EAF-A5CF-D98EF1AF5BD5}"/>
                  </a:ext>
                </a:extLst>
              </p:cNvPr>
              <p:cNvSpPr txBox="1"/>
              <p:nvPr/>
            </p:nvSpPr>
            <p:spPr>
              <a:xfrm>
                <a:off x="439737" y="3297986"/>
                <a:ext cx="5900738"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1"/>
                              </a:solidFill>
                              <a:latin typeface="Cambria Math"/>
                            </a:rPr>
                          </m:ctrlPr>
                        </m:fPr>
                        <m:num>
                          <m:r>
                            <a:rPr lang="en-US">
                              <a:solidFill>
                                <a:schemeClr val="tx1"/>
                              </a:solidFill>
                              <a:latin typeface="Cambria Math" panose="02040503050406030204" pitchFamily="18" charset="0"/>
                            </a:rPr>
                            <m:t>13</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13</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10</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5</m:t>
                          </m:r>
                        </m:den>
                      </m:f>
                    </m:oMath>
                  </m:oMathPara>
                </a14:m>
                <a:endParaRPr lang="en-US" dirty="0">
                  <a:solidFill>
                    <a:schemeClr val="tx1"/>
                  </a:solidFill>
                </a:endParaRPr>
              </a:p>
            </p:txBody>
          </p:sp>
        </mc:Choice>
        <mc:Fallback xmlns="">
          <p:sp>
            <p:nvSpPr>
              <p:cNvPr id="10" name="TextBox 9">
                <a:extLst>
                  <a:ext uri="{FF2B5EF4-FFF2-40B4-BE49-F238E27FC236}">
                    <a16:creationId xmlns:a16="http://schemas.microsoft.com/office/drawing/2014/main" id="{F53390CB-A72A-4EAF-A5CF-D98EF1AF5BD5}"/>
                  </a:ext>
                </a:extLst>
              </p:cNvPr>
              <p:cNvSpPr txBox="1">
                <a:spLocks noRot="1" noChangeAspect="1" noMove="1" noResize="1" noEditPoints="1" noAdjustHandles="1" noChangeArrowheads="1" noChangeShapeType="1" noTextEdit="1"/>
              </p:cNvSpPr>
              <p:nvPr/>
            </p:nvSpPr>
            <p:spPr>
              <a:xfrm>
                <a:off x="439737" y="3297986"/>
                <a:ext cx="5900738"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A671BB49-F8CA-4F37-828F-D9A3DA83D9B2}"/>
                  </a:ext>
                </a:extLst>
              </p:cNvPr>
              <p:cNvSpPr txBox="1"/>
              <p:nvPr/>
            </p:nvSpPr>
            <p:spPr>
              <a:xfrm>
                <a:off x="571500" y="5202198"/>
                <a:ext cx="5768975" cy="9017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15</m:t>
                          </m:r>
                        </m:den>
                      </m:f>
                      <m:r>
                        <a:rPr lang="en-US" i="0">
                          <a:solidFill>
                            <a:schemeClr val="tx1"/>
                          </a:solidFill>
                          <a:latin typeface="Cambria Math" panose="02040503050406030204" pitchFamily="18" charset="0"/>
                        </a:rPr>
                        <m:t>+2</m:t>
                      </m:r>
                      <m:r>
                        <a:rPr lang="en-US" i="1">
                          <a:solidFill>
                            <a:schemeClr val="tx1"/>
                          </a:solidFill>
                          <a:latin typeface="Cambria Math" panose="02040503050406030204" pitchFamily="18" charset="0"/>
                        </a:rPr>
                        <m:t>𝜋</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15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30</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15</m:t>
                          </m:r>
                        </m:den>
                      </m:f>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29</m:t>
                          </m:r>
                          <m:r>
                            <a:rPr lang="en-US" i="1">
                              <a:solidFill>
                                <a:schemeClr val="tx1"/>
                              </a:solidFill>
                              <a:latin typeface="Cambria Math" panose="02040503050406030204" pitchFamily="18" charset="0"/>
                            </a:rPr>
                            <m:t>𝜋</m:t>
                          </m:r>
                        </m:num>
                        <m:den>
                          <m:r>
                            <a:rPr lang="en-US" i="0">
                              <a:solidFill>
                                <a:schemeClr val="tx1"/>
                              </a:solidFill>
                              <a:latin typeface="Cambria Math" panose="02040503050406030204" pitchFamily="18" charset="0"/>
                            </a:rPr>
                            <m:t>15</m:t>
                          </m:r>
                        </m:den>
                      </m:f>
                    </m:oMath>
                  </m:oMathPara>
                </a14:m>
                <a:endParaRPr lang="en-US" dirty="0">
                  <a:solidFill>
                    <a:schemeClr val="tx1"/>
                  </a:solidFill>
                </a:endParaRPr>
              </a:p>
            </p:txBody>
          </p:sp>
        </mc:Choice>
        <mc:Fallback xmlns="">
          <p:sp>
            <p:nvSpPr>
              <p:cNvPr id="12" name="TextBox 11">
                <a:extLst>
                  <a:ext uri="{FF2B5EF4-FFF2-40B4-BE49-F238E27FC236}">
                    <a16:creationId xmlns:a16="http://schemas.microsoft.com/office/drawing/2014/main" id="{A671BB49-F8CA-4F37-828F-D9A3DA83D9B2}"/>
                  </a:ext>
                </a:extLst>
              </p:cNvPr>
              <p:cNvSpPr txBox="1">
                <a:spLocks noRot="1" noChangeAspect="1" noMove="1" noResize="1" noEditPoints="1" noAdjustHandles="1" noChangeArrowheads="1" noChangeShapeType="1" noTextEdit="1"/>
              </p:cNvSpPr>
              <p:nvPr/>
            </p:nvSpPr>
            <p:spPr>
              <a:xfrm>
                <a:off x="571500" y="5202198"/>
                <a:ext cx="5768975" cy="901785"/>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9411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Length of a Circular Arc</a:t>
            </a:r>
          </a:p>
        </p:txBody>
      </p:sp>
      <p:sp>
        <p:nvSpPr>
          <p:cNvPr id="2" name="Content Placeholder 1"/>
          <p:cNvSpPr>
            <a:spLocks noGrp="1"/>
          </p:cNvSpPr>
          <p:nvPr>
            <p:ph idx="1"/>
          </p:nvPr>
        </p:nvSpPr>
        <p:spPr/>
        <p:txBody>
          <a:bodyPr/>
          <a:lstStyle/>
          <a:p>
            <a:r>
              <a:rPr lang="en-US" dirty="0"/>
              <a:t>Let </a:t>
            </a:r>
            <a:r>
              <a:rPr lang="en-US" i="1" dirty="0"/>
              <a:t>r </a:t>
            </a:r>
            <a:r>
              <a:rPr lang="en-US" dirty="0"/>
              <a:t>be the radius of a circle and </a:t>
            </a:r>
            <a:r>
              <a:rPr lang="el-GR" i="1" dirty="0"/>
              <a:t>θ</a:t>
            </a:r>
            <a:r>
              <a:rPr lang="en-US" dirty="0"/>
              <a:t> the nonnegative radian measure of a central angle of the circle. </a:t>
            </a:r>
          </a:p>
          <a:p>
            <a:r>
              <a:rPr lang="en-US" dirty="0"/>
              <a:t>The length of the arc </a:t>
            </a:r>
            <a:br>
              <a:rPr lang="en-US" dirty="0"/>
            </a:br>
            <a:r>
              <a:rPr lang="en-US" dirty="0"/>
              <a:t>intercepted by the central</a:t>
            </a:r>
            <a:br>
              <a:rPr lang="en-US" dirty="0"/>
            </a:br>
            <a:r>
              <a:rPr lang="en-US" dirty="0"/>
              <a:t>angle is</a:t>
            </a:r>
          </a:p>
          <a:p>
            <a:r>
              <a:rPr lang="en-US" i="1" dirty="0"/>
              <a:t>s </a:t>
            </a:r>
            <a:r>
              <a:rPr lang="en-US" dirty="0"/>
              <a:t>= </a:t>
            </a:r>
            <a:r>
              <a:rPr lang="en-US" i="1" dirty="0"/>
              <a:t>r</a:t>
            </a:r>
            <a:r>
              <a:rPr lang="el-GR" i="1" dirty="0"/>
              <a:t>θ</a:t>
            </a:r>
            <a:r>
              <a:rPr lang="en-US" dirty="0"/>
              <a:t>.</a:t>
            </a:r>
          </a:p>
        </p:txBody>
      </p:sp>
      <p:pic>
        <p:nvPicPr>
          <p:cNvPr id="27652" name="Picture 6"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3674" y="2716213"/>
            <a:ext cx="364807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409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Example 8:  Finding the Length of a Circular Arc</a:t>
            </a:r>
          </a:p>
        </p:txBody>
      </p:sp>
      <mc:AlternateContent xmlns:mc="http://schemas.openxmlformats.org/markup-compatibility/2006" xmlns:a14="http://schemas.microsoft.com/office/drawing/2010/main">
        <mc:Choice Requires="a14">
          <p:sp>
            <p:nvSpPr>
              <p:cNvPr id="64515" name="Rectangle 3"/>
              <p:cNvSpPr>
                <a:spLocks noGrp="1" noChangeArrowheads="1"/>
              </p:cNvSpPr>
              <p:nvPr>
                <p:ph type="body" idx="1"/>
              </p:nvPr>
            </p:nvSpPr>
            <p:spPr/>
            <p:txBody>
              <a:bodyPr/>
              <a:lstStyle/>
              <a:p>
                <a:r>
                  <a:rPr lang="en-US" altLang="en-US" dirty="0"/>
                  <a:t>A circle has a radius of 6 inches.  Find the length of the arc intercepted by a central angle of 45°.  Express arc length in terms of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𝜋</m:t>
                    </m:r>
                    <m:r>
                      <a:rPr lang="en-US" altLang="en-US" b="0" i="1" smtClean="0">
                        <a:latin typeface="Cambria Math" panose="02040503050406030204" pitchFamily="18" charset="0"/>
                        <a:ea typeface="Cambria Math" panose="02040503050406030204" pitchFamily="18" charset="0"/>
                      </a:rPr>
                      <m:t>.</m:t>
                    </m:r>
                  </m:oMath>
                </a14:m>
                <a:r>
                  <a:rPr lang="en-US" altLang="en-US" dirty="0"/>
                  <a:t> Then round your answer to two decimal places.</a:t>
                </a:r>
              </a:p>
              <a:p>
                <a:r>
                  <a:rPr lang="en-US" altLang="en-US" dirty="0"/>
                  <a:t>We first convert 45° to radians:</a:t>
                </a:r>
              </a:p>
              <a:p>
                <a:pPr/>
                <a14:m>
                  <m:oMathPara xmlns:m="http://schemas.openxmlformats.org/officeDocument/2006/math">
                    <m:oMathParaPr>
                      <m:jc m:val="centerGroup"/>
                    </m:oMathParaPr>
                    <m:oMath xmlns:m="http://schemas.openxmlformats.org/officeDocument/2006/math">
                      <m:sSup>
                        <m:sSupPr>
                          <m:ctrlPr>
                            <a:rPr lang="en-US" altLang="en-US" i="1" smtClean="0">
                              <a:latin typeface="Cambria Math"/>
                            </a:rPr>
                          </m:ctrlPr>
                        </m:sSupPr>
                        <m:e>
                          <m:r>
                            <a:rPr lang="en-US" altLang="en-US" b="0" i="1" smtClean="0">
                              <a:latin typeface="Cambria Math" panose="02040503050406030204" pitchFamily="18" charset="0"/>
                            </a:rPr>
                            <m:t>45</m:t>
                          </m:r>
                        </m:e>
                        <m:sup>
                          <m:r>
                            <a:rPr lang="en-US" altLang="en-US" i="1" smtClean="0">
                              <a:latin typeface="Cambria Math" panose="02040503050406030204" pitchFamily="18" charset="0"/>
                              <a:ea typeface="Cambria Math" panose="02040503050406030204" pitchFamily="18" charset="0"/>
                            </a:rPr>
                            <m:t>°</m:t>
                          </m:r>
                        </m:sup>
                      </m:sSup>
                      <m:r>
                        <a:rPr lang="en-US" altLang="en-US" b="0" i="1" smtClean="0">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45</m:t>
                          </m:r>
                        </m:e>
                        <m:sup>
                          <m:r>
                            <a:rPr lang="en-US" altLang="en-US" i="1">
                              <a:latin typeface="Cambria Math" panose="02040503050406030204" pitchFamily="18" charset="0"/>
                              <a:ea typeface="Cambria Math" panose="02040503050406030204" pitchFamily="18" charset="0"/>
                            </a:rPr>
                            <m:t>°</m:t>
                          </m:r>
                        </m:sup>
                      </m:sSup>
                      <m:r>
                        <a:rPr lang="en-US" altLang="en-US" i="1" smtClean="0">
                          <a:latin typeface="Cambria Math" panose="02040503050406030204" pitchFamily="18" charset="0"/>
                          <a:ea typeface="Cambria Math" panose="02040503050406030204" pitchFamily="18" charset="0"/>
                        </a:rPr>
                        <m:t>∙</m:t>
                      </m:r>
                      <m:f>
                        <m:fPr>
                          <m:ctrlPr>
                            <a:rPr lang="en-US" altLang="en-US" i="1" smtClean="0">
                              <a:latin typeface="Cambria Math"/>
                              <a:ea typeface="Cambria Math" panose="02040503050406030204" pitchFamily="18" charset="0"/>
                            </a:rPr>
                          </m:ctrlPr>
                        </m:fPr>
                        <m:num>
                          <m:r>
                            <a:rPr lang="en-US" altLang="en-US" i="1" smtClean="0">
                              <a:latin typeface="Cambria Math" panose="02040503050406030204" pitchFamily="18" charset="0"/>
                              <a:ea typeface="Cambria Math" panose="02040503050406030204" pitchFamily="18" charset="0"/>
                            </a:rPr>
                            <m:t>𝜋</m:t>
                          </m:r>
                          <m:r>
                            <a:rPr lang="en-US" altLang="en-US" b="0" i="0" smtClean="0">
                              <a:latin typeface="Cambria Math" panose="02040503050406030204" pitchFamily="18" charset="0"/>
                              <a:ea typeface="Cambria Math" panose="02040503050406030204" pitchFamily="18" charset="0"/>
                            </a:rPr>
                            <m:t> </m:t>
                          </m:r>
                          <m:r>
                            <m:rPr>
                              <m:sty m:val="p"/>
                            </m:rPr>
                            <a:rPr lang="en-US" altLang="en-US" b="0" i="0" smtClean="0">
                              <a:latin typeface="Cambria Math" panose="02040503050406030204" pitchFamily="18" charset="0"/>
                              <a:ea typeface="Cambria Math" panose="02040503050406030204" pitchFamily="18" charset="0"/>
                            </a:rPr>
                            <m:t>radians</m:t>
                          </m:r>
                        </m:num>
                        <m:den>
                          <m:sSup>
                            <m:sSupPr>
                              <m:ctrlPr>
                                <a:rPr lang="en-US" altLang="en-US" i="1" smtClean="0">
                                  <a:latin typeface="Cambria Math"/>
                                  <a:ea typeface="Cambria Math" panose="02040503050406030204" pitchFamily="18" charset="0"/>
                                </a:rPr>
                              </m:ctrlPr>
                            </m:sSupPr>
                            <m:e>
                              <m:r>
                                <a:rPr lang="en-US" altLang="en-US" b="0" i="1" smtClean="0">
                                  <a:latin typeface="Cambria Math" panose="02040503050406030204" pitchFamily="18" charset="0"/>
                                  <a:ea typeface="Cambria Math" panose="02040503050406030204" pitchFamily="18" charset="0"/>
                                </a:rPr>
                                <m:t>180</m:t>
                              </m:r>
                            </m:e>
                            <m:sup>
                              <m:r>
                                <a:rPr lang="en-US" altLang="en-US" i="1" smtClean="0">
                                  <a:latin typeface="Cambria Math" panose="02040503050406030204" pitchFamily="18" charset="0"/>
                                  <a:ea typeface="Cambria Math" panose="02040503050406030204" pitchFamily="18" charset="0"/>
                                </a:rPr>
                                <m:t>°</m:t>
                              </m:r>
                            </m:sup>
                          </m:sSup>
                        </m:den>
                      </m:f>
                      <m:r>
                        <a:rPr lang="en-US" altLang="en-US" b="0" i="1" smtClean="0">
                          <a:latin typeface="Cambria Math" panose="02040503050406030204" pitchFamily="18" charset="0"/>
                          <a:ea typeface="Cambria Math" panose="02040503050406030204" pitchFamily="18" charset="0"/>
                        </a:rPr>
                        <m:t>=</m:t>
                      </m:r>
                      <m:f>
                        <m:fPr>
                          <m:ctrlPr>
                            <a:rPr lang="en-US" altLang="en-US" b="0" i="1" smtClean="0">
                              <a:latin typeface="Cambria Math"/>
                              <a:ea typeface="Cambria Math" panose="02040503050406030204" pitchFamily="18" charset="0"/>
                            </a:rPr>
                          </m:ctrlPr>
                        </m:fPr>
                        <m:num>
                          <m:r>
                            <a:rPr lang="en-US" altLang="en-US" b="0" i="1" smtClean="0">
                              <a:latin typeface="Cambria Math" panose="02040503050406030204" pitchFamily="18" charset="0"/>
                              <a:ea typeface="Cambria Math" panose="02040503050406030204" pitchFamily="18" charset="0"/>
                            </a:rPr>
                            <m:t>45</m:t>
                          </m:r>
                          <m:r>
                            <a:rPr lang="en-US" altLang="en-US" b="0" i="1" smtClean="0">
                              <a:latin typeface="Cambria Math" panose="02040503050406030204" pitchFamily="18" charset="0"/>
                              <a:ea typeface="Cambria Math" panose="02040503050406030204" pitchFamily="18" charset="0"/>
                            </a:rPr>
                            <m:t>𝜋</m:t>
                          </m:r>
                        </m:num>
                        <m:den>
                          <m:r>
                            <a:rPr lang="en-US" altLang="en-US" b="0" i="1" smtClean="0">
                              <a:latin typeface="Cambria Math" panose="02040503050406030204" pitchFamily="18" charset="0"/>
                              <a:ea typeface="Cambria Math" panose="02040503050406030204" pitchFamily="18" charset="0"/>
                            </a:rPr>
                            <m:t>180</m:t>
                          </m:r>
                        </m:den>
                      </m:f>
                      <m:r>
                        <a:rPr lang="en-US" altLang="en-US" b="0" i="1" smtClean="0">
                          <a:latin typeface="Cambria Math" panose="02040503050406030204" pitchFamily="18" charset="0"/>
                          <a:ea typeface="Cambria Math" panose="02040503050406030204" pitchFamily="18" charset="0"/>
                        </a:rPr>
                        <m:t>=</m:t>
                      </m:r>
                      <m:f>
                        <m:fPr>
                          <m:ctrlPr>
                            <a:rPr lang="el-GR" altLang="en-US" b="0" i="1" smtClean="0">
                              <a:latin typeface="Cambria Math"/>
                              <a:ea typeface="Cambria Math" panose="02040503050406030204" pitchFamily="18" charset="0"/>
                            </a:rPr>
                          </m:ctrlPr>
                        </m:fPr>
                        <m:num>
                          <m:r>
                            <a:rPr lang="el-GR" altLang="en-US" b="0" i="1" smtClean="0">
                              <a:latin typeface="Cambria Math" panose="02040503050406030204" pitchFamily="18" charset="0"/>
                              <a:ea typeface="Cambria Math" panose="02040503050406030204" pitchFamily="18" charset="0"/>
                            </a:rPr>
                            <m:t>𝜋</m:t>
                          </m:r>
                        </m:num>
                        <m:den>
                          <m:r>
                            <a:rPr lang="en-US" altLang="en-US" b="0" i="1" smtClean="0">
                              <a:latin typeface="Cambria Math" panose="02040503050406030204" pitchFamily="18" charset="0"/>
                              <a:ea typeface="Cambria Math" panose="02040503050406030204" pitchFamily="18" charset="0"/>
                            </a:rPr>
                            <m:t>4</m:t>
                          </m:r>
                        </m:den>
                      </m:f>
                      <m:r>
                        <a:rPr lang="en-US" altLang="en-US" b="0" i="1" smtClean="0">
                          <a:latin typeface="Cambria Math" panose="02040503050406030204" pitchFamily="18" charset="0"/>
                          <a:ea typeface="Cambria Math" panose="02040503050406030204" pitchFamily="18" charset="0"/>
                        </a:rPr>
                        <m:t> </m:t>
                      </m:r>
                      <m:r>
                        <m:rPr>
                          <m:sty m:val="p"/>
                        </m:rPr>
                        <a:rPr lang="en-US" altLang="en-US" b="0" i="0" smtClean="0">
                          <a:latin typeface="Cambria Math" panose="02040503050406030204" pitchFamily="18" charset="0"/>
                          <a:ea typeface="Cambria Math" panose="02040503050406030204" pitchFamily="18" charset="0"/>
                        </a:rPr>
                        <m:t>radians</m:t>
                      </m:r>
                    </m:oMath>
                  </m:oMathPara>
                </a14:m>
                <a:endParaRPr lang="en-US" altLang="en-US" dirty="0"/>
              </a:p>
            </p:txBody>
          </p:sp>
        </mc:Choice>
        <mc:Fallback xmlns="">
          <p:sp>
            <p:nvSpPr>
              <p:cNvPr id="64515" name="Rectangle 3"/>
              <p:cNvSpPr>
                <a:spLocks noGrp="1" noRot="1" noChangeAspect="1" noMove="1" noResize="1" noEditPoints="1" noAdjustHandles="1" noChangeArrowheads="1" noChangeShapeType="1" noTextEdit="1"/>
              </p:cNvSpPr>
              <p:nvPr>
                <p:ph type="body" idx="1"/>
              </p:nvPr>
            </p:nvSpPr>
            <p:spPr>
              <a:blipFill>
                <a:blip r:embed="rId2"/>
                <a:stretch>
                  <a:fillRect l="-1401" t="-1319" r="-1190"/>
                </a:stretch>
              </a:blipFill>
            </p:spPr>
            <p:txBody>
              <a:bodyPr/>
              <a:lstStyle/>
              <a:p>
                <a:r>
                  <a:rPr lang="en-US">
                    <a:noFill/>
                  </a:rPr>
                  <a:t> </a:t>
                </a:r>
              </a:p>
            </p:txBody>
          </p:sp>
        </mc:Fallback>
      </mc:AlternateContent>
      <p:sp>
        <p:nvSpPr>
          <p:cNvPr id="9" name="TextBox 8">
            <a:extLst>
              <a:ext uri="{FF2B5EF4-FFF2-40B4-BE49-F238E27FC236}">
                <a16:creationId xmlns="" xmlns:a16="http://schemas.microsoft.com/office/drawing/2014/main" id="{BD01898F-C6E6-4443-9D65-53D15D017395}"/>
              </a:ext>
            </a:extLst>
          </p:cNvPr>
          <p:cNvSpPr txBox="1"/>
          <p:nvPr/>
        </p:nvSpPr>
        <p:spPr>
          <a:xfrm>
            <a:off x="230187" y="4411526"/>
            <a:ext cx="1296987" cy="523220"/>
          </a:xfrm>
          <a:prstGeom prst="rect">
            <a:avLst/>
          </a:prstGeom>
          <a:noFill/>
        </p:spPr>
        <p:txBody>
          <a:bodyPr wrap="square">
            <a:spAutoFit/>
          </a:bodyPr>
          <a:lstStyle/>
          <a:p>
            <a:r>
              <a:rPr lang="en-US" i="1" dirty="0">
                <a:solidFill>
                  <a:schemeClr val="tx1"/>
                </a:solidFill>
              </a:rPr>
              <a:t>s </a:t>
            </a:r>
            <a:r>
              <a:rPr lang="en-US" dirty="0">
                <a:solidFill>
                  <a:schemeClr val="tx1"/>
                </a:solidFill>
              </a:rPr>
              <a:t>= </a:t>
            </a:r>
            <a:r>
              <a:rPr lang="en-US" i="1" dirty="0">
                <a:solidFill>
                  <a:schemeClr val="tx1"/>
                </a:solidFill>
              </a:rPr>
              <a:t>r</a:t>
            </a:r>
            <a:r>
              <a:rPr lang="el-GR" i="1" dirty="0">
                <a:solidFill>
                  <a:schemeClr val="tx1"/>
                </a:solidFill>
              </a:rPr>
              <a:t>θ</a:t>
            </a:r>
            <a:endParaRPr lang="en-US" dirty="0">
              <a:solidFill>
                <a:schemeClr val="tx1"/>
              </a:solidFill>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 xmlns:a16="http://schemas.microsoft.com/office/drawing/2014/main" id="{1245647F-1E42-4356-A30F-8CEDD62EAF87}"/>
                  </a:ext>
                </a:extLst>
              </p:cNvPr>
              <p:cNvSpPr txBox="1"/>
              <p:nvPr/>
            </p:nvSpPr>
            <p:spPr>
              <a:xfrm>
                <a:off x="3894932" y="4223654"/>
                <a:ext cx="237013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l-GR" b="0" i="1" smtClean="0">
                              <a:solidFill>
                                <a:schemeClr val="tx1"/>
                              </a:solidFill>
                              <a:latin typeface="Cambria Math"/>
                            </a:rPr>
                          </m:ctrlPr>
                        </m:fPr>
                        <m:num>
                          <m:r>
                            <a:rPr lang="en-US" b="0" i="1" smtClean="0">
                              <a:solidFill>
                                <a:schemeClr val="tx1"/>
                              </a:solidFill>
                              <a:latin typeface="Cambria Math" panose="02040503050406030204" pitchFamily="18" charset="0"/>
                            </a:rPr>
                            <m:t>6</m:t>
                          </m:r>
                          <m:r>
                            <a:rPr lang="el-GR" b="0" i="1" smtClean="0">
                              <a:solidFill>
                                <a:schemeClr val="tx1"/>
                              </a:solidFill>
                              <a:latin typeface="Cambria Math" panose="02040503050406030204" pitchFamily="18" charset="0"/>
                            </a:rPr>
                            <m:t>𝜋</m:t>
                          </m:r>
                        </m:num>
                        <m:den>
                          <m:r>
                            <a:rPr lang="en-US" b="0" i="1" smtClean="0">
                              <a:solidFill>
                                <a:schemeClr val="tx1"/>
                              </a:solidFill>
                              <a:latin typeface="Cambria Math" panose="02040503050406030204" pitchFamily="18" charset="0"/>
                            </a:rPr>
                            <m:t>4</m:t>
                          </m:r>
                        </m:den>
                      </m:f>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inches</m:t>
                      </m:r>
                    </m:oMath>
                  </m:oMathPara>
                </a14:m>
                <a:endParaRPr lang="en-US" dirty="0">
                  <a:solidFill>
                    <a:schemeClr val="tx1"/>
                  </a:solidFill>
                </a:endParaRPr>
              </a:p>
            </p:txBody>
          </p:sp>
        </mc:Choice>
        <mc:Fallback>
          <p:sp>
            <p:nvSpPr>
              <p:cNvPr id="10" name="TextBox 9">
                <a:extLst>
                  <a:ext uri="{FF2B5EF4-FFF2-40B4-BE49-F238E27FC236}">
                    <a16:creationId xmlns="" xmlns:a16="http://schemas.microsoft.com/office/drawing/2014/main" xmlns:a14="http://schemas.microsoft.com/office/drawing/2010/main" id="{1245647F-1E42-4356-A30F-8CEDD62EAF87}"/>
                  </a:ext>
                </a:extLst>
              </p:cNvPr>
              <p:cNvSpPr txBox="1">
                <a:spLocks noRot="1" noChangeAspect="1" noMove="1" noResize="1" noEditPoints="1" noAdjustHandles="1" noChangeArrowheads="1" noChangeShapeType="1" noTextEdit="1"/>
              </p:cNvSpPr>
              <p:nvPr/>
            </p:nvSpPr>
            <p:spPr>
              <a:xfrm>
                <a:off x="3894932" y="4223654"/>
                <a:ext cx="2370138" cy="898964"/>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 xmlns:a16="http://schemas.microsoft.com/office/drawing/2014/main" id="{AEA75EB8-A583-4A6B-A686-236914A1701D}"/>
                  </a:ext>
                </a:extLst>
              </p:cNvPr>
              <p:cNvSpPr txBox="1"/>
              <p:nvPr/>
            </p:nvSpPr>
            <p:spPr>
              <a:xfrm>
                <a:off x="1138237" y="4260908"/>
                <a:ext cx="3033714" cy="8244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d>
                        <m:dPr>
                          <m:ctrlPr>
                            <a:rPr lang="en-US" b="0" i="1" smtClean="0">
                              <a:solidFill>
                                <a:schemeClr val="tx1"/>
                              </a:solidFill>
                              <a:latin typeface="Cambria Math"/>
                            </a:rPr>
                          </m:ctrlPr>
                        </m:dPr>
                        <m:e>
                          <m:r>
                            <a:rPr lang="en-US" b="0" i="1" smtClean="0">
                              <a:solidFill>
                                <a:schemeClr val="tx1"/>
                              </a:solidFill>
                              <a:latin typeface="Cambria Math" panose="02040503050406030204" pitchFamily="18" charset="0"/>
                            </a:rPr>
                            <m:t>6 </m:t>
                          </m:r>
                          <m:r>
                            <m:rPr>
                              <m:sty m:val="p"/>
                            </m:rPr>
                            <a:rPr lang="en-US" b="0" i="0" smtClean="0">
                              <a:solidFill>
                                <a:schemeClr val="tx1"/>
                              </a:solidFill>
                              <a:latin typeface="Cambria Math" panose="02040503050406030204" pitchFamily="18" charset="0"/>
                            </a:rPr>
                            <m:t>inches</m:t>
                          </m:r>
                        </m:e>
                      </m:d>
                      <m:d>
                        <m:dPr>
                          <m:ctrlPr>
                            <a:rPr lang="en-US" b="0" i="1" smtClean="0">
                              <a:solidFill>
                                <a:schemeClr val="tx1"/>
                              </a:solidFill>
                              <a:latin typeface="Cambria Math"/>
                            </a:rPr>
                          </m:ctrlPr>
                        </m:dPr>
                        <m:e>
                          <m:f>
                            <m:fPr>
                              <m:ctrlPr>
                                <a:rPr lang="el-GR" b="0" i="1" smtClean="0">
                                  <a:solidFill>
                                    <a:schemeClr val="tx1"/>
                                  </a:solidFill>
                                  <a:latin typeface="Cambria Math"/>
                                </a:rPr>
                              </m:ctrlPr>
                            </m:fPr>
                            <m:num>
                              <m:r>
                                <a:rPr lang="el-GR" b="0" i="1" smtClean="0">
                                  <a:solidFill>
                                    <a:schemeClr val="tx1"/>
                                  </a:solidFill>
                                  <a:latin typeface="Cambria Math" panose="02040503050406030204" pitchFamily="18" charset="0"/>
                                </a:rPr>
                                <m:t>𝜋</m:t>
                              </m:r>
                            </m:num>
                            <m:den>
                              <m:r>
                                <a:rPr lang="en-US" b="0" i="1" smtClean="0">
                                  <a:solidFill>
                                    <a:schemeClr val="tx1"/>
                                  </a:solidFill>
                                  <a:latin typeface="Cambria Math" panose="02040503050406030204" pitchFamily="18" charset="0"/>
                                </a:rPr>
                                <m:t>4</m:t>
                              </m:r>
                            </m:den>
                          </m:f>
                        </m:e>
                      </m:d>
                    </m:oMath>
                  </m:oMathPara>
                </a14:m>
                <a:endParaRPr lang="en-US" dirty="0">
                  <a:solidFill>
                    <a:schemeClr val="tx1"/>
                  </a:solidFill>
                </a:endParaRPr>
              </a:p>
            </p:txBody>
          </p:sp>
        </mc:Choice>
        <mc:Fallback>
          <p:sp>
            <p:nvSpPr>
              <p:cNvPr id="11" name="TextBox 10">
                <a:extLst>
                  <a:ext uri="{FF2B5EF4-FFF2-40B4-BE49-F238E27FC236}">
                    <a16:creationId xmlns="" xmlns:a16="http://schemas.microsoft.com/office/drawing/2014/main" xmlns:a14="http://schemas.microsoft.com/office/drawing/2010/main" id="{AEA75EB8-A583-4A6B-A686-236914A1701D}"/>
                  </a:ext>
                </a:extLst>
              </p:cNvPr>
              <p:cNvSpPr txBox="1">
                <a:spLocks noRot="1" noChangeAspect="1" noMove="1" noResize="1" noEditPoints="1" noAdjustHandles="1" noChangeArrowheads="1" noChangeShapeType="1" noTextEdit="1"/>
              </p:cNvSpPr>
              <p:nvPr/>
            </p:nvSpPr>
            <p:spPr>
              <a:xfrm>
                <a:off x="1138237" y="4260908"/>
                <a:ext cx="3033714" cy="82445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 xmlns:a16="http://schemas.microsoft.com/office/drawing/2014/main" id="{C26F951E-A312-4732-9ACE-33F4DC6BE658}"/>
                  </a:ext>
                </a:extLst>
              </p:cNvPr>
              <p:cNvSpPr txBox="1"/>
              <p:nvPr/>
            </p:nvSpPr>
            <p:spPr>
              <a:xfrm>
                <a:off x="5993607" y="5354492"/>
                <a:ext cx="237013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≈4.71 </m:t>
                      </m:r>
                      <m:r>
                        <m:rPr>
                          <m:sty m:val="p"/>
                        </m:rPr>
                        <a:rPr lang="en-US" b="0" i="0" smtClean="0">
                          <a:solidFill>
                            <a:schemeClr val="tx1"/>
                          </a:solidFill>
                          <a:latin typeface="Cambria Math" panose="02040503050406030204" pitchFamily="18" charset="0"/>
                          <a:ea typeface="Cambria Math" panose="02040503050406030204" pitchFamily="18" charset="0"/>
                        </a:rPr>
                        <m:t>inches</m:t>
                      </m:r>
                    </m:oMath>
                  </m:oMathPara>
                </a14:m>
                <a:endParaRPr lang="en-US" dirty="0">
                  <a:solidFill>
                    <a:schemeClr val="tx1"/>
                  </a:solidFill>
                </a:endParaRPr>
              </a:p>
            </p:txBody>
          </p:sp>
        </mc:Choice>
        <mc:Fallback>
          <p:sp>
            <p:nvSpPr>
              <p:cNvPr id="12" name="TextBox 11">
                <a:extLst>
                  <a:ext uri="{FF2B5EF4-FFF2-40B4-BE49-F238E27FC236}">
                    <a16:creationId xmlns="" xmlns:a16="http://schemas.microsoft.com/office/drawing/2014/main" xmlns:a14="http://schemas.microsoft.com/office/drawing/2010/main" id="{C26F951E-A312-4732-9ACE-33F4DC6BE658}"/>
                  </a:ext>
                </a:extLst>
              </p:cNvPr>
              <p:cNvSpPr txBox="1">
                <a:spLocks noRot="1" noChangeAspect="1" noMove="1" noResize="1" noEditPoints="1" noAdjustHandles="1" noChangeArrowheads="1" noChangeShapeType="1" noTextEdit="1"/>
              </p:cNvSpPr>
              <p:nvPr/>
            </p:nvSpPr>
            <p:spPr>
              <a:xfrm>
                <a:off x="5993607" y="5354492"/>
                <a:ext cx="2370138"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 xmlns:a16="http://schemas.microsoft.com/office/drawing/2014/main" id="{1245647F-1E42-4356-A30F-8CEDD62EAF87}"/>
                  </a:ext>
                </a:extLst>
              </p:cNvPr>
              <p:cNvSpPr txBox="1"/>
              <p:nvPr/>
            </p:nvSpPr>
            <p:spPr>
              <a:xfrm>
                <a:off x="3897432" y="5140544"/>
                <a:ext cx="2370138"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m:t>
                      </m:r>
                      <m:f>
                        <m:fPr>
                          <m:ctrlPr>
                            <a:rPr lang="el-GR" b="0" i="1" smtClean="0">
                              <a:solidFill>
                                <a:schemeClr val="tx1"/>
                              </a:solidFill>
                              <a:latin typeface="Cambria Math"/>
                            </a:rPr>
                          </m:ctrlPr>
                        </m:fPr>
                        <m:num>
                          <m:r>
                            <a:rPr lang="en-US" b="0" i="1" smtClean="0">
                              <a:solidFill>
                                <a:schemeClr val="tx1"/>
                              </a:solidFill>
                              <a:latin typeface="Cambria Math"/>
                            </a:rPr>
                            <m:t>3</m:t>
                          </m:r>
                          <m:r>
                            <a:rPr lang="el-GR" b="0" i="1" smtClean="0">
                              <a:solidFill>
                                <a:schemeClr val="tx1"/>
                              </a:solidFill>
                              <a:latin typeface="Cambria Math" panose="02040503050406030204" pitchFamily="18" charset="0"/>
                            </a:rPr>
                            <m:t>𝜋</m:t>
                          </m:r>
                        </m:num>
                        <m:den>
                          <m:r>
                            <a:rPr lang="en-US" b="0" i="1" smtClean="0">
                              <a:solidFill>
                                <a:schemeClr val="tx1"/>
                              </a:solidFill>
                              <a:latin typeface="Cambria Math"/>
                            </a:rPr>
                            <m:t>2</m:t>
                          </m:r>
                        </m:den>
                      </m:f>
                      <m:r>
                        <a:rPr lang="en-US" b="0" i="1" smtClean="0">
                          <a:solidFill>
                            <a:schemeClr val="tx1"/>
                          </a:solidFill>
                          <a:latin typeface="Cambria Math" panose="02040503050406030204" pitchFamily="18" charset="0"/>
                        </a:rPr>
                        <m:t> </m:t>
                      </m:r>
                      <m:r>
                        <m:rPr>
                          <m:sty m:val="p"/>
                        </m:rPr>
                        <a:rPr lang="en-US" b="0" i="0" smtClean="0">
                          <a:solidFill>
                            <a:schemeClr val="tx1"/>
                          </a:solidFill>
                          <a:latin typeface="Cambria Math" panose="02040503050406030204" pitchFamily="18" charset="0"/>
                        </a:rPr>
                        <m:t>inches</m:t>
                      </m:r>
                    </m:oMath>
                  </m:oMathPara>
                </a14:m>
                <a:endParaRPr lang="en-US" dirty="0">
                  <a:solidFill>
                    <a:schemeClr val="tx1"/>
                  </a:solidFill>
                </a:endParaRPr>
              </a:p>
            </p:txBody>
          </p:sp>
        </mc:Choice>
        <mc:Fallback>
          <p:sp>
            <p:nvSpPr>
              <p:cNvPr id="13" name="TextBox 12">
                <a:extLst>
                  <a:ext uri="{FF2B5EF4-FFF2-40B4-BE49-F238E27FC236}">
                    <a16:creationId xmlns="" xmlns:a16="http://schemas.microsoft.com/office/drawing/2014/main" xmlns:a14="http://schemas.microsoft.com/office/drawing/2010/main" id="{1245647F-1E42-4356-A30F-8CEDD62EAF87}"/>
                  </a:ext>
                </a:extLst>
              </p:cNvPr>
              <p:cNvSpPr txBox="1">
                <a:spLocks noRot="1" noChangeAspect="1" noMove="1" noResize="1" noEditPoints="1" noAdjustHandles="1" noChangeArrowheads="1" noChangeShapeType="1" noTextEdit="1"/>
              </p:cNvSpPr>
              <p:nvPr/>
            </p:nvSpPr>
            <p:spPr>
              <a:xfrm>
                <a:off x="3897432" y="5140544"/>
                <a:ext cx="2370138" cy="898964"/>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13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fade">
                                      <p:cBhvr>
                                        <p:cTn id="7" dur="500"/>
                                        <p:tgtEl>
                                          <p:spTgt spid="645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t>Definitions of Linear and Angular Speed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If a point is in motion on a circle of radius </a:t>
                </a:r>
                <a:r>
                  <a:rPr lang="en-US" i="1" dirty="0"/>
                  <a:t>r </a:t>
                </a:r>
                <a:r>
                  <a:rPr lang="en-US" dirty="0"/>
                  <a:t>through an angle of </a:t>
                </a:r>
                <a:r>
                  <a:rPr lang="el-GR" i="1" dirty="0"/>
                  <a:t>θ</a:t>
                </a:r>
                <a:r>
                  <a:rPr lang="en-US" dirty="0"/>
                  <a:t> radians in time </a:t>
                </a:r>
                <a:r>
                  <a:rPr lang="en-US" i="1" dirty="0"/>
                  <a:t>t</a:t>
                </a:r>
                <a:r>
                  <a:rPr lang="en-US" dirty="0"/>
                  <a:t>, then its </a:t>
                </a:r>
                <a:r>
                  <a:rPr lang="en-US" b="1" dirty="0"/>
                  <a:t>linear speed </a:t>
                </a:r>
                <a:r>
                  <a:rPr lang="en-US" dirty="0"/>
                  <a:t>is</a:t>
                </a: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a:rPr>
                          </m:ctrlPr>
                        </m:fPr>
                        <m:num>
                          <m:r>
                            <a:rPr lang="en-US" b="0" i="1" smtClean="0">
                              <a:latin typeface="Cambria Math" panose="02040503050406030204" pitchFamily="18" charset="0"/>
                            </a:rPr>
                            <m:t>𝑠</m:t>
                          </m:r>
                        </m:num>
                        <m:den>
                          <m:r>
                            <a:rPr lang="en-US" b="0" i="1" smtClean="0">
                              <a:latin typeface="Cambria Math" panose="02040503050406030204" pitchFamily="18" charset="0"/>
                            </a:rPr>
                            <m:t>𝑡</m:t>
                          </m:r>
                        </m:den>
                      </m:f>
                      <m:r>
                        <a:rPr lang="en-US" b="0" i="1" smtClean="0">
                          <a:latin typeface="Cambria Math" panose="02040503050406030204" pitchFamily="18" charset="0"/>
                        </a:rPr>
                        <m:t>,</m:t>
                      </m:r>
                    </m:oMath>
                  </m:oMathPara>
                </a14:m>
                <a:endParaRPr lang="en-US" dirty="0"/>
              </a:p>
              <a:p>
                <a:endParaRPr lang="en-US" dirty="0"/>
              </a:p>
              <a:p>
                <a:r>
                  <a:rPr lang="en-US" dirty="0"/>
                  <a:t>where </a:t>
                </a:r>
                <a:r>
                  <a:rPr lang="en-US" i="1" dirty="0"/>
                  <a:t>s </a:t>
                </a:r>
                <a:r>
                  <a:rPr lang="en-US" dirty="0"/>
                  <a:t>is the arc length given by </a:t>
                </a:r>
                <a:r>
                  <a:rPr lang="en-US" i="1" dirty="0"/>
                  <a:t>s </a:t>
                </a:r>
                <a:r>
                  <a:rPr lang="en-US" dirty="0"/>
                  <a:t>= </a:t>
                </a:r>
                <a:r>
                  <a:rPr lang="en-US" i="1" dirty="0"/>
                  <a:t>r</a:t>
                </a:r>
                <a:r>
                  <a:rPr lang="el-GR" i="1" dirty="0"/>
                  <a:t>θ</a:t>
                </a:r>
                <a:r>
                  <a:rPr lang="en-US" dirty="0"/>
                  <a:t>, and its </a:t>
                </a:r>
                <a:r>
                  <a:rPr lang="en-US" b="1" dirty="0"/>
                  <a:t>angular speed </a:t>
                </a:r>
                <a:r>
                  <a:rPr lang="en-US" dirty="0"/>
                  <a:t>is</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𝜔</m:t>
                      </m:r>
                      <m:r>
                        <a:rPr lang="en-US" b="0" i="1" smtClean="0">
                          <a:latin typeface="Cambria Math" panose="02040503050406030204" pitchFamily="18" charset="0"/>
                          <a:ea typeface="Cambria Math" panose="02040503050406030204" pitchFamily="18" charset="0"/>
                        </a:rPr>
                        <m:t>=</m:t>
                      </m:r>
                      <m:f>
                        <m:fPr>
                          <m:ctrlPr>
                            <a:rPr lang="en-US" b="0" i="1" smtClean="0">
                              <a:latin typeface="Cambria Math"/>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𝜃</m:t>
                          </m:r>
                        </m:num>
                        <m:den>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oMath>
                  </m:oMathPara>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401" t="-1319"/>
                </a:stretch>
              </a:blipFill>
            </p:spPr>
            <p:txBody>
              <a:bodyPr/>
              <a:lstStyle/>
              <a:p>
                <a:r>
                  <a:rPr lang="en-US">
                    <a:noFill/>
                  </a:rPr>
                  <a:t> </a:t>
                </a:r>
              </a:p>
            </p:txBody>
          </p:sp>
        </mc:Fallback>
      </mc:AlternateContent>
    </p:spTree>
    <p:extLst>
      <p:ext uri="{BB962C8B-B14F-4D97-AF65-F5344CB8AC3E}">
        <p14:creationId xmlns:p14="http://schemas.microsoft.com/office/powerpoint/2010/main" val="364423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a:t>Angles</a:t>
            </a:r>
          </a:p>
        </p:txBody>
      </p:sp>
      <p:sp>
        <p:nvSpPr>
          <p:cNvPr id="4099" name="Rectangle 3"/>
          <p:cNvSpPr>
            <a:spLocks noGrp="1" noChangeArrowheads="1"/>
          </p:cNvSpPr>
          <p:nvPr>
            <p:ph idx="1"/>
          </p:nvPr>
        </p:nvSpPr>
        <p:spPr/>
        <p:txBody>
          <a:bodyPr/>
          <a:lstStyle/>
          <a:p>
            <a:pPr marL="0" indent="0"/>
            <a:r>
              <a:rPr lang="en-US" altLang="en-US"/>
              <a:t>An </a:t>
            </a:r>
            <a:r>
              <a:rPr lang="en-US" altLang="en-US" b="1"/>
              <a:t>angle</a:t>
            </a:r>
            <a:r>
              <a:rPr lang="en-US" altLang="en-US"/>
              <a:t> is formed by two rays that have a common endpoint.  One ray is called the </a:t>
            </a:r>
            <a:r>
              <a:rPr lang="en-US" altLang="en-US" b="1"/>
              <a:t>initial side</a:t>
            </a:r>
            <a:r>
              <a:rPr lang="en-US" altLang="en-US"/>
              <a:t> and the other the </a:t>
            </a:r>
            <a:r>
              <a:rPr lang="en-US" altLang="en-US" b="1"/>
              <a:t>terminal side</a:t>
            </a:r>
            <a:r>
              <a:rPr lang="en-US" altLang="en-US"/>
              <a:t>.</a:t>
            </a:r>
          </a:p>
        </p:txBody>
      </p:sp>
      <p:pic>
        <p:nvPicPr>
          <p:cNvPr id="4100" name="Picture 5"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863" y="3429000"/>
            <a:ext cx="47339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9973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Linear Speed in Terms of Angular Speed</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p:txBody>
              <a:bodyPr/>
              <a:lstStyle/>
              <a:p>
                <a:r>
                  <a:rPr lang="en-US" dirty="0"/>
                  <a:t>The linear speed, </a:t>
                </a:r>
                <a:r>
                  <a:rPr lang="en-US" i="1" dirty="0"/>
                  <a:t>v</a:t>
                </a:r>
                <a:r>
                  <a:rPr lang="en-US" dirty="0"/>
                  <a:t>, of a point a distance </a:t>
                </a:r>
                <a:r>
                  <a:rPr lang="en-US" i="1" dirty="0"/>
                  <a:t>r </a:t>
                </a:r>
                <a:r>
                  <a:rPr lang="en-US" dirty="0"/>
                  <a:t>from the center of rotation is given by</a:t>
                </a:r>
              </a:p>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𝜔</m:t>
                      </m:r>
                    </m:oMath>
                  </m:oMathPara>
                </a14:m>
                <a:endParaRPr lang="en-US" dirty="0"/>
              </a:p>
              <a:p>
                <a:endParaRPr lang="en-US" dirty="0"/>
              </a:p>
              <a:p>
                <a:r>
                  <a:rPr lang="en-US" dirty="0"/>
                  <a:t>where </a:t>
                </a:r>
                <a14:m>
                  <m:oMath xmlns:m="http://schemas.openxmlformats.org/officeDocument/2006/math">
                    <m:r>
                      <a:rPr lang="en-US" i="1" smtClean="0">
                        <a:latin typeface="Cambria Math" panose="02040503050406030204" pitchFamily="18" charset="0"/>
                        <a:ea typeface="Cambria Math" panose="02040503050406030204" pitchFamily="18" charset="0"/>
                      </a:rPr>
                      <m:t>𝜔</m:t>
                    </m:r>
                  </m:oMath>
                </a14:m>
                <a:r>
                  <a:rPr lang="en-US" dirty="0"/>
                  <a:t> is the angular speed in radians per unit of time.</a:t>
                </a:r>
              </a:p>
              <a:p>
                <a:r>
                  <a:rPr lang="en-US" dirty="0"/>
                  <a:t>In words: Linear speed is the radius times the angular speed.</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blipFill>
                <a:blip r:embed="rId2"/>
                <a:stretch>
                  <a:fillRect l="-1401" t="-1319"/>
                </a:stretch>
              </a:blipFill>
            </p:spPr>
            <p:txBody>
              <a:bodyPr/>
              <a:lstStyle/>
              <a:p>
                <a:r>
                  <a:rPr lang="en-US">
                    <a:noFill/>
                  </a:rPr>
                  <a:t> </a:t>
                </a:r>
              </a:p>
            </p:txBody>
          </p:sp>
        </mc:Fallback>
      </mc:AlternateContent>
    </p:spTree>
    <p:extLst>
      <p:ext uri="{BB962C8B-B14F-4D97-AF65-F5344CB8AC3E}">
        <p14:creationId xmlns:p14="http://schemas.microsoft.com/office/powerpoint/2010/main" val="33934504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Example 9:  Finding Linear Speed</a:t>
            </a:r>
          </a:p>
        </p:txBody>
      </p:sp>
      <mc:AlternateContent xmlns:mc="http://schemas.openxmlformats.org/markup-compatibility/2006" xmlns:a14="http://schemas.microsoft.com/office/drawing/2010/main">
        <mc:Choice Requires="a14">
          <p:sp>
            <p:nvSpPr>
              <p:cNvPr id="67587" name="Rectangle 3"/>
              <p:cNvSpPr>
                <a:spLocks noGrp="1" noChangeArrowheads="1"/>
              </p:cNvSpPr>
              <p:nvPr>
                <p:ph type="body" idx="1"/>
              </p:nvPr>
            </p:nvSpPr>
            <p:spPr>
              <a:xfrm>
                <a:off x="228600" y="1290638"/>
                <a:ext cx="8686800" cy="4949825"/>
              </a:xfrm>
            </p:spPr>
            <p:txBody>
              <a:bodyPr/>
              <a:lstStyle/>
              <a:p>
                <a:pPr marL="0" indent="0">
                  <a:defRPr/>
                </a:pPr>
                <a:r>
                  <a:rPr lang="en-US" dirty="0"/>
                  <a:t>Long before digital downloads with superb audio quality, individual songs were delivered on 75-rpm and 45-rpm circular records.  A 45-rpm record has an angular speed of 45 revolutions per minute.  Find the linear speed, in inches per minute, at the point where the needle is 1.5 inches from the record’s center.</a:t>
                </a:r>
              </a:p>
              <a:p>
                <a:pPr>
                  <a:defRPr/>
                </a:pPr>
                <a:r>
                  <a:rPr lang="en-US" dirty="0"/>
                  <a:t>Before applying the formula </a:t>
                </a:r>
                <a14:m>
                  <m:oMath xmlns:m="http://schemas.openxmlformats.org/officeDocument/2006/math">
                    <m:r>
                      <a:rPr lang="en-US" i="1">
                        <a:latin typeface="Cambria Math" panose="02040503050406030204" pitchFamily="18" charset="0"/>
                        <a:ea typeface="Cambria Math" panose="02040503050406030204" pitchFamily="18" charset="0"/>
                      </a:rPr>
                      <m:t>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𝑟</m:t>
                    </m:r>
                    <m:r>
                      <a:rPr lang="en-US" i="1">
                        <a:latin typeface="Cambria Math" panose="02040503050406030204" pitchFamily="18" charset="0"/>
                        <a:ea typeface="Cambria Math" panose="02040503050406030204" pitchFamily="18" charset="0"/>
                      </a:rPr>
                      <m:t>𝜔</m:t>
                    </m:r>
                  </m:oMath>
                </a14:m>
                <a:r>
                  <a:rPr lang="en-US" dirty="0"/>
                  <a:t> we must express </a:t>
                </a:r>
                <a14:m>
                  <m:oMath xmlns:m="http://schemas.openxmlformats.org/officeDocument/2006/math">
                    <m:r>
                      <a:rPr lang="en-US" i="1" smtClean="0">
                        <a:latin typeface="Cambria Math" panose="02040503050406030204" pitchFamily="18" charset="0"/>
                        <a:ea typeface="Cambria Math" panose="02040503050406030204" pitchFamily="18" charset="0"/>
                      </a:rPr>
                      <m:t>𝜔</m:t>
                    </m:r>
                  </m:oMath>
                </a14:m>
                <a:r>
                  <a:rPr lang="en-US" dirty="0"/>
                  <a:t>      in terms of radians per second:              </a:t>
                </a:r>
              </a:p>
            </p:txBody>
          </p:sp>
        </mc:Choice>
        <mc:Fallback xmlns="">
          <p:sp>
            <p:nvSpPr>
              <p:cNvPr id="67587" name="Rectangle 3"/>
              <p:cNvSpPr>
                <a:spLocks noGrp="1" noRot="1" noChangeAspect="1" noMove="1" noResize="1" noEditPoints="1" noAdjustHandles="1" noChangeArrowheads="1" noChangeShapeType="1" noTextEdit="1"/>
              </p:cNvSpPr>
              <p:nvPr>
                <p:ph type="body" idx="1"/>
              </p:nvPr>
            </p:nvSpPr>
            <p:spPr>
              <a:xfrm>
                <a:off x="228600" y="1290638"/>
                <a:ext cx="8686800" cy="4949825"/>
              </a:xfrm>
              <a:blipFill>
                <a:blip r:embed="rId2"/>
                <a:stretch>
                  <a:fillRect l="-1474" t="-1355" r="-1614"/>
                </a:stretch>
              </a:blipFill>
            </p:spPr>
            <p:txBody>
              <a:bodyPr/>
              <a:lstStyle/>
              <a:p>
                <a:r>
                  <a:rPr lang="en-US">
                    <a:noFill/>
                  </a:rPr>
                  <a:t> </a:t>
                </a:r>
              </a:p>
            </p:txBody>
          </p:sp>
        </mc:Fallback>
      </mc:AlternateContent>
      <p:sp>
        <p:nvSpPr>
          <p:cNvPr id="31753" name="Line 9"/>
          <p:cNvSpPr>
            <a:spLocks noChangeShapeType="1"/>
          </p:cNvSpPr>
          <p:nvPr/>
        </p:nvSpPr>
        <p:spPr bwMode="auto">
          <a:xfrm flipV="1">
            <a:off x="1848645" y="5447179"/>
            <a:ext cx="1066800" cy="311150"/>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4" name="Line 10"/>
          <p:cNvSpPr>
            <a:spLocks noChangeShapeType="1"/>
          </p:cNvSpPr>
          <p:nvPr/>
        </p:nvSpPr>
        <p:spPr bwMode="auto">
          <a:xfrm flipV="1">
            <a:off x="3736182" y="5921842"/>
            <a:ext cx="1066800" cy="311150"/>
          </a:xfrm>
          <a:prstGeom prst="line">
            <a:avLst/>
          </a:prstGeom>
          <a:noFill/>
          <a:ln w="25400">
            <a:solidFill>
              <a:srgbClr val="E6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xmlns="" id="{B2451115-60D1-42C6-9EF0-9E2961C6A189}"/>
                  </a:ext>
                </a:extLst>
              </p:cNvPr>
              <p:cNvSpPr txBox="1"/>
              <p:nvPr/>
            </p:nvSpPr>
            <p:spPr>
              <a:xfrm>
                <a:off x="0" y="5329893"/>
                <a:ext cx="5529263" cy="910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𝜔</m:t>
                      </m:r>
                      <m:r>
                        <a:rPr lang="en-US" b="0" i="1" smtClean="0">
                          <a:solidFill>
                            <a:schemeClr val="tx1"/>
                          </a:solidFill>
                          <a:latin typeface="Cambria Math" panose="02040503050406030204" pitchFamily="18" charset="0"/>
                          <a:ea typeface="Cambria Math" panose="02040503050406030204" pitchFamily="18" charset="0"/>
                        </a:rPr>
                        <m:t>= </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45</m:t>
                          </m:r>
                          <m:r>
                            <a:rPr lang="en-US" b="0" i="0"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revolutions</m:t>
                          </m:r>
                        </m:num>
                        <m:den>
                          <m:r>
                            <a:rPr lang="en-US" b="0" i="1" smtClean="0">
                              <a:solidFill>
                                <a:schemeClr val="tx1"/>
                              </a:solidFill>
                              <a:latin typeface="Cambria Math" panose="02040503050406030204" pitchFamily="18" charset="0"/>
                              <a:ea typeface="Cambria Math" panose="02040503050406030204" pitchFamily="18" charset="0"/>
                            </a:rPr>
                            <m:t>1 </m:t>
                          </m:r>
                          <m:r>
                            <m:rPr>
                              <m:sty m:val="p"/>
                            </m:rPr>
                            <a:rPr lang="en-US" b="0" i="0" smtClean="0">
                              <a:solidFill>
                                <a:schemeClr val="tx1"/>
                              </a:solidFill>
                              <a:latin typeface="Cambria Math" panose="02040503050406030204" pitchFamily="18" charset="0"/>
                              <a:ea typeface="Cambria Math" panose="02040503050406030204" pitchFamily="18" charset="0"/>
                            </a:rPr>
                            <m:t>minute</m:t>
                          </m:r>
                        </m:den>
                      </m:f>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2</m:t>
                          </m:r>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num>
                        <m:den>
                          <m:r>
                            <a:rPr lang="en-US" b="0" i="1" smtClean="0">
                              <a:solidFill>
                                <a:schemeClr val="tx1"/>
                              </a:solidFill>
                              <a:latin typeface="Cambria Math" panose="02040503050406030204" pitchFamily="18" charset="0"/>
                              <a:ea typeface="Cambria Math" panose="02040503050406030204" pitchFamily="18" charset="0"/>
                            </a:rPr>
                            <m:t>1 </m:t>
                          </m:r>
                          <m:r>
                            <m:rPr>
                              <m:sty m:val="p"/>
                            </m:rPr>
                            <a:rPr lang="en-US" b="0" i="0" smtClean="0">
                              <a:solidFill>
                                <a:schemeClr val="tx1"/>
                              </a:solidFill>
                              <a:latin typeface="Cambria Math" panose="02040503050406030204" pitchFamily="18" charset="0"/>
                              <a:ea typeface="Cambria Math" panose="02040503050406030204" pitchFamily="18" charset="0"/>
                            </a:rPr>
                            <m:t>revolution</m:t>
                          </m:r>
                        </m:den>
                      </m:f>
                    </m:oMath>
                  </m:oMathPara>
                </a14:m>
                <a:endParaRPr lang="en-US" i="1" dirty="0">
                  <a:solidFill>
                    <a:schemeClr val="tx1"/>
                  </a:solidFill>
                </a:endParaRPr>
              </a:p>
            </p:txBody>
          </p:sp>
        </mc:Choice>
        <mc:Fallback xmlns="">
          <p:sp>
            <p:nvSpPr>
              <p:cNvPr id="3" name="TextBox 2">
                <a:extLst>
                  <a:ext uri="{FF2B5EF4-FFF2-40B4-BE49-F238E27FC236}">
                    <a16:creationId xmlns:a16="http://schemas.microsoft.com/office/drawing/2014/main" id="{B2451115-60D1-42C6-9EF0-9E2961C6A189}"/>
                  </a:ext>
                </a:extLst>
              </p:cNvPr>
              <p:cNvSpPr txBox="1">
                <a:spLocks noRot="1" noChangeAspect="1" noMove="1" noResize="1" noEditPoints="1" noAdjustHandles="1" noChangeArrowheads="1" noChangeShapeType="1" noTextEdit="1"/>
              </p:cNvSpPr>
              <p:nvPr/>
            </p:nvSpPr>
            <p:spPr>
              <a:xfrm>
                <a:off x="0" y="5329893"/>
                <a:ext cx="5529263" cy="91057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xmlns="" id="{788BF32C-59CD-4459-9197-236A9ACB111B}"/>
                  </a:ext>
                </a:extLst>
              </p:cNvPr>
              <p:cNvSpPr txBox="1"/>
              <p:nvPr/>
            </p:nvSpPr>
            <p:spPr>
              <a:xfrm>
                <a:off x="5269706" y="5329893"/>
                <a:ext cx="2645570" cy="9105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90</m:t>
                          </m:r>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radians</m:t>
                          </m:r>
                        </m:num>
                        <m:den>
                          <m:r>
                            <a:rPr lang="en-US" b="0" i="1" smtClean="0">
                              <a:solidFill>
                                <a:schemeClr val="tx1"/>
                              </a:solidFill>
                              <a:latin typeface="Cambria Math" panose="02040503050406030204" pitchFamily="18" charset="0"/>
                              <a:ea typeface="Cambria Math" panose="02040503050406030204" pitchFamily="18" charset="0"/>
                            </a:rPr>
                            <m:t>1 </m:t>
                          </m:r>
                          <m:r>
                            <m:rPr>
                              <m:sty m:val="p"/>
                            </m:rPr>
                            <a:rPr lang="en-US" b="0" i="0" smtClean="0">
                              <a:solidFill>
                                <a:schemeClr val="tx1"/>
                              </a:solidFill>
                              <a:latin typeface="Cambria Math" panose="02040503050406030204" pitchFamily="18" charset="0"/>
                              <a:ea typeface="Cambria Math" panose="02040503050406030204" pitchFamily="18" charset="0"/>
                            </a:rPr>
                            <m:t>minute</m:t>
                          </m:r>
                        </m:den>
                      </m:f>
                    </m:oMath>
                  </m:oMathPara>
                </a14:m>
                <a:endParaRPr lang="en-US" i="1" dirty="0">
                  <a:solidFill>
                    <a:schemeClr val="tx1"/>
                  </a:solidFill>
                </a:endParaRPr>
              </a:p>
            </p:txBody>
          </p:sp>
        </mc:Choice>
        <mc:Fallback xmlns="">
          <p:sp>
            <p:nvSpPr>
              <p:cNvPr id="4" name="TextBox 3">
                <a:extLst>
                  <a:ext uri="{FF2B5EF4-FFF2-40B4-BE49-F238E27FC236}">
                    <a16:creationId xmlns:a16="http://schemas.microsoft.com/office/drawing/2014/main" id="{788BF32C-59CD-4459-9197-236A9ACB111B}"/>
                  </a:ext>
                </a:extLst>
              </p:cNvPr>
              <p:cNvSpPr txBox="1">
                <a:spLocks noRot="1" noChangeAspect="1" noMove="1" noResize="1" noEditPoints="1" noAdjustHandles="1" noChangeArrowheads="1" noChangeShapeType="1" noTextEdit="1"/>
              </p:cNvSpPr>
              <p:nvPr/>
            </p:nvSpPr>
            <p:spPr>
              <a:xfrm>
                <a:off x="5269706" y="5329893"/>
                <a:ext cx="2645570" cy="91057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3862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75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175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Example 9:  Finding Linear Speed     </a:t>
            </a:r>
            <a:r>
              <a:rPr lang="en-US" altLang="en-US" i="1" dirty="0"/>
              <a:t>(continued)</a:t>
            </a:r>
          </a:p>
        </p:txBody>
      </p:sp>
      <mc:AlternateContent xmlns:mc="http://schemas.openxmlformats.org/markup-compatibility/2006" xmlns:a14="http://schemas.microsoft.com/office/drawing/2010/main">
        <mc:Choice Requires="a14">
          <p:sp>
            <p:nvSpPr>
              <p:cNvPr id="68611" name="Rectangle 3"/>
              <p:cNvSpPr>
                <a:spLocks noGrp="1" noChangeArrowheads="1"/>
              </p:cNvSpPr>
              <p:nvPr>
                <p:ph type="body" idx="1"/>
              </p:nvPr>
            </p:nvSpPr>
            <p:spPr/>
            <p:txBody>
              <a:bodyPr/>
              <a:lstStyle/>
              <a:p>
                <a:pPr marL="0" indent="0">
                  <a:defRPr/>
                </a:pPr>
                <a:r>
                  <a:rPr lang="en-US" dirty="0"/>
                  <a:t>Find the linear speed, in inches per minute, at the point where the needle is 1.5 inches from the record’s center.</a:t>
                </a:r>
              </a:p>
              <a:p>
                <a:pPr>
                  <a:defRPr/>
                </a:pPr>
                <a:r>
                  <a:rPr lang="en-US" dirty="0"/>
                  <a:t>The angular speed of the record is 90</a:t>
                </a:r>
                <a14:m>
                  <m:oMath xmlns:m="http://schemas.openxmlformats.org/officeDocument/2006/math">
                    <m:r>
                      <a:rPr lang="en-US" i="1" smtClean="0">
                        <a:latin typeface="Cambria Math" panose="02040503050406030204" pitchFamily="18" charset="0"/>
                        <a:ea typeface="Cambria Math" panose="02040503050406030204" pitchFamily="18" charset="0"/>
                      </a:rPr>
                      <m:t>𝜋</m:t>
                    </m:r>
                  </m:oMath>
                </a14:m>
                <a:r>
                  <a:rPr lang="en-US" dirty="0"/>
                  <a:t> radians per minute.  The linear speed is</a:t>
                </a:r>
              </a:p>
              <a:p>
                <a:pPr>
                  <a:defRPr/>
                </a:pPr>
                <a:endParaRPr lang="en-US" dirty="0"/>
              </a:p>
              <a:p>
                <a:pPr>
                  <a:defRPr/>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𝜐</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𝜔</m:t>
                      </m:r>
                    </m:oMath>
                  </m:oMathPara>
                </a14:m>
                <a:endParaRPr lang="en-US" dirty="0"/>
              </a:p>
              <a:p>
                <a:pPr>
                  <a:defRPr/>
                </a:pPr>
                <a:endParaRPr lang="en-US" dirty="0"/>
              </a:p>
            </p:txBody>
          </p:sp>
        </mc:Choice>
        <mc:Fallback xmlns="">
          <p:sp>
            <p:nvSpPr>
              <p:cNvPr id="68611" name="Rectangle 3"/>
              <p:cNvSpPr>
                <a:spLocks noGrp="1" noRot="1" noChangeAspect="1" noMove="1" noResize="1" noEditPoints="1" noAdjustHandles="1" noChangeArrowheads="1" noChangeShapeType="1" noTextEdit="1"/>
              </p:cNvSpPr>
              <p:nvPr>
                <p:ph type="body" idx="1"/>
              </p:nvPr>
            </p:nvSpPr>
            <p:spPr>
              <a:blipFill>
                <a:blip r:embed="rId2"/>
                <a:stretch>
                  <a:fillRect l="-1401" t="-1319" r="-1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0EE8570E-36C2-4CB5-BC3B-7BC0FCE00A2C}"/>
                  </a:ext>
                </a:extLst>
              </p:cNvPr>
              <p:cNvSpPr txBox="1"/>
              <p:nvPr/>
            </p:nvSpPr>
            <p:spPr>
              <a:xfrm>
                <a:off x="1379537" y="3297986"/>
                <a:ext cx="3906838"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=1.5 </m:t>
                      </m:r>
                      <m:r>
                        <m:rPr>
                          <m:sty m:val="p"/>
                        </m:rPr>
                        <a:rPr lang="en-US" b="0" i="0" smtClean="0">
                          <a:solidFill>
                            <a:schemeClr val="tx1"/>
                          </a:solidFill>
                          <a:latin typeface="Cambria Math" panose="02040503050406030204" pitchFamily="18" charset="0"/>
                          <a:ea typeface="Cambria Math" panose="02040503050406030204" pitchFamily="18" charset="0"/>
                        </a:rPr>
                        <m:t>inches</m:t>
                      </m:r>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90</m:t>
                          </m:r>
                          <m:r>
                            <a:rPr lang="en-US" b="0" i="1" smtClean="0">
                              <a:solidFill>
                                <a:schemeClr val="tx1"/>
                              </a:solidFill>
                              <a:latin typeface="Cambria Math" panose="02040503050406030204" pitchFamily="18" charset="0"/>
                              <a:ea typeface="Cambria Math" panose="02040503050406030204" pitchFamily="18" charset="0"/>
                            </a:rPr>
                            <m:t>𝜋</m:t>
                          </m:r>
                        </m:num>
                        <m:den>
                          <m:r>
                            <a:rPr lang="en-US" b="0" i="1" smtClean="0">
                              <a:solidFill>
                                <a:schemeClr val="tx1"/>
                              </a:solidFill>
                              <a:latin typeface="Cambria Math" panose="02040503050406030204" pitchFamily="18" charset="0"/>
                              <a:ea typeface="Cambria Math" panose="02040503050406030204" pitchFamily="18" charset="0"/>
                            </a:rPr>
                            <m:t>1 </m:t>
                          </m:r>
                          <m:r>
                            <m:rPr>
                              <m:sty m:val="p"/>
                            </m:rPr>
                            <a:rPr lang="en-US" b="0" i="0" smtClean="0">
                              <a:solidFill>
                                <a:schemeClr val="tx1"/>
                              </a:solidFill>
                              <a:latin typeface="Cambria Math" panose="02040503050406030204" pitchFamily="18" charset="0"/>
                              <a:ea typeface="Cambria Math" panose="02040503050406030204" pitchFamily="18" charset="0"/>
                            </a:rPr>
                            <m:t>minute</m:t>
                          </m:r>
                        </m:den>
                      </m:f>
                    </m:oMath>
                  </m:oMathPara>
                </a14:m>
                <a:endParaRPr lang="en-US" i="1" dirty="0">
                  <a:solidFill>
                    <a:schemeClr val="tx1"/>
                  </a:solidFill>
                </a:endParaRPr>
              </a:p>
            </p:txBody>
          </p:sp>
        </mc:Choice>
        <mc:Fallback xmlns="">
          <p:sp>
            <p:nvSpPr>
              <p:cNvPr id="8" name="TextBox 7">
                <a:extLst>
                  <a:ext uri="{FF2B5EF4-FFF2-40B4-BE49-F238E27FC236}">
                    <a16:creationId xmlns:a16="http://schemas.microsoft.com/office/drawing/2014/main" id="{0EE8570E-36C2-4CB5-BC3B-7BC0FCE00A2C}"/>
                  </a:ext>
                </a:extLst>
              </p:cNvPr>
              <p:cNvSpPr txBox="1">
                <a:spLocks noRot="1" noChangeAspect="1" noMove="1" noResize="1" noEditPoints="1" noAdjustHandles="1" noChangeArrowheads="1" noChangeShapeType="1" noTextEdit="1"/>
              </p:cNvSpPr>
              <p:nvPr/>
            </p:nvSpPr>
            <p:spPr>
              <a:xfrm>
                <a:off x="1379537" y="3297986"/>
                <a:ext cx="3906838" cy="90178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xmlns="" id="{5325ABC5-9CF4-4213-BA94-1D9C7BD8A577}"/>
                  </a:ext>
                </a:extLst>
              </p:cNvPr>
              <p:cNvSpPr txBox="1"/>
              <p:nvPr/>
            </p:nvSpPr>
            <p:spPr>
              <a:xfrm>
                <a:off x="5018880" y="3297985"/>
                <a:ext cx="2081213"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135</m:t>
                          </m:r>
                          <m:r>
                            <a:rPr lang="en-US" b="0" i="1" smtClean="0">
                              <a:solidFill>
                                <a:schemeClr val="tx1"/>
                              </a:solidFill>
                              <a:latin typeface="Cambria Math" panose="02040503050406030204" pitchFamily="18" charset="0"/>
                              <a:ea typeface="Cambria Math" panose="02040503050406030204" pitchFamily="18" charset="0"/>
                            </a:rPr>
                            <m:t>𝜋</m:t>
                          </m:r>
                          <m:r>
                            <a:rPr lang="en-US" b="0" i="1" smtClean="0">
                              <a:solidFill>
                                <a:schemeClr val="tx1"/>
                              </a:solidFill>
                              <a:latin typeface="Cambria Math" panose="02040503050406030204" pitchFamily="18" charset="0"/>
                              <a:ea typeface="Cambria Math" panose="02040503050406030204" pitchFamily="18" charset="0"/>
                            </a:rPr>
                            <m:t> </m:t>
                          </m:r>
                          <m:r>
                            <m:rPr>
                              <m:sty m:val="p"/>
                            </m:rPr>
                            <a:rPr lang="en-US" b="0" i="0" smtClean="0">
                              <a:solidFill>
                                <a:schemeClr val="tx1"/>
                              </a:solidFill>
                              <a:latin typeface="Cambria Math" panose="02040503050406030204" pitchFamily="18" charset="0"/>
                              <a:ea typeface="Cambria Math" panose="02040503050406030204" pitchFamily="18" charset="0"/>
                            </a:rPr>
                            <m:t>in</m:t>
                          </m:r>
                          <m:r>
                            <a:rPr lang="en-US" b="0" i="0" smtClean="0">
                              <a:solidFill>
                                <a:schemeClr val="tx1"/>
                              </a:solidFill>
                              <a:latin typeface="Cambria Math"/>
                              <a:ea typeface="Cambria Math" panose="02040503050406030204" pitchFamily="18" charset="0"/>
                            </a:rPr>
                            <m:t>.</m:t>
                          </m:r>
                        </m:num>
                        <m:den>
                          <m:r>
                            <m:rPr>
                              <m:sty m:val="p"/>
                            </m:rPr>
                            <a:rPr lang="en-US" b="0" i="0" smtClean="0">
                              <a:solidFill>
                                <a:schemeClr val="tx1"/>
                              </a:solidFill>
                              <a:latin typeface="Cambria Math" panose="02040503050406030204" pitchFamily="18" charset="0"/>
                              <a:ea typeface="Cambria Math" panose="02040503050406030204" pitchFamily="18" charset="0"/>
                            </a:rPr>
                            <m:t>min</m:t>
                          </m:r>
                        </m:den>
                      </m:f>
                    </m:oMath>
                  </m:oMathPara>
                </a14:m>
                <a:endParaRPr lang="en-US" i="1" dirty="0">
                  <a:solidFill>
                    <a:schemeClr val="tx1"/>
                  </a:solidFill>
                </a:endParaRPr>
              </a:p>
            </p:txBody>
          </p:sp>
        </mc:Choice>
        <mc:Fallback>
          <p:sp>
            <p:nvSpPr>
              <p:cNvPr id="11" name="TextBox 10">
                <a:extLst>
                  <a:ext uri="{FF2B5EF4-FFF2-40B4-BE49-F238E27FC236}">
                    <a16:creationId xmlns:a16="http://schemas.microsoft.com/office/drawing/2014/main" xmlns:a14="http://schemas.microsoft.com/office/drawing/2010/main" xmlns="" id="{5325ABC5-9CF4-4213-BA94-1D9C7BD8A577}"/>
                  </a:ext>
                </a:extLst>
              </p:cNvPr>
              <p:cNvSpPr txBox="1">
                <a:spLocks noRot="1" noChangeAspect="1" noMove="1" noResize="1" noEditPoints="1" noAdjustHandles="1" noChangeArrowheads="1" noChangeShapeType="1" noTextEdit="1"/>
              </p:cNvSpPr>
              <p:nvPr/>
            </p:nvSpPr>
            <p:spPr>
              <a:xfrm>
                <a:off x="5018880" y="3297985"/>
                <a:ext cx="2081213" cy="90178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xmlns="" id="{870F2203-591F-4027-B03E-4A90BA196480}"/>
                  </a:ext>
                </a:extLst>
              </p:cNvPr>
              <p:cNvSpPr txBox="1"/>
              <p:nvPr/>
            </p:nvSpPr>
            <p:spPr>
              <a:xfrm>
                <a:off x="5018880" y="4650788"/>
                <a:ext cx="2081213" cy="9017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ea typeface="Cambria Math" panose="02040503050406030204" pitchFamily="18" charset="0"/>
                        </a:rPr>
                        <m:t>≈</m:t>
                      </m:r>
                      <m:f>
                        <m:fPr>
                          <m:ctrlPr>
                            <a:rPr lang="en-US" b="0" i="1" smtClean="0">
                              <a:solidFill>
                                <a:schemeClr val="tx1"/>
                              </a:solidFill>
                              <a:latin typeface="Cambria Math"/>
                              <a:ea typeface="Cambria Math" panose="02040503050406030204" pitchFamily="18" charset="0"/>
                            </a:rPr>
                          </m:ctrlPr>
                        </m:fPr>
                        <m:num>
                          <m:r>
                            <a:rPr lang="en-US" b="0" i="1" smtClean="0">
                              <a:solidFill>
                                <a:schemeClr val="tx1"/>
                              </a:solidFill>
                              <a:latin typeface="Cambria Math" panose="02040503050406030204" pitchFamily="18" charset="0"/>
                              <a:ea typeface="Cambria Math" panose="02040503050406030204" pitchFamily="18" charset="0"/>
                            </a:rPr>
                            <m:t>424 </m:t>
                          </m:r>
                          <m:r>
                            <m:rPr>
                              <m:sty m:val="p"/>
                            </m:rPr>
                            <a:rPr lang="en-US" b="0" i="0" smtClean="0">
                              <a:solidFill>
                                <a:schemeClr val="tx1"/>
                              </a:solidFill>
                              <a:latin typeface="Cambria Math" panose="02040503050406030204" pitchFamily="18" charset="0"/>
                              <a:ea typeface="Cambria Math" panose="02040503050406030204" pitchFamily="18" charset="0"/>
                            </a:rPr>
                            <m:t>in</m:t>
                          </m:r>
                          <m:r>
                            <a:rPr lang="en-US" b="0" i="0" smtClean="0">
                              <a:solidFill>
                                <a:schemeClr val="tx1"/>
                              </a:solidFill>
                              <a:latin typeface="Cambria Math"/>
                              <a:ea typeface="Cambria Math" panose="02040503050406030204" pitchFamily="18" charset="0"/>
                            </a:rPr>
                            <m:t>.</m:t>
                          </m:r>
                        </m:num>
                        <m:den>
                          <m:r>
                            <m:rPr>
                              <m:sty m:val="p"/>
                            </m:rPr>
                            <a:rPr lang="en-US" b="0" i="0" smtClean="0">
                              <a:solidFill>
                                <a:schemeClr val="tx1"/>
                              </a:solidFill>
                              <a:latin typeface="Cambria Math" panose="02040503050406030204" pitchFamily="18" charset="0"/>
                              <a:ea typeface="Cambria Math" panose="02040503050406030204" pitchFamily="18" charset="0"/>
                            </a:rPr>
                            <m:t>min</m:t>
                          </m:r>
                        </m:den>
                      </m:f>
                    </m:oMath>
                  </m:oMathPara>
                </a14:m>
                <a:endParaRPr lang="en-US" i="1" dirty="0">
                  <a:solidFill>
                    <a:schemeClr val="tx1"/>
                  </a:solidFill>
                </a:endParaRPr>
              </a:p>
            </p:txBody>
          </p:sp>
        </mc:Choice>
        <mc:Fallback>
          <p:sp>
            <p:nvSpPr>
              <p:cNvPr id="12" name="TextBox 11">
                <a:extLst>
                  <a:ext uri="{FF2B5EF4-FFF2-40B4-BE49-F238E27FC236}">
                    <a16:creationId xmlns:a16="http://schemas.microsoft.com/office/drawing/2014/main" xmlns:a14="http://schemas.microsoft.com/office/drawing/2010/main" xmlns="" id="{870F2203-591F-4027-B03E-4A90BA196480}"/>
                  </a:ext>
                </a:extLst>
              </p:cNvPr>
              <p:cNvSpPr txBox="1">
                <a:spLocks noRot="1" noChangeAspect="1" noMove="1" noResize="1" noEditPoints="1" noAdjustHandles="1" noChangeArrowheads="1" noChangeShapeType="1" noTextEdit="1"/>
              </p:cNvSpPr>
              <p:nvPr/>
            </p:nvSpPr>
            <p:spPr>
              <a:xfrm>
                <a:off x="5018880" y="4650788"/>
                <a:ext cx="2081213" cy="901785"/>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66752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Angles </a:t>
            </a:r>
            <a:r>
              <a:rPr lang="en-US" altLang="en-US" i="1" dirty="0"/>
              <a:t>(continued)</a:t>
            </a:r>
          </a:p>
        </p:txBody>
      </p:sp>
      <p:sp>
        <p:nvSpPr>
          <p:cNvPr id="5123" name="Rectangle 3"/>
          <p:cNvSpPr>
            <a:spLocks noGrp="1" noChangeArrowheads="1"/>
          </p:cNvSpPr>
          <p:nvPr>
            <p:ph type="body" idx="1"/>
          </p:nvPr>
        </p:nvSpPr>
        <p:spPr>
          <a:xfrm>
            <a:off x="371475" y="1290638"/>
            <a:ext cx="8512175" cy="4949825"/>
          </a:xfrm>
        </p:spPr>
        <p:txBody>
          <a:bodyPr/>
          <a:lstStyle/>
          <a:p>
            <a:pPr marL="0" indent="0"/>
            <a:r>
              <a:rPr lang="en-US" altLang="en-US" dirty="0"/>
              <a:t>An angle is in </a:t>
            </a:r>
            <a:r>
              <a:rPr lang="en-US" altLang="en-US" b="1" dirty="0"/>
              <a:t>standard position </a:t>
            </a:r>
            <a:r>
              <a:rPr lang="en-US" altLang="en-US" dirty="0"/>
              <a:t>if </a:t>
            </a:r>
          </a:p>
          <a:p>
            <a:pPr marL="457200" indent="-457200">
              <a:buFont typeface="Arial" panose="020B0604020202020204" pitchFamily="34" charset="0"/>
              <a:buChar char="•"/>
            </a:pPr>
            <a:r>
              <a:rPr lang="en-US" altLang="en-US" dirty="0"/>
              <a:t>its vertex is at the origin of a rectangular coordinate system and </a:t>
            </a:r>
          </a:p>
          <a:p>
            <a:pPr marL="457200" indent="-457200">
              <a:buFont typeface="Arial" panose="020B0604020202020204" pitchFamily="34" charset="0"/>
              <a:buChar char="•"/>
            </a:pPr>
            <a:r>
              <a:rPr lang="en-US" altLang="en-US" dirty="0"/>
              <a:t>its initial side lies along the positive </a:t>
            </a:r>
            <a:r>
              <a:rPr lang="en-US" altLang="en-US" i="1" dirty="0"/>
              <a:t>x</a:t>
            </a:r>
            <a:r>
              <a:rPr lang="en-US" altLang="en-US" dirty="0"/>
              <a:t>-axis.</a:t>
            </a:r>
          </a:p>
        </p:txBody>
      </p:sp>
      <p:pic>
        <p:nvPicPr>
          <p:cNvPr id="5124" name="Picture 7"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3287713"/>
            <a:ext cx="70199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949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Angles </a:t>
            </a:r>
            <a:r>
              <a:rPr lang="en-US" altLang="en-US" i="1"/>
              <a:t>(continued)</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342900" y="1304925"/>
                <a:ext cx="8512175" cy="4949825"/>
              </a:xfrm>
            </p:spPr>
            <p:txBody>
              <a:bodyPr/>
              <a:lstStyle/>
              <a:p>
                <a:pPr marL="0" indent="0"/>
                <a:r>
                  <a:rPr lang="en-US" altLang="en-US" dirty="0"/>
                  <a:t>When we see an initial side and a terminal side in place, there are two kinds of rotations that could have generated the angle.</a:t>
                </a:r>
              </a:p>
              <a:p>
                <a:pPr marL="0" indent="0"/>
                <a:r>
                  <a:rPr lang="en-US" altLang="en-US" b="1" dirty="0"/>
                  <a:t>Positive angles</a:t>
                </a:r>
                <a:r>
                  <a:rPr lang="en-US" altLang="en-US" dirty="0"/>
                  <a:t> are generated by counterclockwise rotation.  Thus,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𝛼</m:t>
                    </m:r>
                  </m:oMath>
                </a14:m>
                <a:r>
                  <a:rPr lang="en-US" altLang="en-US" dirty="0"/>
                  <a:t> is positive.  </a:t>
                </a:r>
                <a:r>
                  <a:rPr lang="en-US" altLang="en-US" b="1" dirty="0"/>
                  <a:t>Negative angles</a:t>
                </a:r>
                <a:r>
                  <a:rPr lang="en-US" altLang="en-US" dirty="0"/>
                  <a:t> are generated by clockwise rotation.  Thus,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𝜃</m:t>
                    </m:r>
                  </m:oMath>
                </a14:m>
                <a:r>
                  <a:rPr lang="en-US" altLang="en-US" dirty="0"/>
                  <a:t> is negative.</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342900" y="1304925"/>
                <a:ext cx="8512175" cy="4949825"/>
              </a:xfrm>
              <a:blipFill>
                <a:blip r:embed="rId2"/>
                <a:stretch>
                  <a:fillRect l="-1432" t="-1232" r="-501"/>
                </a:stretch>
              </a:blipFill>
            </p:spPr>
            <p:txBody>
              <a:bodyPr/>
              <a:lstStyle/>
              <a:p>
                <a:r>
                  <a:rPr lang="en-US">
                    <a:noFill/>
                  </a:rPr>
                  <a:t> </a:t>
                </a:r>
              </a:p>
            </p:txBody>
          </p:sp>
        </mc:Fallback>
      </mc:AlternateContent>
      <p:pic>
        <p:nvPicPr>
          <p:cNvPr id="6148"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613" y="4076700"/>
            <a:ext cx="25622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938" y="4064000"/>
            <a:ext cx="26066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315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Angles </a:t>
            </a:r>
            <a:r>
              <a:rPr lang="en-US" altLang="en-US" i="1"/>
              <a:t>(continued)</a:t>
            </a:r>
          </a:p>
        </p:txBody>
      </p:sp>
      <mc:AlternateContent xmlns:mc="http://schemas.openxmlformats.org/markup-compatibility/2006" xmlns:a14="http://schemas.microsoft.com/office/drawing/2010/main">
        <mc:Choice Requires="a14">
          <p:sp>
            <p:nvSpPr>
              <p:cNvPr id="7171" name="Rectangle 3"/>
              <p:cNvSpPr>
                <a:spLocks noGrp="1" noChangeArrowheads="1"/>
              </p:cNvSpPr>
              <p:nvPr>
                <p:ph type="body" idx="1"/>
              </p:nvPr>
            </p:nvSpPr>
            <p:spPr/>
            <p:txBody>
              <a:bodyPr/>
              <a:lstStyle/>
              <a:p>
                <a:pPr marL="0" indent="0"/>
                <a:r>
                  <a:rPr lang="en-US" altLang="en-US" dirty="0"/>
                  <a:t>An angle is called a </a:t>
                </a:r>
                <a:r>
                  <a:rPr lang="en-US" altLang="en-US" b="1" dirty="0"/>
                  <a:t>quadrantal angle</a:t>
                </a:r>
                <a:r>
                  <a:rPr lang="en-US" altLang="en-US" dirty="0"/>
                  <a:t> if its terminal side lies on the </a:t>
                </a:r>
                <a:r>
                  <a:rPr lang="en-US" altLang="en-US" i="1" dirty="0"/>
                  <a:t>x</a:t>
                </a:r>
                <a:r>
                  <a:rPr lang="en-US" altLang="en-US" dirty="0"/>
                  <a:t>-axis or on the </a:t>
                </a:r>
                <a:r>
                  <a:rPr lang="en-US" altLang="en-US" i="1" dirty="0"/>
                  <a:t>y</a:t>
                </a:r>
                <a:r>
                  <a:rPr lang="en-US" altLang="en-US" dirty="0"/>
                  <a:t>-axis.  Angle </a:t>
                </a:r>
                <a14:m>
                  <m:oMath xmlns:m="http://schemas.openxmlformats.org/officeDocument/2006/math">
                    <m:r>
                      <a:rPr lang="en-US" altLang="en-US" i="1" smtClean="0">
                        <a:latin typeface="Cambria Math" panose="02040503050406030204" pitchFamily="18" charset="0"/>
                        <a:ea typeface="Cambria Math" panose="02040503050406030204" pitchFamily="18" charset="0"/>
                      </a:rPr>
                      <m:t>𝛽</m:t>
                    </m:r>
                  </m:oMath>
                </a14:m>
                <a:r>
                  <a:rPr lang="en-US" altLang="en-US" dirty="0"/>
                  <a:t> is an example of a quadrantal angle.</a:t>
                </a:r>
              </a:p>
            </p:txBody>
          </p:sp>
        </mc:Choice>
        <mc:Fallback xmlns="">
          <p:sp>
            <p:nvSpPr>
              <p:cNvPr id="7171" name="Rectangle 3"/>
              <p:cNvSpPr>
                <a:spLocks noGrp="1" noRot="1" noChangeAspect="1" noMove="1" noResize="1" noEditPoints="1" noAdjustHandles="1" noChangeArrowheads="1" noChangeShapeType="1" noTextEdit="1"/>
              </p:cNvSpPr>
              <p:nvPr>
                <p:ph type="body" idx="1"/>
              </p:nvPr>
            </p:nvSpPr>
            <p:spPr>
              <a:blipFill>
                <a:blip r:embed="rId2"/>
                <a:stretch>
                  <a:fillRect l="-1401" t="-1319"/>
                </a:stretch>
              </a:blipFill>
            </p:spPr>
            <p:txBody>
              <a:bodyPr/>
              <a:lstStyle/>
              <a:p>
                <a:r>
                  <a:rPr lang="en-US">
                    <a:noFill/>
                  </a:rPr>
                  <a:t> </a:t>
                </a:r>
              </a:p>
            </p:txBody>
          </p:sp>
        </mc:Fallback>
      </mc:AlternateContent>
      <p:pic>
        <p:nvPicPr>
          <p:cNvPr id="7172" name="Picture 5"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3087688"/>
            <a:ext cx="27336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554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Measuring Angles Using Degrees</a:t>
            </a:r>
          </a:p>
        </p:txBody>
      </p:sp>
      <p:sp>
        <p:nvSpPr>
          <p:cNvPr id="44035" name="Rectangle 3"/>
          <p:cNvSpPr>
            <a:spLocks noGrp="1" noChangeArrowheads="1"/>
          </p:cNvSpPr>
          <p:nvPr>
            <p:ph type="body" idx="1"/>
          </p:nvPr>
        </p:nvSpPr>
        <p:spPr/>
        <p:txBody>
          <a:bodyPr/>
          <a:lstStyle/>
          <a:p>
            <a:pPr marL="0" indent="0">
              <a:defRPr/>
            </a:pPr>
            <a:r>
              <a:rPr lang="en-US" dirty="0"/>
              <a:t>Angles are measured by determining the amount of rotation from the initial side to the terminal side.  A complete rotation of the circle is 360 degrees, or 360</a:t>
            </a:r>
            <a:r>
              <a:rPr lang="en-US" dirty="0">
                <a:cs typeface="Times New Roman" pitchFamily="18" charset="0"/>
              </a:rPr>
              <a:t>°.  </a:t>
            </a:r>
          </a:p>
          <a:p>
            <a:pPr>
              <a:defRPr/>
            </a:pPr>
            <a:r>
              <a:rPr lang="en-US" dirty="0">
                <a:cs typeface="Times New Roman" pitchFamily="18" charset="0"/>
              </a:rPr>
              <a:t>An </a:t>
            </a:r>
            <a:r>
              <a:rPr lang="en-US" b="1" dirty="0">
                <a:cs typeface="Times New Roman" pitchFamily="18" charset="0"/>
              </a:rPr>
              <a:t>acute angle</a:t>
            </a:r>
            <a:r>
              <a:rPr lang="en-US" dirty="0">
                <a:cs typeface="Times New Roman" pitchFamily="18" charset="0"/>
              </a:rPr>
              <a:t> measures less than 90°.</a:t>
            </a:r>
          </a:p>
          <a:p>
            <a:pPr>
              <a:defRPr/>
            </a:pPr>
            <a:r>
              <a:rPr lang="en-US" dirty="0">
                <a:cs typeface="Times New Roman" pitchFamily="18" charset="0"/>
              </a:rPr>
              <a:t>A </a:t>
            </a:r>
            <a:r>
              <a:rPr lang="en-US" b="1" dirty="0">
                <a:cs typeface="Times New Roman" pitchFamily="18" charset="0"/>
              </a:rPr>
              <a:t>right angle</a:t>
            </a:r>
            <a:r>
              <a:rPr lang="en-US" dirty="0">
                <a:cs typeface="Times New Roman" pitchFamily="18" charset="0"/>
              </a:rPr>
              <a:t> measures 90</a:t>
            </a:r>
            <a:r>
              <a:rPr lang="en-US" dirty="0"/>
              <a:t>°.</a:t>
            </a:r>
          </a:p>
          <a:p>
            <a:pPr>
              <a:defRPr/>
            </a:pPr>
            <a:r>
              <a:rPr lang="en-US" dirty="0"/>
              <a:t>An </a:t>
            </a:r>
            <a:r>
              <a:rPr lang="en-US" b="1" dirty="0"/>
              <a:t>obtuse angle</a:t>
            </a:r>
            <a:r>
              <a:rPr lang="en-US" dirty="0"/>
              <a:t> measures more than 90° but less than 180°.</a:t>
            </a:r>
          </a:p>
          <a:p>
            <a:pPr>
              <a:defRPr/>
            </a:pPr>
            <a:r>
              <a:rPr lang="en-US" dirty="0"/>
              <a:t>A </a:t>
            </a:r>
            <a:r>
              <a:rPr lang="en-US" b="1" dirty="0"/>
              <a:t>straight angle</a:t>
            </a:r>
            <a:r>
              <a:rPr lang="en-US" dirty="0"/>
              <a:t> measures 180°.</a:t>
            </a:r>
          </a:p>
        </p:txBody>
      </p:sp>
    </p:spTree>
    <p:extLst>
      <p:ext uri="{BB962C8B-B14F-4D97-AF65-F5344CB8AC3E}">
        <p14:creationId xmlns:p14="http://schemas.microsoft.com/office/powerpoint/2010/main" val="2030760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Measuring Angles Using Radians</a:t>
            </a:r>
          </a:p>
        </p:txBody>
      </p:sp>
      <p:sp>
        <p:nvSpPr>
          <p:cNvPr id="9219" name="Rectangle 3"/>
          <p:cNvSpPr>
            <a:spLocks noGrp="1" noChangeArrowheads="1"/>
          </p:cNvSpPr>
          <p:nvPr>
            <p:ph type="body" idx="1"/>
          </p:nvPr>
        </p:nvSpPr>
        <p:spPr/>
        <p:txBody>
          <a:bodyPr/>
          <a:lstStyle/>
          <a:p>
            <a:pPr marL="0" indent="0"/>
            <a:r>
              <a:rPr lang="en-US" altLang="en-US"/>
              <a:t>An angle whose vertex is at the center of the circle is called a central angle.  The </a:t>
            </a:r>
            <a:r>
              <a:rPr lang="en-US" altLang="en-US" b="1"/>
              <a:t>radian measure</a:t>
            </a:r>
            <a:r>
              <a:rPr lang="en-US" altLang="en-US"/>
              <a:t> of any central angle of a circle is the length of the intercepted arc divided by the circle’s radius.</a:t>
            </a:r>
          </a:p>
        </p:txBody>
      </p:sp>
    </p:spTree>
    <p:extLst>
      <p:ext uri="{BB962C8B-B14F-4D97-AF65-F5344CB8AC3E}">
        <p14:creationId xmlns:p14="http://schemas.microsoft.com/office/powerpoint/2010/main" val="378353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Definition of a Radian</a:t>
            </a:r>
          </a:p>
        </p:txBody>
      </p:sp>
      <p:sp>
        <p:nvSpPr>
          <p:cNvPr id="10243" name="Rectangle 3"/>
          <p:cNvSpPr>
            <a:spLocks noGrp="1" noChangeArrowheads="1"/>
          </p:cNvSpPr>
          <p:nvPr>
            <p:ph type="body" idx="1"/>
          </p:nvPr>
        </p:nvSpPr>
        <p:spPr/>
        <p:txBody>
          <a:bodyPr/>
          <a:lstStyle/>
          <a:p>
            <a:pPr marL="0" indent="0"/>
            <a:r>
              <a:rPr lang="en-US" altLang="en-US"/>
              <a:t>One </a:t>
            </a:r>
            <a:r>
              <a:rPr lang="en-US" altLang="en-US" b="1"/>
              <a:t>radian</a:t>
            </a:r>
            <a:r>
              <a:rPr lang="en-US" altLang="en-US"/>
              <a:t> is the measure of the central angle of a circle that intercepts an arc equal in length to the radius of the circle.</a:t>
            </a:r>
          </a:p>
        </p:txBody>
      </p:sp>
      <p:pic>
        <p:nvPicPr>
          <p:cNvPr id="10244" name="Picture 4"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0850" y="3429000"/>
            <a:ext cx="31623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616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19210</TotalTime>
  <Words>1807</Words>
  <Application>Microsoft Office PowerPoint</Application>
  <PresentationFormat>Letter Paper (8.5x11 in)</PresentationFormat>
  <Paragraphs>203</Paragraphs>
  <Slides>32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Times New Roman</vt:lpstr>
      <vt:lpstr>Arial Narrow</vt:lpstr>
      <vt:lpstr>Cambria Math</vt:lpstr>
      <vt:lpstr>Calibri</vt:lpstr>
      <vt:lpstr>Tahoma</vt:lpstr>
      <vt:lpstr>3_Custom Design</vt:lpstr>
      <vt:lpstr>PowerPoint Presentation</vt:lpstr>
      <vt:lpstr>Objectives</vt:lpstr>
      <vt:lpstr>Angles</vt:lpstr>
      <vt:lpstr>Angles (continued)</vt:lpstr>
      <vt:lpstr>Angles (continued)</vt:lpstr>
      <vt:lpstr>Angles (continued)</vt:lpstr>
      <vt:lpstr>Measuring Angles Using Degrees</vt:lpstr>
      <vt:lpstr>Measuring Angles Using Radians</vt:lpstr>
      <vt:lpstr>Definition of a Radian</vt:lpstr>
      <vt:lpstr>Radian Measure</vt:lpstr>
      <vt:lpstr>Example 1:  Computing Radian Measure</vt:lpstr>
      <vt:lpstr>Conversion between Degrees and Radians</vt:lpstr>
      <vt:lpstr>Example 2:  Converting from Degrees to Radians</vt:lpstr>
      <vt:lpstr>Example 3:  Converting from Radians to Degrees</vt:lpstr>
      <vt:lpstr>Drawing Angles in Standard Position</vt:lpstr>
      <vt:lpstr>Example 4a:  Drawing Angles in Standard Position</vt:lpstr>
      <vt:lpstr>Example 4b:  Drawing Angles in Standard Position</vt:lpstr>
      <vt:lpstr>Example 4c:  Drawing Angles in Standard Position</vt:lpstr>
      <vt:lpstr>Example 4d:  Drawing Angles in Standard Position</vt:lpstr>
      <vt:lpstr>Degree and Radian Measures of Angles Commonly Seen in Trigonometry</vt:lpstr>
      <vt:lpstr>Positive Angles in Terms of Revolutions of the Angle’s Terminal Side Around the Origin</vt:lpstr>
      <vt:lpstr>Positive Angles in Terms of Revolutions of the Angle’s Terminal Side Around the Origin   (continued)</vt:lpstr>
      <vt:lpstr>Coterminal Angles</vt:lpstr>
      <vt:lpstr>Coterminal Angles</vt:lpstr>
      <vt:lpstr>Example 5:  Finding Coterminal Angles</vt:lpstr>
      <vt:lpstr>Example 6:  Finding Coterminal Angles</vt:lpstr>
      <vt:lpstr>The Length of a Circular Arc</vt:lpstr>
      <vt:lpstr>Example 8:  Finding the Length of a Circular Arc</vt:lpstr>
      <vt:lpstr>Definitions of Linear and Angular Speed</vt:lpstr>
      <vt:lpstr>Linear Speed in Terms of Angular Speed</vt:lpstr>
      <vt:lpstr>Example 9:  Finding Linear Speed</vt:lpstr>
      <vt:lpstr>Example 9:  Finding Linear Speed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1190</cp:revision>
  <cp:lastPrinted>2001-11-04T00:51:13Z</cp:lastPrinted>
  <dcterms:created xsi:type="dcterms:W3CDTF">2005-02-25T19:46:41Z</dcterms:created>
  <dcterms:modified xsi:type="dcterms:W3CDTF">2023-01-23T07:27:19Z</dcterms:modified>
</cp:coreProperties>
</file>