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1005" r:id="rId2"/>
    <p:sldId id="1467" r:id="rId3"/>
    <p:sldId id="1468" r:id="rId4"/>
    <p:sldId id="1480" r:id="rId5"/>
    <p:sldId id="1469" r:id="rId6"/>
    <p:sldId id="1470" r:id="rId7"/>
    <p:sldId id="1471" r:id="rId8"/>
    <p:sldId id="1472" r:id="rId9"/>
    <p:sldId id="1464" r:id="rId10"/>
    <p:sldId id="1473" r:id="rId11"/>
    <p:sldId id="1474" r:id="rId12"/>
    <p:sldId id="1481" r:id="rId13"/>
    <p:sldId id="1482" r:id="rId14"/>
    <p:sldId id="1483" r:id="rId15"/>
    <p:sldId id="1484" r:id="rId16"/>
    <p:sldId id="1485" r:id="rId17"/>
    <p:sldId id="1476" r:id="rId18"/>
    <p:sldId id="1477" r:id="rId19"/>
    <p:sldId id="1478" r:id="rId20"/>
    <p:sldId id="1479" r:id="rId21"/>
  </p:sldIdLst>
  <p:sldSz cx="9144000" cy="6858000" type="letter"/>
  <p:notesSz cx="6858000" cy="9144000"/>
  <p:embeddedFontLs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Cambria Math" pitchFamily="18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</p:embeddedFontLst>
  <p:custDataLst>
    <p:tags r:id="rId35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DFE5"/>
    <a:srgbClr val="6F2C91"/>
    <a:srgbClr val="3399FF"/>
    <a:srgbClr val="006666"/>
    <a:srgbClr val="E86542"/>
    <a:srgbClr val="4F2270"/>
    <a:srgbClr val="441D61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3" d="100"/>
          <a:sy n="73" d="100"/>
        </p:scale>
        <p:origin x="-84" y="-72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2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3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Exponential and Logarithmic Functions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3.5 Exponential Growth and Decay; Modeling Data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124621D-FBB1-4A20-9212-7E5104A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78" y="638175"/>
            <a:ext cx="4213178" cy="5411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3a:  Application (Learning Theory)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19075" y="1039812"/>
                <a:ext cx="870585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In a learning theory project, psychologists discovered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/>
                  <a:t> is a model for describing </a:t>
                </a:r>
                <a:r>
                  <a:rPr lang="en-US" altLang="en-US" dirty="0"/>
                  <a:t>the </a:t>
                </a:r>
                <a:r>
                  <a:rPr lang="en-US" altLang="en-US" dirty="0" smtClean="0"/>
                  <a:t>proportion </a:t>
                </a:r>
                <a:r>
                  <a:rPr lang="en-US" altLang="en-US" dirty="0"/>
                  <a:t>of correct responses,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), after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 learning trials.  Find the proportion of correct responses prior to learning trials taking place.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−0.2(0)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075" y="1039812"/>
                <a:ext cx="8705850" cy="4525963"/>
              </a:xfrm>
              <a:blipFill rotWithShape="1">
                <a:blip r:embed="rId2"/>
                <a:stretch>
                  <a:fillRect l="-147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4560887" y="3836295"/>
            <a:ext cx="42894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Prior to learning trials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taking place, the proportion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of correct responses was 0.4.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F026F0C-548B-4702-A8E8-2411A403F67E}"/>
                  </a:ext>
                </a:extLst>
              </p:cNvPr>
              <p:cNvSpPr txBox="1"/>
              <p:nvPr/>
            </p:nvSpPr>
            <p:spPr>
              <a:xfrm>
                <a:off x="816293" y="5154153"/>
                <a:ext cx="1645920" cy="908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026F0C-548B-4702-A8E8-2411A403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3" y="5154153"/>
                <a:ext cx="1645920" cy="908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54E340C-6A96-4923-B0D2-7B39EB7F9F4F}"/>
                  </a:ext>
                </a:extLst>
              </p:cNvPr>
              <p:cNvSpPr txBox="1"/>
              <p:nvPr/>
            </p:nvSpPr>
            <p:spPr>
              <a:xfrm>
                <a:off x="2240280" y="5152279"/>
                <a:ext cx="118872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E340C-6A96-4923-B0D2-7B39EB7F9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80" y="5152279"/>
                <a:ext cx="1188720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8779248-002A-41EE-B7D6-134E1FBCF02F}"/>
                  </a:ext>
                </a:extLst>
              </p:cNvPr>
              <p:cNvSpPr txBox="1"/>
              <p:nvPr/>
            </p:nvSpPr>
            <p:spPr>
              <a:xfrm>
                <a:off x="3249931" y="5430303"/>
                <a:ext cx="11887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79248-002A-41EE-B7D6-134E1FBC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31" y="5430303"/>
                <a:ext cx="118872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16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</a:t>
            </a:r>
            <a:r>
              <a:rPr lang="en-US" altLang="en-US" smtClean="0"/>
              <a:t>3b and c:  </a:t>
            </a:r>
            <a:r>
              <a:rPr lang="en-US" altLang="en-US" dirty="0"/>
              <a:t>Application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39725" indent="-339725"/>
                <a:r>
                  <a:rPr lang="en-US" altLang="en-US" dirty="0"/>
                  <a:t>b. Find the proportion of correct responses after 10 learning trials.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−0.2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39725" indent="-339725"/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−0.2(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39725" indent="-339725"/>
                <a:r>
                  <a:rPr lang="en-US" altLang="en-US" dirty="0">
                    <a:ea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</m:t>
                    </m:r>
                  </m:oMath>
                </a14:m>
                <a:endParaRPr lang="en-US" altLang="en-US" dirty="0"/>
              </a:p>
              <a:p>
                <a:pPr marL="339725" indent="-339725"/>
                <a:endParaRPr lang="en-US" altLang="en-US" sz="1600" dirty="0"/>
              </a:p>
              <a:p>
                <a:pPr marL="339725" indent="-339725"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	After 10 learning trials, the proportion of correct responses was 0.7.</a:t>
                </a:r>
              </a:p>
              <a:p>
                <a:pPr marL="339725" indent="-339725"/>
                <a:r>
                  <a:rPr lang="en-US" altLang="en-US" dirty="0"/>
                  <a:t>c.  What is the limiting size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), the proportion of correct responses, as continued learning trials take place? </a:t>
                </a:r>
              </a:p>
              <a:p>
                <a:pPr marL="339725" indent="-339725"/>
                <a:r>
                  <a:rPr lang="en-US" altLang="en-US" dirty="0"/>
                  <a:t>	The limiting size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) is 0.8.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8" t="-1401" r="-218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4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FAF1E-7F2F-47F7-A4B3-2DA577F8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Law of Cooling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71AAF299-6ADC-40B0-898E-8B8FDA73E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The temperature, </a:t>
                </a:r>
                <a:r>
                  <a:rPr lang="en-IN" i="1" dirty="0"/>
                  <a:t>T</a:t>
                </a:r>
                <a:r>
                  <a:rPr lang="en-IN" dirty="0"/>
                  <a:t>, of a heated object at time </a:t>
                </a:r>
                <a:r>
                  <a:rPr lang="en-IN" i="1" dirty="0"/>
                  <a:t>t</a:t>
                </a:r>
                <a:r>
                  <a:rPr lang="en-IN" dirty="0"/>
                  <a:t> is given by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IN" dirty="0"/>
                  <a:t>where </a:t>
                </a:r>
                <a:r>
                  <a:rPr lang="en-IN" i="1" dirty="0"/>
                  <a:t>C</a:t>
                </a:r>
                <a:r>
                  <a:rPr lang="en-IN" dirty="0"/>
                  <a:t> is the constant temperature of the surrounding medium, </a:t>
                </a:r>
                <a:r>
                  <a:rPr lang="en-IN" i="1" dirty="0"/>
                  <a:t>T</a:t>
                </a:r>
                <a:r>
                  <a:rPr lang="en-IN" baseline="-25000" dirty="0"/>
                  <a:t>0 </a:t>
                </a:r>
                <a:r>
                  <a:rPr lang="en-IN" dirty="0"/>
                  <a:t>is the initial temperature of the heated object, and </a:t>
                </a:r>
                <a:r>
                  <a:rPr lang="en-IN" i="1" dirty="0"/>
                  <a:t>k</a:t>
                </a:r>
                <a:r>
                  <a:rPr lang="en-IN" dirty="0"/>
                  <a:t> is a negative constant that is associated with the cooling object.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AF299-6ADC-40B0-898E-8B8FDA73E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59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80365-18C6-45F3-9782-64031576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4a: Using Newton’s Law of Cooling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C5204B6-89F5-4652-828D-2EFB59E64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object is heated to 100°C. It is left to cool in a room that has a temperature of 30°C. After 5 minutes, the temperature of the object is 80°C.</a:t>
                </a:r>
              </a:p>
              <a:p>
                <a:pPr marL="346075" indent="-346075"/>
                <a:r>
                  <a:rPr lang="en-US" dirty="0"/>
                  <a:t>a. Use Newton’s Law of Cooling to find a model for the temperature of the object, </a:t>
                </a:r>
                <a:r>
                  <a:rPr lang="en-US" i="1" dirty="0"/>
                  <a:t>T</a:t>
                </a:r>
                <a:r>
                  <a:rPr lang="en-US" dirty="0"/>
                  <a:t>, after </a:t>
                </a:r>
                <a:r>
                  <a:rPr lang="en-US" i="1" dirty="0"/>
                  <a:t>t</a:t>
                </a:r>
                <a:r>
                  <a:rPr lang="en-US" dirty="0"/>
                  <a:t> minutes.</a:t>
                </a:r>
              </a:p>
              <a:p>
                <a:pPr marL="346075" indent="-346075"/>
                <a:endParaRPr lang="en-US" dirty="0"/>
              </a:p>
              <a:p>
                <a:pPr marL="346075" indent="-346075"/>
                <a:endParaRPr lang="en-US" dirty="0"/>
              </a:p>
              <a:p>
                <a:pPr marL="346075" indent="-3460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80=30+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100−30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204B6-89F5-4652-828D-2EFB59E64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 r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2625E14-0716-4DC4-A056-DB8541837224}"/>
              </a:ext>
            </a:extLst>
          </p:cNvPr>
          <p:cNvGrpSpPr/>
          <p:nvPr/>
        </p:nvGrpSpPr>
        <p:grpSpPr>
          <a:xfrm>
            <a:off x="3669956" y="3620530"/>
            <a:ext cx="2236573" cy="902043"/>
            <a:chOff x="3669956" y="3620530"/>
            <a:chExt cx="2236573" cy="9020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8FA89B6-63E7-4D0A-A1CD-04FA4E584714}"/>
                </a:ext>
              </a:extLst>
            </p:cNvPr>
            <p:cNvSpPr/>
            <p:nvPr/>
          </p:nvSpPr>
          <p:spPr bwMode="auto">
            <a:xfrm>
              <a:off x="3669956" y="3620530"/>
              <a:ext cx="2236573" cy="44484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initial temperature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02E134F2-2969-466F-AD5B-A114683C0788}"/>
                </a:ext>
              </a:extLst>
            </p:cNvPr>
            <p:cNvCxnSpPr/>
            <p:nvPr/>
          </p:nvCxnSpPr>
          <p:spPr bwMode="auto">
            <a:xfrm>
              <a:off x="4572000" y="4065373"/>
              <a:ext cx="216242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06C56A7-FDC1-4992-A1CC-FA4B4829AAF9}"/>
              </a:ext>
            </a:extLst>
          </p:cNvPr>
          <p:cNvGrpSpPr/>
          <p:nvPr/>
        </p:nvGrpSpPr>
        <p:grpSpPr>
          <a:xfrm>
            <a:off x="6296119" y="3757484"/>
            <a:ext cx="1885202" cy="733168"/>
            <a:chOff x="6296119" y="3757484"/>
            <a:chExt cx="1885202" cy="7331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690CEEF-1112-463F-ACB1-D1F4515234D5}"/>
                </a:ext>
              </a:extLst>
            </p:cNvPr>
            <p:cNvSpPr/>
            <p:nvPr/>
          </p:nvSpPr>
          <p:spPr bwMode="auto">
            <a:xfrm>
              <a:off x="6639021" y="3757484"/>
              <a:ext cx="1542300" cy="44484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time = 5 min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84691206-4014-4003-9B3A-46A0204FC48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96119" y="4202327"/>
              <a:ext cx="554908" cy="2883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6B68AE4-F3E6-4D11-845E-443CAC2E0AE6}"/>
              </a:ext>
            </a:extLst>
          </p:cNvPr>
          <p:cNvGrpSpPr/>
          <p:nvPr/>
        </p:nvGrpSpPr>
        <p:grpSpPr>
          <a:xfrm>
            <a:off x="338760" y="4917989"/>
            <a:ext cx="2275746" cy="1135105"/>
            <a:chOff x="338760" y="4917989"/>
            <a:chExt cx="2275746" cy="11351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7B11271-A6FD-4E3D-810E-48F7B5119F2A}"/>
                </a:ext>
              </a:extLst>
            </p:cNvPr>
            <p:cNvSpPr/>
            <p:nvPr/>
          </p:nvSpPr>
          <p:spPr bwMode="auto">
            <a:xfrm>
              <a:off x="338760" y="5288006"/>
              <a:ext cx="2144949" cy="76508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temperature after 5 minutes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E0CD0DF0-F0C5-4FF3-8203-E795743C0E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74789" y="4917989"/>
              <a:ext cx="439717" cy="3700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4E0190B-052B-4891-BAE8-9FF09B6A300E}"/>
              </a:ext>
            </a:extLst>
          </p:cNvPr>
          <p:cNvGrpSpPr/>
          <p:nvPr/>
        </p:nvGrpSpPr>
        <p:grpSpPr>
          <a:xfrm>
            <a:off x="3768810" y="4900657"/>
            <a:ext cx="3756455" cy="1100609"/>
            <a:chOff x="3768810" y="4900657"/>
            <a:chExt cx="3756455" cy="11006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5586322-E9B6-427D-B723-0B89D1C4CB34}"/>
                </a:ext>
              </a:extLst>
            </p:cNvPr>
            <p:cNvSpPr/>
            <p:nvPr/>
          </p:nvSpPr>
          <p:spPr bwMode="auto">
            <a:xfrm>
              <a:off x="3768810" y="5556423"/>
              <a:ext cx="3756455" cy="44484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constant temperature of the room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B6796BF9-54D2-45F5-BB12-9FC779A3949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11114" y="4900657"/>
              <a:ext cx="159319" cy="6557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CCA71B13-1E5D-4332-8DC6-7BC89BA665A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768810" y="4900657"/>
              <a:ext cx="681725" cy="6557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765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80365-18C6-45F3-9782-64031576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4a: Using Newton’s Law of Cooling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C5204B6-89F5-4652-828D-2EFB59E64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6075" indent="-346075"/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80=30+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100−30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6075" indent="-346075"/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80=30+70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6075" indent="-346075"/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50=70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6075" indent="-346075"/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dirty="0"/>
              </a:p>
              <a:p>
                <a:pPr marL="346075" indent="-346075"/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pPr marL="346075" indent="-346075"/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pPr marL="346075" indent="-346075"/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204B6-89F5-4652-828D-2EFB59E64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C19BAE9-E06C-4033-9792-873584E70F88}"/>
                  </a:ext>
                </a:extLst>
              </p:cNvPr>
              <p:cNvSpPr txBox="1"/>
              <p:nvPr/>
            </p:nvSpPr>
            <p:spPr>
              <a:xfrm>
                <a:off x="2504049" y="5278258"/>
                <a:ext cx="206795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≈−0.0673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19BAE9-E06C-4033-9792-873584E7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49" y="5278258"/>
                <a:ext cx="206795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EFB9046-76C6-4A78-AA47-0A67CCB12E7C}"/>
                  </a:ext>
                </a:extLst>
              </p:cNvPr>
              <p:cNvSpPr txBox="1"/>
              <p:nvPr/>
            </p:nvSpPr>
            <p:spPr>
              <a:xfrm>
                <a:off x="4956309" y="5249971"/>
                <a:ext cx="3573194" cy="9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tx1"/>
                    </a:solidFill>
                  </a:rPr>
                  <a:t>The model is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=30+70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−0.0673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FB9046-76C6-4A78-AA47-0A67CCB12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09" y="5249971"/>
                <a:ext cx="3573194" cy="990977"/>
              </a:xfrm>
              <a:prstGeom prst="rect">
                <a:avLst/>
              </a:prstGeom>
              <a:blipFill>
                <a:blip r:embed="rId4"/>
                <a:stretch>
                  <a:fillRect l="-3413" t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88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80365-18C6-45F3-9782-64031576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4b: Using Newton’s Law of Cooling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C5204B6-89F5-4652-828D-2EFB59E64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6075" indent="-346075"/>
                <a:r>
                  <a:rPr lang="en-US" dirty="0"/>
                  <a:t>b. What is the temperature of the object after 20 minutes? </a:t>
                </a:r>
              </a:p>
              <a:p>
                <a:pPr marL="346075" indent="-346075"/>
                <a:r>
                  <a:rPr lang="en-US" b="0" dirty="0"/>
                  <a:t>       </a:t>
                </a:r>
              </a:p>
              <a:p>
                <a:pPr marL="346075" indent="-346075"/>
                <a:r>
                  <a:rPr lang="en-US" dirty="0">
                    <a:solidFill>
                      <a:schemeClr val="tx1"/>
                    </a:solidFill>
                  </a:rPr>
                  <a:t>Use the model and substitute </a:t>
                </a:r>
                <a:r>
                  <a:rPr lang="en-US" dirty="0">
                    <a:solidFill>
                      <a:srgbClr val="C00000"/>
                    </a:solidFill>
                  </a:rPr>
                  <a:t>20</a:t>
                </a:r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i="1" dirty="0">
                    <a:solidFill>
                      <a:schemeClr val="tx1"/>
                    </a:solidFill>
                  </a:rPr>
                  <a:t>t. </a:t>
                </a:r>
              </a:p>
              <a:p>
                <a:pPr marL="346075" indent="-3460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=30+70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−0.0673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346075" indent="-3460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=30+70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−0.0673(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346075" indent="-3460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≈48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After 20 minutes, the temperature of the object will be approximately </a:t>
                </a:r>
                <a:r>
                  <a:rPr lang="en-US" altLang="en-US" sz="2800" dirty="0"/>
                  <a:t>48°C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204B6-89F5-4652-828D-2EFB59E64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4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80365-18C6-45F3-9782-64031576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4c: Using Newton’s Law of Cooling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C5204B6-89F5-4652-828D-2EFB59E64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6075" indent="-346075"/>
                <a:r>
                  <a:rPr lang="en-US" dirty="0"/>
                  <a:t>c. When will the temperature of the object be 35</a:t>
                </a:r>
                <a:r>
                  <a:rPr lang="en-US" altLang="en-US" dirty="0"/>
                  <a:t>°C?</a:t>
                </a:r>
                <a:r>
                  <a:rPr lang="en-US" dirty="0"/>
                  <a:t> minutes? </a:t>
                </a:r>
                <a:r>
                  <a:rPr lang="en-US" b="0" dirty="0"/>
                  <a:t>       </a:t>
                </a:r>
              </a:p>
              <a:p>
                <a:pPr marL="346075" indent="-346075"/>
                <a:r>
                  <a:rPr lang="en-US" dirty="0">
                    <a:solidFill>
                      <a:schemeClr val="tx1"/>
                    </a:solidFill>
                  </a:rPr>
                  <a:t>Use the model and substitute </a:t>
                </a:r>
                <a:r>
                  <a:rPr lang="en-US" dirty="0">
                    <a:solidFill>
                      <a:srgbClr val="C00000"/>
                    </a:solidFill>
                  </a:rPr>
                  <a:t>35</a:t>
                </a:r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i="1" dirty="0">
                    <a:solidFill>
                      <a:schemeClr val="tx1"/>
                    </a:solidFill>
                  </a:rPr>
                  <a:t>T </a:t>
                </a:r>
                <a:r>
                  <a:rPr lang="en-US" dirty="0">
                    <a:solidFill>
                      <a:schemeClr val="tx1"/>
                    </a:solidFill>
                  </a:rPr>
                  <a:t>and solve for </a:t>
                </a:r>
                <a:r>
                  <a:rPr lang="en-US" i="1" dirty="0">
                    <a:solidFill>
                      <a:schemeClr val="tx1"/>
                    </a:solidFill>
                  </a:rPr>
                  <a:t>t. </a:t>
                </a:r>
              </a:p>
              <a:p>
                <a:pPr marL="346075" indent="-346075"/>
                <a:r>
                  <a:rPr lang="en-US" b="0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=30+70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−0.0673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346075" indent="-346075"/>
                <a:r>
                  <a:rPr lang="en-US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=30+70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−0.0673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=70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−0.0673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−0.0673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−0.0673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204B6-89F5-4652-828D-2EFB59E64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CD6744B-5AAA-4AF3-A427-1945722EFE4D}"/>
                  </a:ext>
                </a:extLst>
              </p:cNvPr>
              <p:cNvSpPr txBox="1"/>
              <p:nvPr/>
            </p:nvSpPr>
            <p:spPr>
              <a:xfrm>
                <a:off x="4930726" y="2631030"/>
                <a:ext cx="2595489" cy="1193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≈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−0.0673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D6744B-5AAA-4AF3-A427-1945722EF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726" y="2631030"/>
                <a:ext cx="2595489" cy="11938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3416B24-C0E6-4979-A625-AC8179363035}"/>
                  </a:ext>
                </a:extLst>
              </p:cNvPr>
              <p:cNvSpPr txBox="1"/>
              <p:nvPr/>
            </p:nvSpPr>
            <p:spPr>
              <a:xfrm>
                <a:off x="4560887" y="4015383"/>
                <a:ext cx="259548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≈39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416B24-C0E6-4979-A625-AC8179363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87" y="4015383"/>
                <a:ext cx="259548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FC014F-71BD-454A-B5DC-4F05C824FA65}"/>
              </a:ext>
            </a:extLst>
          </p:cNvPr>
          <p:cNvSpPr txBox="1"/>
          <p:nvPr/>
        </p:nvSpPr>
        <p:spPr>
          <a:xfrm>
            <a:off x="4341813" y="4928219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The temperature of the object will be 35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°</a:t>
            </a:r>
            <a:r>
              <a:rPr lang="en-US" altLang="en-US" sz="2800" dirty="0">
                <a:solidFill>
                  <a:schemeClr val="tx1"/>
                </a:solidFill>
              </a:rPr>
              <a:t>C in approximately 39 minutes.</a:t>
            </a:r>
            <a:endParaRPr lang="en-I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Choosing a Model for Data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84163" y="1323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07962" y="1072356"/>
            <a:ext cx="841518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Table 4.7 shows the populations of various cities, in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thousands, and the average walking speed, in feet per 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second, of a person living in the city. Create a scatter plot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for the data.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26" y="2709807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44490EF1-7A83-43B1-B416-5BF09E1E7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99969"/>
              </p:ext>
            </p:extLst>
          </p:nvPr>
        </p:nvGraphicFramePr>
        <p:xfrm>
          <a:off x="284163" y="3139857"/>
          <a:ext cx="4191000" cy="2865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392805457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72738042"/>
                    </a:ext>
                  </a:extLst>
                </a:gridCol>
              </a:tblGrid>
              <a:tr h="490318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Population</a:t>
                      </a:r>
                    </a:p>
                    <a:p>
                      <a:pPr algn="ctr"/>
                      <a:r>
                        <a:rPr lang="en-IN" sz="1600" b="1" dirty="0"/>
                        <a:t>(thousands)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Walking Speed</a:t>
                      </a:r>
                    </a:p>
                    <a:p>
                      <a:pPr algn="ctr"/>
                      <a:r>
                        <a:rPr lang="en-IN" sz="1600" b="1" dirty="0"/>
                        <a:t>(feet per second)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33767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5.5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1808848"/>
                  </a:ext>
                </a:extLst>
              </a:tr>
              <a:tr h="2421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611195"/>
                  </a:ext>
                </a:extLst>
              </a:tr>
              <a:tr h="24466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884543"/>
                  </a:ext>
                </a:extLst>
              </a:tr>
              <a:tr h="28870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3002639"/>
                  </a:ext>
                </a:extLst>
              </a:tr>
              <a:tr h="336959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342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396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Choosing a Model for Data   </a:t>
            </a:r>
            <a:r>
              <a:rPr lang="en-US" altLang="en-US" i="1" dirty="0"/>
              <a:t>(continued)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Based on the scatter plot, what type of function would be a good choice for modeling the data?</a:t>
            </a:r>
          </a:p>
          <a:p>
            <a:pPr marL="0" indent="0"/>
            <a:r>
              <a:rPr lang="en-US" altLang="en-US" dirty="0"/>
              <a:t>Solution:</a:t>
            </a:r>
          </a:p>
          <a:p>
            <a:pPr marL="0" indent="0"/>
            <a:r>
              <a:rPr lang="en-US" altLang="en-US" dirty="0"/>
              <a:t>The shape suggests that a</a:t>
            </a:r>
          </a:p>
          <a:p>
            <a:pPr marL="0" indent="0"/>
            <a:r>
              <a:rPr lang="en-US" altLang="en-US" dirty="0"/>
              <a:t>logarithmic function is a</a:t>
            </a:r>
          </a:p>
          <a:p>
            <a:pPr marL="0" indent="0"/>
            <a:r>
              <a:rPr lang="en-US" altLang="en-US" dirty="0"/>
              <a:t>good choice for modeling</a:t>
            </a:r>
          </a:p>
          <a:p>
            <a:pPr marL="0" indent="0"/>
            <a:r>
              <a:rPr lang="en-US" altLang="en-US" dirty="0"/>
              <a:t>the data.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262188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3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Expressing </a:t>
            </a:r>
            <a:r>
              <a:rPr lang="en-US" altLang="en-US" i="1" dirty="0"/>
              <a:t>y </a:t>
            </a:r>
            <a:r>
              <a:rPr lang="en-US" altLang="en-US" dirty="0"/>
              <a:t>= </a:t>
            </a:r>
            <a:r>
              <a:rPr lang="en-US" altLang="en-US" i="1" dirty="0" err="1"/>
              <a:t>ab</a:t>
            </a:r>
            <a:r>
              <a:rPr lang="en-US" altLang="en-US" i="1" baseline="30000" dirty="0" err="1"/>
              <a:t>x</a:t>
            </a:r>
            <a:r>
              <a:rPr lang="en-US" altLang="en-US" dirty="0"/>
              <a:t> in Base </a:t>
            </a:r>
            <a:r>
              <a:rPr lang="en-US" altLang="en-US" i="1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                       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 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)∙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35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Model exponential growth and decay.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logistic growth models.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Newton’s Law of Cooling.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Choose an appropriate model for data.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Express an exponential model in base </a:t>
            </a:r>
            <a:r>
              <a:rPr lang="en-US" altLang="en-US" i="1" dirty="0"/>
              <a:t>e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4133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Rewriting 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Rewrite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4(7.8)</a:t>
                </a:r>
                <a:r>
                  <a:rPr lang="en-US" altLang="en-US" i="1" baseline="30000" dirty="0"/>
                  <a:t>x</a:t>
                </a:r>
                <a:r>
                  <a:rPr lang="en-US" altLang="en-US" dirty="0"/>
                  <a:t> in terms of base </a:t>
                </a:r>
                <a:r>
                  <a:rPr lang="en-US" altLang="en-US" i="1" dirty="0"/>
                  <a:t>e</a:t>
                </a:r>
                <a:r>
                  <a:rPr lang="en-US" altLang="en-US" dirty="0"/>
                  <a:t>.  Express the answer in terms of a natural logarithm and then round to three decimal places.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:r>
                  <a:rPr lang="en-US" altLang="en-US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(7.8)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en-US" altLang="en-US" b="0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 7.8</m:t>
                            </m:r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2.054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7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Exponential Growth and Decay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0CAA144-61D9-4C1C-8880-F08FDA236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mathematical model for exponential growth or decay is given by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225425" indent="-225425"/>
                <a:r>
                  <a:rPr lang="en-US" dirty="0"/>
                  <a:t>• If </a:t>
                </a:r>
                <a:r>
                  <a:rPr lang="en-US" i="1" dirty="0"/>
                  <a:t>k</a:t>
                </a:r>
                <a:r>
                  <a:rPr lang="en-US" dirty="0"/>
                  <a:t> &gt; 0, the function models the amount, or size, of a </a:t>
                </a:r>
                <a:r>
                  <a:rPr lang="en-US" i="1" dirty="0"/>
                  <a:t>growing</a:t>
                </a:r>
                <a:r>
                  <a:rPr lang="en-US" dirty="0"/>
                  <a:t> entity.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original amount, or size, of the growing entity at time </a:t>
                </a:r>
                <a:r>
                  <a:rPr lang="en-US" i="1" dirty="0"/>
                  <a:t>t</a:t>
                </a:r>
                <a:r>
                  <a:rPr lang="en-US" dirty="0"/>
                  <a:t> = 0, </a:t>
                </a:r>
                <a:r>
                  <a:rPr lang="en-US" i="1" dirty="0"/>
                  <a:t>A</a:t>
                </a:r>
                <a:r>
                  <a:rPr lang="en-US" dirty="0"/>
                  <a:t> is the amount at time </a:t>
                </a:r>
                <a:r>
                  <a:rPr lang="en-US" i="1" dirty="0"/>
                  <a:t>t</a:t>
                </a:r>
                <a:r>
                  <a:rPr lang="en-US" dirty="0"/>
                  <a:t>, and </a:t>
                </a:r>
                <a:r>
                  <a:rPr lang="en-US" i="1" dirty="0"/>
                  <a:t>k</a:t>
                </a:r>
                <a:r>
                  <a:rPr lang="en-US" dirty="0"/>
                  <a:t> is a constant representing the growth rate.</a:t>
                </a:r>
              </a:p>
              <a:p>
                <a:pPr marL="225425" indent="-225425"/>
                <a:r>
                  <a:rPr lang="en-US" dirty="0"/>
                  <a:t>• If </a:t>
                </a:r>
                <a:r>
                  <a:rPr lang="en-US" i="1" dirty="0"/>
                  <a:t>k</a:t>
                </a:r>
                <a:r>
                  <a:rPr lang="en-US" dirty="0"/>
                  <a:t> &lt; 0, the function models the amount, or size, of a </a:t>
                </a:r>
                <a:r>
                  <a:rPr lang="en-US" i="1" dirty="0"/>
                  <a:t>decaying</a:t>
                </a:r>
                <a:r>
                  <a:rPr lang="en-US" dirty="0"/>
                  <a:t> entity.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original amount, or size, of the decaying entity at time </a:t>
                </a:r>
                <a:r>
                  <a:rPr lang="en-US" i="1" dirty="0"/>
                  <a:t>t</a:t>
                </a:r>
                <a:r>
                  <a:rPr lang="en-US" dirty="0"/>
                  <a:t> = 0, </a:t>
                </a:r>
                <a:r>
                  <a:rPr lang="en-US" i="1" dirty="0"/>
                  <a:t>A</a:t>
                </a:r>
                <a:r>
                  <a:rPr lang="en-US" dirty="0"/>
                  <a:t> is the amount at time </a:t>
                </a:r>
                <a:r>
                  <a:rPr lang="en-US" i="1" dirty="0"/>
                  <a:t>t</a:t>
                </a:r>
                <a:r>
                  <a:rPr lang="en-US" dirty="0"/>
                  <a:t>, and </a:t>
                </a:r>
                <a:r>
                  <a:rPr lang="en-US" i="1" dirty="0"/>
                  <a:t>k</a:t>
                </a:r>
                <a:r>
                  <a:rPr lang="en-US" dirty="0"/>
                  <a:t> is a constant representing the decay rate.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CAA144-61D9-4C1C-8880-F08FDA236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 r="-2241" b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7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Exponential Growth and Decay Models (continued)</a:t>
            </a:r>
          </a:p>
        </p:txBody>
      </p:sp>
      <p:pic>
        <p:nvPicPr>
          <p:cNvPr id="4099" name="Picture 4" descr="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8"/>
          <a:stretch/>
        </p:blipFill>
        <p:spPr bwMode="auto">
          <a:xfrm>
            <a:off x="207962" y="1580444"/>
            <a:ext cx="8566392" cy="342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4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1a:  Application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6951"/>
                <a:ext cx="8229600" cy="5257800"/>
              </a:xfrm>
            </p:spPr>
            <p:txBody>
              <a:bodyPr/>
              <a:lstStyle/>
              <a:p>
                <a:pPr marL="0" indent="0"/>
                <a:r>
                  <a:rPr lang="en-US" altLang="en-US" dirty="0" smtClean="0"/>
                  <a:t>In 2000, the population of Africa was 807 million and by 2020 it had grown to 1341 million.  Use the exponential growth model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altLang="en-US" dirty="0"/>
                  <a:t>, in which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 is the number of years after 2000, to find the exponential growth function that models the data.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807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1341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807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en-US" i="1">
                              <a:latin typeface="Cambria Math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>
                              <a:latin typeface="Cambria Math"/>
                            </a:rPr>
                            <m:t>20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1341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807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6951"/>
                <a:ext cx="8229600" cy="5257800"/>
              </a:xfrm>
              <a:blipFill rotWithShape="1">
                <a:blip r:embed="rId2"/>
                <a:stretch>
                  <a:fillRect l="-1481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13" name="Text Box 13"/>
              <p:cNvSpPr txBox="1">
                <a:spLocks noChangeArrowheads="1"/>
              </p:cNvSpPr>
              <p:nvPr/>
            </p:nvSpPr>
            <p:spPr bwMode="auto">
              <a:xfrm>
                <a:off x="457199" y="5861049"/>
                <a:ext cx="4690534" cy="528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model is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=807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0.025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81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5861049"/>
                <a:ext cx="4690534" cy="528093"/>
              </a:xfrm>
              <a:prstGeom prst="rect">
                <a:avLst/>
              </a:prstGeom>
              <a:blipFill>
                <a:blip r:embed="rId3"/>
                <a:stretch>
                  <a:fillRect l="-2973" t="-11628" b="-30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A2F6A65-1411-4298-B8E6-623631E98B86}"/>
                  </a:ext>
                </a:extLst>
              </p:cNvPr>
              <p:cNvSpPr txBox="1"/>
              <p:nvPr/>
            </p:nvSpPr>
            <p:spPr>
              <a:xfrm>
                <a:off x="4238274" y="3012152"/>
                <a:ext cx="3349271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341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2F6A65-1411-4298-B8E6-623631E9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74" y="3012152"/>
                <a:ext cx="3349271" cy="1060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32FAAD0-639A-4415-8D14-55D819AEB128}"/>
                  </a:ext>
                </a:extLst>
              </p:cNvPr>
              <p:cNvSpPr txBox="1"/>
              <p:nvPr/>
            </p:nvSpPr>
            <p:spPr>
              <a:xfrm>
                <a:off x="4641500" y="3998418"/>
                <a:ext cx="3048705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341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2FAAD0-639A-4415-8D14-55D819AEB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00" y="3998418"/>
                <a:ext cx="3048705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514774E-7A51-416F-A401-BD0BAA5A76CA}"/>
                  </a:ext>
                </a:extLst>
              </p:cNvPr>
              <p:cNvSpPr txBox="1"/>
              <p:nvPr/>
            </p:nvSpPr>
            <p:spPr>
              <a:xfrm>
                <a:off x="5220232" y="5058901"/>
                <a:ext cx="2481263" cy="1191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807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14774E-7A51-416F-A401-BD0BAA5A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32" y="5058901"/>
                <a:ext cx="2481263" cy="11910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82E82D8-7292-410F-9578-14462F869DC0}"/>
                  </a:ext>
                </a:extLst>
              </p:cNvPr>
              <p:cNvSpPr txBox="1"/>
              <p:nvPr/>
            </p:nvSpPr>
            <p:spPr>
              <a:xfrm>
                <a:off x="7587545" y="5543516"/>
                <a:ext cx="14899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≈0.02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2E82D8-7292-410F-9578-14462F869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545" y="5543516"/>
                <a:ext cx="14899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57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Application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By which year will Africa’s population reach 2000 million, or two billion?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=807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0.025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=807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0.025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0.025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807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0.025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807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By the year 2036, Africa’s population will reach 2000 million, or two billion.</a:t>
                </a:r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r="-1471" b="-13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F52631EC-4434-4518-A33B-2E6FC03D4C93}"/>
                  </a:ext>
                </a:extLst>
              </p:cNvPr>
              <p:cNvSpPr txBox="1"/>
              <p:nvPr/>
            </p:nvSpPr>
            <p:spPr>
              <a:xfrm>
                <a:off x="6151947" y="2832073"/>
                <a:ext cx="2546214" cy="1193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2000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807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2631EC-4434-4518-A33B-2E6FC03D4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47" y="2832073"/>
                <a:ext cx="2546214" cy="11938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1796044-0250-40B6-BEA6-25F366D33CF5}"/>
                  </a:ext>
                </a:extLst>
              </p:cNvPr>
              <p:cNvSpPr txBox="1"/>
              <p:nvPr/>
            </p:nvSpPr>
            <p:spPr>
              <a:xfrm>
                <a:off x="6026808" y="4216426"/>
                <a:ext cx="15218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≈3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796044-0250-40B6-BEA6-25F366D3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808" y="4216426"/>
                <a:ext cx="15218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74D75D4-FB0B-46F6-80F8-70E9E2203E78}"/>
                  </a:ext>
                </a:extLst>
              </p:cNvPr>
              <p:cNvSpPr txBox="1"/>
              <p:nvPr/>
            </p:nvSpPr>
            <p:spPr>
              <a:xfrm>
                <a:off x="5329645" y="2020360"/>
                <a:ext cx="3246119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0.025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2000</m:t>
                            </m:r>
                          </m:num>
                          <m:den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807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4D75D4-FB0B-46F6-80F8-70E9E2203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645" y="2020360"/>
                <a:ext cx="3246119" cy="737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2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2a:  Application (Strontium)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half-life of strontium-90 is 28 years, meaning that after 28 years a given amount of the substance will have decayed to half the original amount.  Find the exponential decay model for strontium-90.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83" name="Text Box 11"/>
              <p:cNvSpPr txBox="1">
                <a:spLocks noChangeArrowheads="1"/>
              </p:cNvSpPr>
              <p:nvPr/>
            </p:nvSpPr>
            <p:spPr bwMode="auto">
              <a:xfrm>
                <a:off x="4105275" y="5556250"/>
                <a:ext cx="480853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model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−0.0248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88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5275" y="5556250"/>
                <a:ext cx="4808538" cy="523220"/>
              </a:xfrm>
              <a:prstGeom prst="rect">
                <a:avLst/>
              </a:prstGeom>
              <a:blipFill>
                <a:blip r:embed="rId3"/>
                <a:stretch>
                  <a:fillRect l="-2639" t="-11905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7625B33-2890-4CE1-BB43-DDC865EEDA32}"/>
                  </a:ext>
                </a:extLst>
              </p:cNvPr>
              <p:cNvSpPr txBox="1"/>
              <p:nvPr/>
            </p:nvSpPr>
            <p:spPr>
              <a:xfrm>
                <a:off x="205400" y="5389321"/>
                <a:ext cx="2871175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625B33-2890-4CE1-BB43-DDC865EED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0" y="5389321"/>
                <a:ext cx="2871175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9F62B6E-98C9-43F8-B3EA-0B99B5F708BE}"/>
                  </a:ext>
                </a:extLst>
              </p:cNvPr>
              <p:cNvSpPr txBox="1"/>
              <p:nvPr/>
            </p:nvSpPr>
            <p:spPr>
              <a:xfrm>
                <a:off x="3283993" y="3100597"/>
                <a:ext cx="2553788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F62B6E-98C9-43F8-B3EA-0B99B5F70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993" y="3100597"/>
                <a:ext cx="2553788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53BD3CB-81EF-47B5-AB78-FD24A5C8D468}"/>
                  </a:ext>
                </a:extLst>
              </p:cNvPr>
              <p:cNvSpPr txBox="1"/>
              <p:nvPr/>
            </p:nvSpPr>
            <p:spPr>
              <a:xfrm>
                <a:off x="1812744" y="4117334"/>
                <a:ext cx="4585062" cy="1193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3BD3CB-81EF-47B5-AB78-FD24A5C8D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44" y="4117334"/>
                <a:ext cx="4585062" cy="11938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D15882A-9D1F-4015-8DB3-34EC75F9FC30}"/>
                  </a:ext>
                </a:extLst>
              </p:cNvPr>
              <p:cNvSpPr txBox="1"/>
              <p:nvPr/>
            </p:nvSpPr>
            <p:spPr>
              <a:xfrm>
                <a:off x="4809081" y="4648536"/>
                <a:ext cx="20573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−0.0248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15882A-9D1F-4015-8DB3-34EC75F9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081" y="4648536"/>
                <a:ext cx="20573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7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14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2b:  Application (Strontium)</a:t>
            </a:r>
            <a:endParaRPr lang="en-US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We found the exponential decay model to be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−0.0248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dirty="0"/>
                  <a:t>. If there are originally 60 grams, how long will it take for strontium-90 to decay to a level of 10 grams?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−0.0248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0749" y="5041162"/>
            <a:ext cx="5626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take about 72 years for 60 grams of strontium-90 to decay to a level of 10 grams.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E317EDE-439C-4217-930A-F76FB5214BC2}"/>
                  </a:ext>
                </a:extLst>
              </p:cNvPr>
              <p:cNvSpPr txBox="1"/>
              <p:nvPr/>
            </p:nvSpPr>
            <p:spPr>
              <a:xfrm>
                <a:off x="296921" y="3421718"/>
                <a:ext cx="28995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−0.0248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317EDE-439C-4217-930A-F76FB5214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1" y="3421718"/>
                <a:ext cx="28995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CD22AF2-EA4B-4FD3-B9A5-91DC33CA8CC1}"/>
                  </a:ext>
                </a:extLst>
              </p:cNvPr>
              <p:cNvSpPr txBox="1"/>
              <p:nvPr/>
            </p:nvSpPr>
            <p:spPr>
              <a:xfrm>
                <a:off x="123885" y="3947688"/>
                <a:ext cx="2669359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−0.0248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D22AF2-EA4B-4FD3-B9A5-91DC33CA8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5" y="3947688"/>
                <a:ext cx="2669359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97639DB-00C5-4188-BD10-F69CB86D5D20}"/>
                  </a:ext>
                </a:extLst>
              </p:cNvPr>
              <p:cNvSpPr txBox="1"/>
              <p:nvPr/>
            </p:nvSpPr>
            <p:spPr>
              <a:xfrm>
                <a:off x="73047" y="5110996"/>
                <a:ext cx="3290072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−0.0248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7639DB-00C5-4188-BD10-F69CB86D5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7" y="5110996"/>
                <a:ext cx="3290072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63AA36C-ECA4-4FB8-9A85-A6C273F751B7}"/>
                  </a:ext>
                </a:extLst>
              </p:cNvPr>
              <p:cNvSpPr txBox="1"/>
              <p:nvPr/>
            </p:nvSpPr>
            <p:spPr>
              <a:xfrm>
                <a:off x="3672614" y="2633925"/>
                <a:ext cx="3215141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0.0248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3AA36C-ECA4-4FB8-9A85-A6C273F75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14" y="2633925"/>
                <a:ext cx="3215141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36BA76F-E24D-4125-AE14-C84D88641049}"/>
                  </a:ext>
                </a:extLst>
              </p:cNvPr>
              <p:cNvSpPr txBox="1"/>
              <p:nvPr/>
            </p:nvSpPr>
            <p:spPr>
              <a:xfrm>
                <a:off x="4624908" y="3683328"/>
                <a:ext cx="2742792" cy="1193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−0.0248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6BA76F-E24D-4125-AE14-C84D88641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908" y="3683328"/>
                <a:ext cx="2742792" cy="11938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EEDE382-017E-424B-84F9-53FF9FEC1A45}"/>
                  </a:ext>
                </a:extLst>
              </p:cNvPr>
              <p:cNvSpPr txBox="1"/>
              <p:nvPr/>
            </p:nvSpPr>
            <p:spPr>
              <a:xfrm>
                <a:off x="6887755" y="4183616"/>
                <a:ext cx="11459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EDE382-017E-424B-84F9-53FF9FEC1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55" y="4183616"/>
                <a:ext cx="114599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2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Logistic Growth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mathematical model for limited logistic growth is given by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, and </a:t>
                </a:r>
                <a:r>
                  <a:rPr lang="en-US" i="1" dirty="0"/>
                  <a:t>c </a:t>
                </a:r>
                <a:r>
                  <a:rPr lang="en-US" dirty="0"/>
                  <a:t>are constants, with </a:t>
                </a:r>
                <a:r>
                  <a:rPr lang="en-US" i="1" dirty="0"/>
                  <a:t>c </a:t>
                </a:r>
                <a:r>
                  <a:rPr lang="en-US" dirty="0"/>
                  <a:t>&gt; 0 and </a:t>
                </a:r>
                <a:r>
                  <a:rPr lang="en-US" i="1" dirty="0"/>
                  <a:t>b &gt;</a:t>
                </a:r>
                <a:r>
                  <a:rPr lang="en-US" dirty="0"/>
                  <a:t> 0.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802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19484</TotalTime>
  <Words>1385</Words>
  <Application>Microsoft Office PowerPoint</Application>
  <PresentationFormat>Letter Paper (8.5x11 in)</PresentationFormat>
  <Paragraphs>166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Exponential Growth and Decay Models</vt:lpstr>
      <vt:lpstr>Exponential Growth and Decay Models (continued)</vt:lpstr>
      <vt:lpstr>Example 1a:  Application</vt:lpstr>
      <vt:lpstr>Example 1b:  Application (continued)</vt:lpstr>
      <vt:lpstr>Example 2a:  Application (Strontium)</vt:lpstr>
      <vt:lpstr>Example 2b:  Application (Strontium)</vt:lpstr>
      <vt:lpstr>Logistic Growth Model</vt:lpstr>
      <vt:lpstr>Example 3a:  Application (Learning Theory)</vt:lpstr>
      <vt:lpstr>Example 3b and c:  Application   (continued)</vt:lpstr>
      <vt:lpstr>Newton’s Law of Cooling</vt:lpstr>
      <vt:lpstr>Example 4a: Using Newton’s Law of Cooling</vt:lpstr>
      <vt:lpstr>Example 4a: Using Newton’s Law of Cooling (continued)</vt:lpstr>
      <vt:lpstr>Example 4b: Using Newton’s Law of Cooling</vt:lpstr>
      <vt:lpstr>Example 4c: Using Newton’s Law of Cooling</vt:lpstr>
      <vt:lpstr>Example 5:  Choosing a Model for Data</vt:lpstr>
      <vt:lpstr>Example 5:  Choosing a Model for Data   (continued)</vt:lpstr>
      <vt:lpstr>Expressing y = abx in Base e</vt:lpstr>
      <vt:lpstr>Example 8:  Rewriting a Model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Precalculus, 7th edition</dc:title>
  <dc:creator>Robert Blitzer</dc:creator>
  <cp:lastModifiedBy>Christi Verity</cp:lastModifiedBy>
  <cp:revision>1233</cp:revision>
  <cp:lastPrinted>2001-11-04T00:51:13Z</cp:lastPrinted>
  <dcterms:created xsi:type="dcterms:W3CDTF">2005-02-25T19:46:41Z</dcterms:created>
  <dcterms:modified xsi:type="dcterms:W3CDTF">2023-01-02T18:58:40Z</dcterms:modified>
</cp:coreProperties>
</file>