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1005" r:id="rId2"/>
    <p:sldId id="1439" r:id="rId3"/>
    <p:sldId id="1447" r:id="rId4"/>
    <p:sldId id="1448" r:id="rId5"/>
    <p:sldId id="1465" r:id="rId6"/>
    <p:sldId id="1449" r:id="rId7"/>
    <p:sldId id="1450" r:id="rId8"/>
    <p:sldId id="1451" r:id="rId9"/>
    <p:sldId id="1452" r:id="rId10"/>
    <p:sldId id="1453" r:id="rId11"/>
    <p:sldId id="1454" r:id="rId12"/>
    <p:sldId id="1455" r:id="rId13"/>
    <p:sldId id="1456" r:id="rId14"/>
    <p:sldId id="1457" r:id="rId15"/>
    <p:sldId id="1458" r:id="rId16"/>
    <p:sldId id="1459" r:id="rId17"/>
    <p:sldId id="1460" r:id="rId18"/>
    <p:sldId id="1466" r:id="rId19"/>
    <p:sldId id="1462" r:id="rId20"/>
    <p:sldId id="1463" r:id="rId21"/>
  </p:sldIdLst>
  <p:sldSz cx="9144000" cy="6858000" type="letter"/>
  <p:notesSz cx="6858000" cy="9144000"/>
  <p:embeddedFontLs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</p:embeddedFontLst>
  <p:custDataLst>
    <p:tags r:id="rId35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DFE5"/>
    <a:srgbClr val="6F2C91"/>
    <a:srgbClr val="3399FF"/>
    <a:srgbClr val="006666"/>
    <a:srgbClr val="E86542"/>
    <a:srgbClr val="4F2270"/>
    <a:srgbClr val="441D61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5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4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Exponential and Logarithmic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3.4 Exponential and Logarithmic Equations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124621D-FBB1-4A20-9212-7E5104A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78" y="638175"/>
            <a:ext cx="4213178" cy="5411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Definition of a Logarithm to Solve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Express the equation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465138" indent="-465138"/>
                <a:r>
                  <a:rPr lang="en-US" altLang="en-US" dirty="0"/>
                  <a:t>2.  Use the definition of a logarithm to rewrite the equation in exponential form:</a:t>
                </a:r>
              </a:p>
              <a:p>
                <a:pPr marL="465138" indent="-465138"/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465138" indent="-465138"/>
                <a:r>
                  <a:rPr lang="en-US" altLang="en-US" dirty="0"/>
                  <a:t>3.  Solve for the variable.</a:t>
                </a:r>
              </a:p>
              <a:p>
                <a:pPr marL="465138" indent="-465138"/>
                <a:r>
                  <a:rPr lang="en-US" altLang="en-US" dirty="0"/>
                  <a:t>4.  Check proposed solutions in the original equation.  Include in the solution set only values for which </a:t>
                </a:r>
                <a:r>
                  <a:rPr lang="en-US" altLang="en-US" i="1" dirty="0"/>
                  <a:t>M </a:t>
                </a:r>
                <a:r>
                  <a:rPr lang="en-US" altLang="en-US" dirty="0"/>
                  <a:t> &gt; 0.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1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6a:  Solving Logarithmic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 				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8=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Check: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12−4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dirty="0"/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8=3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		      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  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solution set is {12}.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6b:  Solving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b="0" dirty="0"/>
                  <a:t>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solution set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  <a:blipFill>
                <a:blip r:embed="rId2"/>
                <a:stretch>
                  <a:fillRect l="-1698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4344584" y="1806709"/>
            <a:ext cx="1189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Check: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F466DE7A-7F1F-4719-8D4F-9E6E9F6277A9}"/>
                  </a:ext>
                </a:extLst>
              </p:cNvPr>
              <p:cNvSpPr txBox="1"/>
              <p:nvPr/>
            </p:nvSpPr>
            <p:spPr>
              <a:xfrm>
                <a:off x="4475145" y="2124399"/>
                <a:ext cx="300990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66DE7A-7F1F-4719-8D4F-9E6E9F627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45" y="2124399"/>
                <a:ext cx="3009900" cy="1069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269A723-189F-4D48-A113-40815BA848BF}"/>
                  </a:ext>
                </a:extLst>
              </p:cNvPr>
              <p:cNvSpPr txBox="1"/>
              <p:nvPr/>
            </p:nvSpPr>
            <p:spPr>
              <a:xfrm>
                <a:off x="5518241" y="3288541"/>
                <a:ext cx="22794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69A723-189F-4D48-A113-40815BA84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41" y="3288541"/>
                <a:ext cx="22794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5F2B3E3-BCE9-4BB1-950A-C30E8A8595FA}"/>
                  </a:ext>
                </a:extLst>
              </p:cNvPr>
              <p:cNvSpPr txBox="1"/>
              <p:nvPr/>
            </p:nvSpPr>
            <p:spPr>
              <a:xfrm>
                <a:off x="5869832" y="3839914"/>
                <a:ext cx="18337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·2=8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2B3E3-BCE9-4BB1-950A-C30E8A859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32" y="3839914"/>
                <a:ext cx="18337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F5E8E6E-5661-4963-B845-3923FB4667B3}"/>
                  </a:ext>
                </a:extLst>
              </p:cNvPr>
              <p:cNvSpPr txBox="1"/>
              <p:nvPr/>
            </p:nvSpPr>
            <p:spPr>
              <a:xfrm>
                <a:off x="6315075" y="4437867"/>
                <a:ext cx="14826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5E8E6E-5661-4963-B845-3923FB466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75" y="4437867"/>
                <a:ext cx="14826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/>
      <p:bldP spid="3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Solving Logarithmic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25415"/>
                <a:ext cx="8229600" cy="5000749"/>
              </a:xfr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Solve: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   </a:t>
                </a:r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		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10=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0=(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−5=0 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US" altLang="en-US" b="0" dirty="0"/>
              </a:p>
              <a:p>
                <a:r>
                  <a:rPr lang="en-US" altLang="en-US" b="0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en-US" dirty="0"/>
                  <a:t> or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25415"/>
                <a:ext cx="8229600" cy="5000749"/>
              </a:xfrm>
              <a:blipFill rotWithShape="1">
                <a:blip r:embed="rId2"/>
                <a:stretch>
                  <a:fillRect l="-1481" t="-1220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Solving Logarithmic Equations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We have found two possible solutions: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5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– 2.  </a:t>
                </a:r>
              </a:p>
              <a:p>
                <a:pPr marL="0" indent="0"/>
                <a:r>
                  <a:rPr lang="en-US" altLang="en-US" dirty="0"/>
                  <a:t>Check 5: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b="0" dirty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b="0" dirty="0"/>
                  <a:t>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10=1 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number –2 does not check. The domain of logarithmic functions consists of positive numbers.</a:t>
                </a:r>
              </a:p>
              <a:p>
                <a:r>
                  <a:rPr lang="en-US" altLang="en-US" dirty="0"/>
                  <a:t>The solution set is {5}.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r="-729" b="-2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779691" y="1696243"/>
            <a:ext cx="1633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Check –2: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57DE3EE-312B-452C-879E-2A14E306A21B}"/>
                  </a:ext>
                </a:extLst>
              </p:cNvPr>
              <p:cNvSpPr txBox="1"/>
              <p:nvPr/>
            </p:nvSpPr>
            <p:spPr>
              <a:xfrm>
                <a:off x="4364310" y="2144246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(−2)+</m:t>
                      </m:r>
                      <m:r>
                        <m:rPr>
                          <m:sty m:val="p"/>
                        </m:rPr>
                        <a:rPr lang="en-US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7DE3EE-312B-452C-879E-2A14E306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10" y="2144246"/>
                <a:ext cx="45850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One-to-One Property of Logarithms to Solve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Express the equation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                          This form involves a single logarithm whose coefficient is 1 on each side of the equation.</a:t>
                </a:r>
              </a:p>
              <a:p>
                <a:pPr marL="465138" indent="-465138"/>
                <a:r>
                  <a:rPr lang="en-US" altLang="en-US" dirty="0"/>
                  <a:t>2.  Use the one-to-one property to rewrite the equation without logarithms.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then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.</a:t>
                </a:r>
              </a:p>
              <a:p>
                <a:pPr marL="465138" indent="-465138"/>
                <a:r>
                  <a:rPr lang="en-US" altLang="en-US" dirty="0"/>
                  <a:t>3.  Solve for the variable.</a:t>
                </a:r>
              </a:p>
              <a:p>
                <a:pPr marL="465138" indent="-465138"/>
                <a:r>
                  <a:rPr lang="en-US" altLang="en-US" dirty="0"/>
                  <a:t>4.  Check proposed solutions in the original equation.  Include in the solution set only values for which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&gt; 0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&gt; 0.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Solving a Logarithmic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67618"/>
                <a:ext cx="8229600" cy="495854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−23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en-US" dirty="0"/>
                  <a:t>	</a:t>
                </a:r>
              </a:p>
              <a:p>
                <a:r>
                  <a:rPr lang="en-US" altLang="en-US" b="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−23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−3=7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−23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67618"/>
                <a:ext cx="8229600" cy="4958545"/>
              </a:xfrm>
              <a:blipFill>
                <a:blip r:embed="rId2"/>
                <a:stretch>
                  <a:fillRect l="-1698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AD544FE-849D-4FA5-8A60-21F928EE71F5}"/>
                  </a:ext>
                </a:extLst>
              </p:cNvPr>
              <p:cNvSpPr txBox="1"/>
              <p:nvPr/>
            </p:nvSpPr>
            <p:spPr>
              <a:xfrm>
                <a:off x="5087983" y="3814001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544FE-849D-4FA5-8A60-21F928EE7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83" y="3814001"/>
                <a:ext cx="45850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B11BD9D-BA2B-4D79-9E55-C92FD106C1B5}"/>
                  </a:ext>
                </a:extLst>
              </p:cNvPr>
              <p:cNvSpPr txBox="1"/>
              <p:nvPr/>
            </p:nvSpPr>
            <p:spPr>
              <a:xfrm>
                <a:off x="5680757" y="4378855"/>
                <a:ext cx="32330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11BD9D-BA2B-4D79-9E55-C92FD106C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57" y="4378855"/>
                <a:ext cx="32330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361168A-185D-4769-982E-00DB15F7ECF1}"/>
                  </a:ext>
                </a:extLst>
              </p:cNvPr>
              <p:cNvSpPr txBox="1"/>
              <p:nvPr/>
            </p:nvSpPr>
            <p:spPr>
              <a:xfrm>
                <a:off x="5253602" y="5079723"/>
                <a:ext cx="19463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61168A-185D-4769-982E-00DB15F7E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02" y="5079723"/>
                <a:ext cx="194636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A75FB26-B7EC-4302-851B-D83E08389B73}"/>
                  </a:ext>
                </a:extLst>
              </p:cNvPr>
              <p:cNvSpPr txBox="1"/>
              <p:nvPr/>
            </p:nvSpPr>
            <p:spPr>
              <a:xfrm>
                <a:off x="7041436" y="5065783"/>
                <a:ext cx="19463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5FB26-B7EC-4302-851B-D83E0838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36" y="5065783"/>
                <a:ext cx="19463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9C2B4BD-0916-472A-BBAA-EAC8FA76895C}"/>
                  </a:ext>
                </a:extLst>
              </p:cNvPr>
              <p:cNvSpPr txBox="1"/>
              <p:nvPr/>
            </p:nvSpPr>
            <p:spPr>
              <a:xfrm>
                <a:off x="6047170" y="5602943"/>
                <a:ext cx="1097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C2B4BD-0916-472A-BBAA-EAC8FA768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170" y="5602943"/>
                <a:ext cx="109728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21CF91E-55ED-46A1-905A-3E11FF740CB8}"/>
                  </a:ext>
                </a:extLst>
              </p:cNvPr>
              <p:cNvSpPr txBox="1"/>
              <p:nvPr/>
            </p:nvSpPr>
            <p:spPr>
              <a:xfrm>
                <a:off x="7784296" y="5609913"/>
                <a:ext cx="1097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1CF91E-55ED-46A1-905A-3E11FF74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96" y="5609913"/>
                <a:ext cx="10972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6" grpId="0"/>
      <p:bldP spid="2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Solving a Logarithmic Equation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We have found two possible solutions,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5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4.</a:t>
                </a:r>
              </a:p>
              <a:p>
                <a:pPr marL="0" indent="0"/>
                <a:r>
                  <a:rPr lang="en-US" altLang="en-US" dirty="0"/>
                  <a:t>Check 5:</a:t>
                </a:r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7(5)−23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 		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2=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</m:oMath>
                </a14:m>
                <a:r>
                  <a:rPr lang="en-US" alt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dirty="0" smtClean="0">
                                <a:latin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en-US" b="0" i="1" dirty="0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2=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True statement so 5 is a solution.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2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Solving a Logarithmic Equation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We have found two possible solutions,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5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4.</a:t>
                </a:r>
              </a:p>
              <a:p>
                <a:pPr marL="0" indent="0"/>
                <a:r>
                  <a:rPr lang="en-US" altLang="en-US" dirty="0"/>
                  <a:t>Check 4:</a:t>
                </a:r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4−3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7(4)−23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 		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5 </m:t>
                    </m:r>
                  </m:oMath>
                </a14:m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dirty="0"/>
                  <a:t> 			</a:t>
                </a:r>
                <a:r>
                  <a:rPr lang="en-US" altLang="en-US" b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/>
                      <m:t>0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dirty="0"/>
                      <m:t>0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endParaRPr lang="en-US" altLang="en-US" dirty="0"/>
              </a:p>
              <a:p>
                <a:r>
                  <a:rPr lang="en-US" altLang="en-US" dirty="0"/>
                  <a:t>True statement so 4 is a solution.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solution set is {4, 5}.</a:t>
                </a:r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5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10:  Application (Compound Interest)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How long, to the nearest tenth of a year, will it take $1000 to grow to $3600 at 8% annual interest compounded quarterly?</a:t>
            </a:r>
          </a:p>
          <a:p>
            <a:r>
              <a:rPr lang="en-US" altLang="en-US" dirty="0"/>
              <a:t>Solution:</a:t>
            </a:r>
          </a:p>
          <a:p>
            <a:pPr marL="0" indent="0"/>
            <a:endParaRPr lang="en-US" altLang="en-US" dirty="0"/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4222750" y="4990801"/>
            <a:ext cx="47132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After approximately 16.2 years,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$1000 will grow to an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accumulated value of $3600.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1AC6EBE-1641-4938-8227-7CC6C0368A40}"/>
                  </a:ext>
                </a:extLst>
              </p:cNvPr>
              <p:cNvSpPr txBox="1"/>
              <p:nvPr/>
            </p:nvSpPr>
            <p:spPr>
              <a:xfrm>
                <a:off x="356825" y="2880893"/>
                <a:ext cx="2778261" cy="910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AC6EBE-1641-4938-8227-7CC6C0368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5" y="2880893"/>
                <a:ext cx="2778261" cy="910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78DAAFC-9854-4FF4-8273-177798A2DF32}"/>
                  </a:ext>
                </a:extLst>
              </p:cNvPr>
              <p:cNvSpPr txBox="1"/>
              <p:nvPr/>
            </p:nvSpPr>
            <p:spPr>
              <a:xfrm>
                <a:off x="101238" y="3525063"/>
                <a:ext cx="4585062" cy="1143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0.08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8DAAFC-9854-4FF4-8273-177798A2D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8" y="3525063"/>
                <a:ext cx="4585062" cy="1143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B658394-45F4-4EF1-A3DA-39BC0C91E041}"/>
                  </a:ext>
                </a:extLst>
              </p:cNvPr>
              <p:cNvSpPr txBox="1"/>
              <p:nvPr/>
            </p:nvSpPr>
            <p:spPr>
              <a:xfrm>
                <a:off x="31524" y="4737672"/>
                <a:ext cx="45850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1+0.02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658394-45F4-4EF1-A3DA-39BC0C91E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" y="4737672"/>
                <a:ext cx="45850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8EE7128-CBC5-4F84-AC7C-505E4C4588DF}"/>
                  </a:ext>
                </a:extLst>
              </p:cNvPr>
              <p:cNvSpPr txBox="1"/>
              <p:nvPr/>
            </p:nvSpPr>
            <p:spPr>
              <a:xfrm>
                <a:off x="207962" y="5349832"/>
                <a:ext cx="36249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E7128-CBC5-4F84-AC7C-505E4C458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2" y="5349832"/>
                <a:ext cx="362494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DACC90E-85D4-4D29-A872-7988F810A2BC}"/>
                  </a:ext>
                </a:extLst>
              </p:cNvPr>
              <p:cNvSpPr txBox="1"/>
              <p:nvPr/>
            </p:nvSpPr>
            <p:spPr>
              <a:xfrm>
                <a:off x="245927" y="5834363"/>
                <a:ext cx="28934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3.6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ACC90E-85D4-4D29-A872-7988F810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27" y="5834363"/>
                <a:ext cx="28934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050D475-C000-4125-8775-BBC5977BADFC}"/>
                  </a:ext>
                </a:extLst>
              </p:cNvPr>
              <p:cNvSpPr txBox="1"/>
              <p:nvPr/>
            </p:nvSpPr>
            <p:spPr>
              <a:xfrm>
                <a:off x="5215391" y="2510027"/>
                <a:ext cx="31109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3.6=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50D475-C000-4125-8775-BBC5977BA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91" y="2510027"/>
                <a:ext cx="31109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457E302-09CD-4EB3-BF2E-21F08A2C928B}"/>
                  </a:ext>
                </a:extLst>
              </p:cNvPr>
              <p:cNvSpPr txBox="1"/>
              <p:nvPr/>
            </p:nvSpPr>
            <p:spPr>
              <a:xfrm>
                <a:off x="5004095" y="3009628"/>
                <a:ext cx="35335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3.6=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(1.02)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57E302-09CD-4EB3-BF2E-21F08A2C9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95" y="3009628"/>
                <a:ext cx="353350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59740C8-34D2-4273-A653-1BDBED4CB3B8}"/>
                  </a:ext>
                </a:extLst>
              </p:cNvPr>
              <p:cNvSpPr txBox="1"/>
              <p:nvPr/>
            </p:nvSpPr>
            <p:spPr>
              <a:xfrm>
                <a:off x="5622076" y="3509229"/>
                <a:ext cx="2711563" cy="97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3.6</m:t>
                          </m:r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9740C8-34D2-4273-A653-1BDBED4CB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076" y="3509229"/>
                <a:ext cx="2711563" cy="971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39CFF9D-402E-4BA6-8F2D-1335E0705020}"/>
                  </a:ext>
                </a:extLst>
              </p:cNvPr>
              <p:cNvSpPr txBox="1"/>
              <p:nvPr/>
            </p:nvSpPr>
            <p:spPr>
              <a:xfrm>
                <a:off x="6000660" y="4457094"/>
                <a:ext cx="1540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16.2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CFF9D-402E-4BA6-8F2D-1335E070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60" y="4457094"/>
                <a:ext cx="154037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9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/>
              <a:t>Use like bases to solve exponential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logarithms to solve exponential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definition of a logarithm to solve logarithmic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one-to-one property of logarithms to solve logarithmic equations.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Solve applied problems involving exponential and logarithmic equations.</a:t>
            </a:r>
          </a:p>
        </p:txBody>
      </p:sp>
    </p:spTree>
    <p:extLst>
      <p:ext uri="{BB962C8B-B14F-4D97-AF65-F5344CB8AC3E}">
        <p14:creationId xmlns:p14="http://schemas.microsoft.com/office/powerpoint/2010/main" val="9643358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11:  </a:t>
            </a:r>
            <a:r>
              <a:rPr lang="en-US" altLang="en-US"/>
              <a:t>Application (Height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percentage of adult height attained by a girl who is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years old can be modeled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=62+35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where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represents the girl’s age (from 5 to 15) and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represents the percentage of her adult height.  At what age has a girl attained 97% of her adult height?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 marL="0" indent="0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=62+35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altLang="en-US" b="0" dirty="0"/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b="0" dirty="0"/>
                  <a:t>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97=62+35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b="0" dirty="0"/>
                  <a:t>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35=35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b="0" dirty="0"/>
                  <a:t>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572000" y="4833481"/>
            <a:ext cx="38724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At approximately age 14, a girl has attained 97% of her adult height.</a:t>
            </a:r>
          </a:p>
        </p:txBody>
      </p:sp>
    </p:spTree>
    <p:extLst>
      <p:ext uri="{BB962C8B-B14F-4D97-AF65-F5344CB8AC3E}">
        <p14:creationId xmlns:p14="http://schemas.microsoft.com/office/powerpoint/2010/main" val="6074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Exponential Equations by Expressing Each Side as a Power of the Same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en-US" dirty="0"/>
                  <a:t> then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1.  Rewrite the equation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2.  Set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3.  Solve for the variable.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9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altLang="en-US" dirty="0"/>
                  <a:t>.              </a:t>
                </a:r>
              </a:p>
              <a:p>
                <a:r>
                  <a:rPr lang="en-US" altLang="en-US" dirty="0"/>
                  <a:t>Solution:</a:t>
                </a:r>
                <a:br>
                  <a:rPr lang="en-US" altLang="en-US" dirty="0"/>
                </a:br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altLang="en-US" b="0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−6=3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altLang="en-US" b="0" dirty="0"/>
                  <a:t>	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1800"/>
                  </a:spcBef>
                </a:pPr>
                <a:r>
                  <a:rPr lang="en-US" altLang="en-US" b="0" dirty="0"/>
                  <a:t>			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solution set is {3}.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  <a:blipFill>
                <a:blip r:embed="rId2"/>
                <a:stretch>
                  <a:fillRect l="-1698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0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/>
                  <a:t>.           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Solution:</a:t>
                </a:r>
                <a:br>
                  <a:rPr lang="en-US" altLang="en-US" dirty="0"/>
                </a:br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+2)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−3)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6=2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+6=−6</m:t>
                    </m:r>
                  </m:oMath>
                </a14:m>
                <a:endParaRPr lang="en-US" altLang="en-US" b="0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b="0" dirty="0"/>
                  <a:t>				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The solution set is {–12}.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  <a:blipFill>
                <a:blip r:embed="rId2"/>
                <a:stretch>
                  <a:fillRect l="-1698" t="-1289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Logarithms to Solve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Isolate the exponential expression.</a:t>
                </a:r>
              </a:p>
              <a:p>
                <a:pPr marL="465138" indent="-465138"/>
                <a:r>
                  <a:rPr lang="en-US" altLang="en-US" dirty="0"/>
                  <a:t>2.  Take the common logarithm on both sides of the equation for base 10.  Take the natural logarithm on both sides of the equation for bases other than 10.</a:t>
                </a:r>
              </a:p>
              <a:p>
                <a:pPr marL="465138" indent="-465138"/>
                <a:r>
                  <a:rPr lang="en-US" altLang="en-US" dirty="0"/>
                  <a:t>3.  Simplify using one of the following properties:</a:t>
                </a:r>
              </a:p>
              <a:p>
                <a:pPr marL="465138" indent="-465138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		</a:t>
                </a:r>
              </a:p>
              <a:p>
                <a:pPr marL="465138" indent="-465138"/>
                <a:r>
                  <a:rPr lang="en-US" altLang="en-US" dirty="0"/>
                  <a:t>4.  Solve for the variable.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0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=134</m:t>
                    </m:r>
                  </m:oMath>
                </a14:m>
                <a:r>
                  <a:rPr lang="en-US" altLang="en-US" dirty="0"/>
                  <a:t>.  </a:t>
                </a:r>
              </a:p>
              <a:p>
                <a:pPr marL="0" indent="0"/>
                <a:r>
                  <a:rPr lang="en-US" altLang="en-US" dirty="0"/>
                  <a:t>Solution:	 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=134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b="0" dirty="0"/>
                  <a:t>	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134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5=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134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134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≈3.04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solution set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134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5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2b:  Solving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altLang="en-US" dirty="0"/>
                  <a:t>.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8000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8000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≈3.90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solution set is {log 8000}.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Solving an Exponential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Solution: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       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3=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7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7+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en-US" b="0" dirty="0"/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7=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3+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3−</m:t>
                        </m:r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3+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3 +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3 −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				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≈12.11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8" t="-1401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xmlns="" id="{0B0EE7F6-9533-499E-BC9A-9BDACC137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187" y="5088435"/>
                <a:ext cx="2565126" cy="1164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solution set </a:t>
                </a:r>
                <a:b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3 + </m:t>
                            </m:r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7</m:t>
                            </m:r>
                          </m:num>
                          <m:den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3 − </m:t>
                            </m:r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7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0B0EE7F6-9533-499E-BC9A-9BDACC137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187" y="5088435"/>
                <a:ext cx="2565126" cy="1164229"/>
              </a:xfrm>
              <a:prstGeom prst="rect">
                <a:avLst/>
              </a:prstGeom>
              <a:blipFill>
                <a:blip r:embed="rId3"/>
                <a:stretch>
                  <a:fillRect l="-4988" t="-5759" r="-3800" b="-47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1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19442</TotalTime>
  <Words>1070</Words>
  <Application>Microsoft Office PowerPoint</Application>
  <PresentationFormat>Letter Paper (8.5x11 in)</PresentationFormat>
  <Paragraphs>197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Solving Exponential Equations by Expressing Each Side as a Power of the Same Base</vt:lpstr>
      <vt:lpstr>Example 1a:  Solving Exponential Equations</vt:lpstr>
      <vt:lpstr>Example 1b:  Solving Exponential Equations</vt:lpstr>
      <vt:lpstr>Using Logarithms to Solve Exponential Equations</vt:lpstr>
      <vt:lpstr>Example 2a:  Solving Exponential Equations</vt:lpstr>
      <vt:lpstr>Example 2b:  Solving Exponential Equations</vt:lpstr>
      <vt:lpstr>Example 4:  Solving an Exponential Equation</vt:lpstr>
      <vt:lpstr>Using the Definition of a Logarithm to Solve Logarithmic Equations</vt:lpstr>
      <vt:lpstr>Example 6a:  Solving Logarithmic Equations</vt:lpstr>
      <vt:lpstr>Example 6b:  Solving Logarithmic Equations</vt:lpstr>
      <vt:lpstr>Example 7:  Solving Logarithmic Equations</vt:lpstr>
      <vt:lpstr>Example 7:  Solving Logarithmic Equations   (continued)</vt:lpstr>
      <vt:lpstr>Using the One-to-One Property of Logarithms to Solve Logarithmic Equations</vt:lpstr>
      <vt:lpstr>Example 8:  Solving a Logarithmic Equation</vt:lpstr>
      <vt:lpstr>Example 8:  Solving a Logarithmic Equation   (continued)</vt:lpstr>
      <vt:lpstr>Example 8:  Solving a Logarithmic Equation   (continued)</vt:lpstr>
      <vt:lpstr>Example 10:  Application (Compound Interest)</vt:lpstr>
      <vt:lpstr>Example 11:  Application (Height)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Precalculus, 7th edition</dc:title>
  <dc:creator>Robert Blitzer</dc:creator>
  <cp:lastModifiedBy>Christi Verity</cp:lastModifiedBy>
  <cp:revision>1228</cp:revision>
  <cp:lastPrinted>2001-11-04T00:51:13Z</cp:lastPrinted>
  <dcterms:created xsi:type="dcterms:W3CDTF">2005-02-25T19:46:41Z</dcterms:created>
  <dcterms:modified xsi:type="dcterms:W3CDTF">2023-01-02T16:27:40Z</dcterms:modified>
</cp:coreProperties>
</file>