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5" r:id="rId1"/>
  </p:sldMasterIdLst>
  <p:notesMasterIdLst>
    <p:notesMasterId r:id="rId20"/>
  </p:notesMasterIdLst>
  <p:handoutMasterIdLst>
    <p:handoutMasterId r:id="rId21"/>
  </p:handoutMasterIdLst>
  <p:sldIdLst>
    <p:sldId id="1005" r:id="rId2"/>
    <p:sldId id="1430" r:id="rId3"/>
    <p:sldId id="1431" r:id="rId4"/>
    <p:sldId id="1432" r:id="rId5"/>
    <p:sldId id="1426" r:id="rId6"/>
    <p:sldId id="1433" r:id="rId7"/>
    <p:sldId id="1434" r:id="rId8"/>
    <p:sldId id="1435" r:id="rId9"/>
    <p:sldId id="1436" r:id="rId10"/>
    <p:sldId id="1437" r:id="rId11"/>
    <p:sldId id="1438" r:id="rId12"/>
    <p:sldId id="1445" r:id="rId13"/>
    <p:sldId id="1440" r:id="rId14"/>
    <p:sldId id="1446" r:id="rId15"/>
    <p:sldId id="1441" r:id="rId16"/>
    <p:sldId id="1442" r:id="rId17"/>
    <p:sldId id="1443" r:id="rId18"/>
    <p:sldId id="1444" r:id="rId19"/>
  </p:sldIdLst>
  <p:sldSz cx="9144000" cy="6858000" type="letter"/>
  <p:notesSz cx="6858000" cy="9144000"/>
  <p:embeddedFontLst>
    <p:embeddedFont>
      <p:font typeface="Arial Narrow" pitchFamily="34" charset="0"/>
      <p:regular r:id="rId22"/>
      <p:bold r:id="rId23"/>
      <p:italic r:id="rId24"/>
      <p:boldItalic r:id="rId25"/>
    </p:embeddedFont>
    <p:embeddedFont>
      <p:font typeface="Cambria Math" pitchFamily="18" charset="0"/>
      <p:regular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Tahoma" pitchFamily="34" charset="0"/>
      <p:regular r:id="rId31"/>
      <p:bold r:id="rId32"/>
    </p:embeddedFont>
  </p:embeddedFontLst>
  <p:custDataLst>
    <p:tags r:id="rId33"/>
  </p:custDataLst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09">
          <p15:clr>
            <a:srgbClr val="A4A3A4"/>
          </p15:clr>
        </p15:guide>
        <p15:guide id="2" orient="horz" pos="910">
          <p15:clr>
            <a:srgbClr val="A4A3A4"/>
          </p15:clr>
        </p15:guide>
        <p15:guide id="3" pos="2888">
          <p15:clr>
            <a:srgbClr val="A4A3A4"/>
          </p15:clr>
        </p15:guide>
        <p15:guide id="4" pos="17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DDFE5"/>
    <a:srgbClr val="6F2C91"/>
    <a:srgbClr val="3399FF"/>
    <a:srgbClr val="006666"/>
    <a:srgbClr val="E86542"/>
    <a:srgbClr val="4F2270"/>
    <a:srgbClr val="441D61"/>
    <a:srgbClr val="FF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0" autoAdjust="0"/>
    <p:restoredTop sz="93129" autoAdjust="0"/>
  </p:normalViewPr>
  <p:slideViewPr>
    <p:cSldViewPr snapToGrid="0" snapToObjects="1">
      <p:cViewPr>
        <p:scale>
          <a:sx n="51" d="100"/>
          <a:sy n="51" d="100"/>
        </p:scale>
        <p:origin x="-714" y="-420"/>
      </p:cViewPr>
      <p:guideLst>
        <p:guide orient="horz" pos="3709"/>
        <p:guide orient="horz" pos="910"/>
        <p:guide pos="2888"/>
        <p:guide pos="17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780" y="17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0E77270-D752-4A69-956D-54DE5394951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2484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3830591-CFF9-4851-8FC0-8C47E8236FC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14089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3E9E9A-F84E-4838-87B3-CFAE17ACD626}" type="slidenum">
              <a:rPr lang="en-CA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39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30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63" y="1187450"/>
            <a:ext cx="8705850" cy="5121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30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61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6" y="0"/>
            <a:ext cx="9006214" cy="11763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96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73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42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4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" y="0"/>
            <a:ext cx="9031266" cy="973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49498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311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6"/>
          <p:cNvSpPr txBox="1">
            <a:spLocks noChangeArrowheads="1"/>
          </p:cNvSpPr>
          <p:nvPr userDrawn="1"/>
        </p:nvSpPr>
        <p:spPr bwMode="auto">
          <a:xfrm>
            <a:off x="1058863" y="0"/>
            <a:ext cx="178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0" y="85725"/>
            <a:ext cx="1785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 sz="4400">
              <a:solidFill>
                <a:srgbClr val="FEE692"/>
              </a:solidFill>
              <a:latin typeface="Arial Narrow" panose="020B0606020202030204" pitchFamily="34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962" y="0"/>
            <a:ext cx="8705851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963" y="1187450"/>
            <a:ext cx="8705850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17" descr="Pearson_Strap_Bound_White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9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0"/>
          <p:cNvSpPr>
            <a:spLocks noChangeArrowheads="1"/>
          </p:cNvSpPr>
          <p:nvPr userDrawn="1"/>
        </p:nvSpPr>
        <p:spPr bwMode="gray">
          <a:xfrm>
            <a:off x="0" y="640715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2" name="TextBox 16"/>
          <p:cNvSpPr txBox="1">
            <a:spLocks noChangeArrowheads="1"/>
          </p:cNvSpPr>
          <p:nvPr userDrawn="1"/>
        </p:nvSpPr>
        <p:spPr bwMode="auto">
          <a:xfrm>
            <a:off x="3435350" y="6503988"/>
            <a:ext cx="3559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chemeClr val="tx1"/>
                </a:solidFill>
                <a:cs typeface="Times New Roman" panose="02020603050405020304" pitchFamily="18" charset="0"/>
              </a:rPr>
              <a:t>Copyright © 2022, 2018, 2014 Pearson Education, Inc.</a:t>
            </a:r>
          </a:p>
        </p:txBody>
      </p:sp>
      <p:sp>
        <p:nvSpPr>
          <p:cNvPr id="1033" name="TextBox 17"/>
          <p:cNvSpPr txBox="1">
            <a:spLocks noChangeArrowheads="1"/>
          </p:cNvSpPr>
          <p:nvPr userDrawn="1"/>
        </p:nvSpPr>
        <p:spPr bwMode="auto">
          <a:xfrm>
            <a:off x="7545388" y="6461125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- </a:t>
            </a:r>
            <a:fld id="{8DC64570-7FD5-4F38-8852-F169A1C7DD12}" type="slidenum">
              <a:rPr lang="en-US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Shape 40"/>
          <p:cNvPicPr preferRelativeResize="0"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2238"/>
            <a:ext cx="10826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6"/>
          <p:cNvSpPr txBox="1">
            <a:spLocks noChangeArrowheads="1"/>
          </p:cNvSpPr>
          <p:nvPr userDrawn="1"/>
        </p:nvSpPr>
        <p:spPr bwMode="auto">
          <a:xfrm>
            <a:off x="1363663" y="6524625"/>
            <a:ext cx="2120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b="1" spc="205" dirty="0">
                <a:solidFill>
                  <a:schemeClr val="tx1"/>
                </a:solidFill>
                <a:ea typeface="Calibri" panose="020F0502020204030204" pitchFamily="34" charset="0"/>
              </a:rPr>
              <a:t>ALWAYS LEARNING</a:t>
            </a:r>
          </a:p>
        </p:txBody>
      </p:sp>
      <p:cxnSp>
        <p:nvCxnSpPr>
          <p:cNvPr id="1036" name="Straight Connector 2"/>
          <p:cNvCxnSpPr>
            <a:cxnSpLocks noChangeShapeType="1"/>
          </p:cNvCxnSpPr>
          <p:nvPr userDrawn="1"/>
        </p:nvCxnSpPr>
        <p:spPr bwMode="auto">
          <a:xfrm>
            <a:off x="0" y="144462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EE41540A-272F-497C-8086-CA044A217C4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-1" y="1008065"/>
            <a:ext cx="9144000" cy="7936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7" r:id="rId8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4119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099" name="Rectangle 22"/>
          <p:cNvSpPr>
            <a:spLocks noChangeArrowheads="1"/>
          </p:cNvSpPr>
          <p:nvPr/>
        </p:nvSpPr>
        <p:spPr bwMode="auto">
          <a:xfrm>
            <a:off x="304800" y="638175"/>
            <a:ext cx="40211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5400" dirty="0">
                <a:solidFill>
                  <a:srgbClr val="FEE69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cs typeface="Times New Roman" panose="02020603050405020304" pitchFamily="18" charset="0"/>
              </a:rPr>
              <a:t>Chapter 3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09600" y="1933575"/>
            <a:ext cx="4191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cs typeface="Arial" panose="020B0604020202020204" pitchFamily="34" charset="0"/>
              </a:rPr>
              <a:t>Exponential and Logarithmic Functions</a:t>
            </a:r>
          </a:p>
        </p:txBody>
      </p:sp>
      <p:sp>
        <p:nvSpPr>
          <p:cNvPr id="4101" name="Text Box 37"/>
          <p:cNvSpPr txBox="1">
            <a:spLocks noChangeArrowheads="1"/>
          </p:cNvSpPr>
          <p:nvPr/>
        </p:nvSpPr>
        <p:spPr bwMode="auto">
          <a:xfrm>
            <a:off x="609599" y="4245817"/>
            <a:ext cx="410017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3.3 Properties of Logarithms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5124621D-FBB1-4A20-9212-7E5104A41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78" y="638175"/>
            <a:ext cx="4213178" cy="54117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4a:  Expanding Logarithmic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>
                    <a:solidFill>
                      <a:schemeClr val="tx1"/>
                    </a:solidFill>
                  </a:rPr>
                  <a:t>Use logarithmic properties to expand the expression as much as possible:</a:t>
                </a:r>
              </a:p>
              <a:p>
                <a:pPr marL="0" indent="0"/>
                <a:endParaRPr lang="en-US" altLang="en-US" dirty="0">
                  <a:solidFill>
                    <a:schemeClr val="tx1"/>
                  </a:solidFill>
                </a:endParaRPr>
              </a:p>
              <a:p>
                <a:pPr marL="0" indent="0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alt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ad>
                          <m:radPr>
                            <m:ctrlPr>
                              <a:rPr lang="en-US" alt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alt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alt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rad>
                      </m:e>
                    </m:d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	</a:t>
                </a:r>
              </a:p>
              <a:p>
                <a:pPr marL="0" indent="0"/>
                <a:endParaRPr lang="en-US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B757E58A-7639-4799-8FF1-7E6FAE5ACFFD}"/>
                  </a:ext>
                </a:extLst>
              </p:cNvPr>
              <p:cNvSpPr txBox="1"/>
              <p:nvPr/>
            </p:nvSpPr>
            <p:spPr>
              <a:xfrm>
                <a:off x="1997222" y="2479003"/>
                <a:ext cx="2717800" cy="737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57E58A-7639-4799-8FF1-7E6FAE5AC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222" y="2479003"/>
                <a:ext cx="2717800" cy="7371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56E8FF6F-137A-407A-B5ED-9243741D3374}"/>
                  </a:ext>
                </a:extLst>
              </p:cNvPr>
              <p:cNvSpPr txBox="1"/>
              <p:nvPr/>
            </p:nvSpPr>
            <p:spPr>
              <a:xfrm>
                <a:off x="2152357" y="3627202"/>
                <a:ext cx="3094892" cy="718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E8FF6F-137A-407A-B5ED-9243741D3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357" y="3627202"/>
                <a:ext cx="3094892" cy="7185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0E369E22-ED41-4575-BCAF-2821FAA7375D}"/>
                  </a:ext>
                </a:extLst>
              </p:cNvPr>
              <p:cNvSpPr txBox="1"/>
              <p:nvPr/>
            </p:nvSpPr>
            <p:spPr>
              <a:xfrm>
                <a:off x="1997222" y="4819937"/>
                <a:ext cx="3530989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369E22-ED41-4575-BCAF-2821FAA73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222" y="4819937"/>
                <a:ext cx="3530989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761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4b:  Expanding Logarithmic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Use logarithmic properties to expand the expression as much as possible: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altLang="en-US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  <m:sSup>
                                <m:sSupPr>
                                  <m:ctrlPr>
                                    <a:rPr lang="en-US" alt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55D4CF08-B88A-4DF2-BF45-615998398B84}"/>
                  </a:ext>
                </a:extLst>
              </p:cNvPr>
              <p:cNvSpPr txBox="1"/>
              <p:nvPr/>
            </p:nvSpPr>
            <p:spPr>
              <a:xfrm>
                <a:off x="2030632" y="1914831"/>
                <a:ext cx="2757268" cy="12249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5D4CF08-B88A-4DF2-BF45-615998398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632" y="1914831"/>
                <a:ext cx="2757268" cy="12249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7F2CC169-069F-4A00-A6FE-77AF12486D3B}"/>
                  </a:ext>
                </a:extLst>
              </p:cNvPr>
              <p:cNvSpPr txBox="1"/>
              <p:nvPr/>
            </p:nvSpPr>
            <p:spPr>
              <a:xfrm>
                <a:off x="356576" y="3062990"/>
                <a:ext cx="3967089" cy="7163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2CC169-069F-4A00-A6FE-77AF12486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76" y="3062990"/>
                <a:ext cx="3967089" cy="716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FBB4B4CA-DDD1-4B86-B8DA-580875354D31}"/>
                  </a:ext>
                </a:extLst>
              </p:cNvPr>
              <p:cNvSpPr txBox="1"/>
              <p:nvPr/>
            </p:nvSpPr>
            <p:spPr>
              <a:xfrm>
                <a:off x="3800818" y="3070240"/>
                <a:ext cx="5191491" cy="7163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B4B4CA-DDD1-4B86-B8DA-580875354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818" y="3070240"/>
                <a:ext cx="5191491" cy="7163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44E049AF-7AF7-41AA-9F71-6393E146E8D7}"/>
                  </a:ext>
                </a:extLst>
              </p:cNvPr>
              <p:cNvSpPr txBox="1"/>
              <p:nvPr/>
            </p:nvSpPr>
            <p:spPr>
              <a:xfrm>
                <a:off x="3905234" y="3800845"/>
                <a:ext cx="5169267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4E049AF-7AF7-41AA-9F71-6393E146E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34" y="3800845"/>
                <a:ext cx="5169267" cy="8989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1EAF91E7-E66F-4CC7-92BA-57A5B1754E04}"/>
                  </a:ext>
                </a:extLst>
              </p:cNvPr>
              <p:cNvSpPr txBox="1"/>
              <p:nvPr/>
            </p:nvSpPr>
            <p:spPr>
              <a:xfrm>
                <a:off x="4061264" y="4699809"/>
                <a:ext cx="4586066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5−3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EAF91E7-E66F-4CC7-92BA-57A5B1754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264" y="4699809"/>
                <a:ext cx="4586066" cy="898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5525F066-5B9C-4592-B7FA-DEE03DDBCE97}"/>
                  </a:ext>
                </a:extLst>
              </p:cNvPr>
              <p:cNvSpPr txBox="1"/>
              <p:nvPr/>
            </p:nvSpPr>
            <p:spPr>
              <a:xfrm>
                <a:off x="3589802" y="5497673"/>
                <a:ext cx="4586066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−2−3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525F066-5B9C-4592-B7FA-DEE03DDBC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802" y="5497673"/>
                <a:ext cx="4586066" cy="8989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536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5" grpId="0"/>
      <p:bldP spid="7" grpId="0"/>
      <p:bldP spid="24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Properties for Condensing Logarithmic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For </a:t>
                </a:r>
                <a:r>
                  <a:rPr lang="en-US" altLang="en-US" i="1" dirty="0"/>
                  <a:t>M</a:t>
                </a:r>
                <a:r>
                  <a:rPr lang="en-US" altLang="en-US" dirty="0"/>
                  <a:t> &gt; 0 and </a:t>
                </a:r>
                <a:r>
                  <a:rPr lang="en-US" altLang="en-US" i="1" dirty="0"/>
                  <a:t>N</a:t>
                </a:r>
                <a:r>
                  <a:rPr lang="en-US" altLang="en-US" dirty="0"/>
                  <a:t> &gt; 0:</a:t>
                </a:r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d>
                  </m:oMath>
                </a14:m>
                <a:r>
                  <a:rPr lang="en-US" altLang="en-US" dirty="0"/>
                  <a:t>	</a:t>
                </a:r>
                <a:r>
                  <a:rPr lang="en-US" altLang="en-US" dirty="0">
                    <a:solidFill>
                      <a:srgbClr val="0000FF"/>
                    </a:solidFill>
                  </a:rPr>
                  <a:t>Product Rule</a:t>
                </a:r>
              </a:p>
              <a:p>
                <a:pPr marL="0" indent="0"/>
                <a:endParaRPr lang="en-US" altLang="en-US" dirty="0"/>
              </a:p>
              <a:p>
                <a:r>
                  <a:rPr lang="en-US" altLang="en-US" dirty="0"/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US" dirty="0"/>
                  <a:t>		</a:t>
                </a:r>
                <a:r>
                  <a:rPr lang="en-US" altLang="en-US" dirty="0">
                    <a:solidFill>
                      <a:srgbClr val="0000FF"/>
                    </a:solidFill>
                  </a:rPr>
                  <a:t>Quotient Rule</a:t>
                </a:r>
              </a:p>
              <a:p>
                <a:pPr marL="0" indent="0"/>
                <a:endParaRPr lang="en-US" altLang="en-US" dirty="0"/>
              </a:p>
              <a:p>
                <a:r>
                  <a:rPr lang="en-US" altLang="en-US" dirty="0"/>
                  <a:t>3.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altLang="en-US" dirty="0"/>
                  <a:t>			</a:t>
                </a:r>
                <a:r>
                  <a:rPr lang="en-US" altLang="en-US" dirty="0">
                    <a:solidFill>
                      <a:srgbClr val="0000FF"/>
                    </a:solidFill>
                  </a:rPr>
                  <a:t>Power Rule</a:t>
                </a:r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10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0823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5:  Condensing Logarithmic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Write as a single logarithm:</a:t>
                </a:r>
              </a:p>
              <a:p>
                <a:pPr marL="0" indent="0"/>
                <a:r>
                  <a:rPr lang="en-US" altLang="en-US" dirty="0"/>
                  <a:t>a. log 25 + log 4</a:t>
                </a:r>
              </a:p>
              <a:p>
                <a:pPr marL="0" indent="0"/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∙4</m:t>
                            </m:r>
                          </m:e>
                        </m:d>
                      </m:e>
                    </m:func>
                  </m:oMath>
                </a14:m>
                <a:endParaRPr lang="en-US" altLang="en-US" b="0" dirty="0">
                  <a:ea typeface="Cambria Math" panose="02040503050406030204" pitchFamily="18" charset="0"/>
                </a:endParaRPr>
              </a:p>
              <a:p>
                <a:pPr marL="0" indent="0"/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b. log(7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+ 6) – log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</a:t>
                </a:r>
              </a:p>
              <a:p>
                <a:pPr marL="0" indent="0"/>
                <a:r>
                  <a:rPr lang="en-US" altLang="en-US" dirty="0"/>
                  <a:t>	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+6</m:t>
                            </m:r>
                          </m:num>
                          <m:den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14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41DE8ADB-3338-4450-8518-18B00ACE92BC}"/>
                  </a:ext>
                </a:extLst>
              </p:cNvPr>
              <p:cNvSpPr txBox="1"/>
              <p:nvPr/>
            </p:nvSpPr>
            <p:spPr>
              <a:xfrm>
                <a:off x="3066757" y="2234824"/>
                <a:ext cx="191320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1DE8ADB-3338-4450-8518-18B00ACE9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757" y="2234824"/>
                <a:ext cx="191320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C04E96BB-5C2B-4106-86BD-52D7A106D667}"/>
                  </a:ext>
                </a:extLst>
              </p:cNvPr>
              <p:cNvSpPr txBox="1"/>
              <p:nvPr/>
            </p:nvSpPr>
            <p:spPr>
              <a:xfrm>
                <a:off x="4614568" y="2251730"/>
                <a:ext cx="97562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04E96BB-5C2B-4106-86BD-52D7A106D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568" y="2251730"/>
                <a:ext cx="97562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00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6a:  Condensing Logarithmic Expressions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 smtClean="0"/>
                  <a:t>Write as a single logarithm: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altLang="en-US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en-US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+5)</m:t>
                      </m:r>
                    </m:oMath>
                  </m:oMathPara>
                </a14:m>
                <a:endParaRPr lang="en-US" altLang="en-US" dirty="0"/>
              </a:p>
              <a:p>
                <a:pPr marL="0" indent="0">
                  <a:spcBef>
                    <a:spcPts val="2400"/>
                  </a:spcBef>
                </a:pPr>
                <a:r>
                  <a:rPr lang="en-US" altLang="en-US" b="0" dirty="0"/>
                  <a:t>			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+5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US" alt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3000"/>
                  </a:spcBef>
                </a:pPr>
                <a:r>
                  <a:rPr lang="en-US" altLang="en-US" b="0" dirty="0"/>
                  <a:t>			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begChr m:val="["/>
                        <m:endChr m:val="]"/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alt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altLang="en-US" dirty="0"/>
              </a:p>
              <a:p>
                <a:pPr marL="0" indent="0">
                  <a:spcBef>
                    <a:spcPts val="2400"/>
                  </a:spcBef>
                </a:pPr>
                <a:r>
                  <a:rPr lang="en-US" altLang="en-US" b="0" dirty="0"/>
                  <a:t>			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+5</m:t>
                            </m:r>
                          </m:e>
                        </m:rad>
                      </m:e>
                    </m:d>
                  </m:oMath>
                </a14:m>
                <a:endParaRPr lang="en-US" altLang="en-US" dirty="0"/>
              </a:p>
              <a:p>
                <a:pPr marL="0" indent="0">
                  <a:spcBef>
                    <a:spcPts val="1800"/>
                  </a:spcBef>
                </a:pPr>
                <a:endParaRPr lang="en-US" altLang="en-US" dirty="0"/>
              </a:p>
              <a:p>
                <a:pPr marL="0" indent="0"/>
                <a:endParaRPr lang="en-US" altLang="en-US" dirty="0"/>
              </a:p>
            </p:txBody>
          </p:sp>
        </mc:Choice>
        <mc:Fallback>
          <p:sp>
            <p:nvSpPr>
              <p:cNvPr id="14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401" t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712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Change-of-Base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For any logarithmic bases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and 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, and any positive number </a:t>
                </a:r>
                <a:r>
                  <a:rPr lang="en-US" altLang="en-US" i="1" dirty="0"/>
                  <a:t>M</a:t>
                </a:r>
                <a:r>
                  <a:rPr lang="en-US" altLang="en-US" dirty="0"/>
                  <a:t>,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The logarithm of </a:t>
                </a:r>
                <a:r>
                  <a:rPr lang="en-US" altLang="en-US" i="1" dirty="0"/>
                  <a:t>M</a:t>
                </a:r>
                <a:r>
                  <a:rPr lang="en-US" altLang="en-US" dirty="0"/>
                  <a:t> with base 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 is equal to the logarithm of </a:t>
                </a:r>
                <a:r>
                  <a:rPr lang="en-US" altLang="en-US" i="1" dirty="0"/>
                  <a:t>M</a:t>
                </a:r>
                <a:r>
                  <a:rPr lang="en-US" altLang="en-US" dirty="0"/>
                  <a:t> with any new base divided by the logarithm of 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 with that new base.</a:t>
                </a: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482" r="-2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311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Change-of-Base Property:  Introducing Common and Natural Logarithms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b="1" dirty="0"/>
                  <a:t>Introducing Common Logarithms</a:t>
                </a:r>
              </a:p>
              <a:p>
                <a:pPr marL="0" indent="0"/>
                <a:endParaRPr lang="en-US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b="1" dirty="0"/>
                  <a:t>Introducing Natural Logarithms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0628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7:  Changing Base to Common Logarithms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Use common logarithms to evaluate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2506.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7BAC1B35-F0A9-491C-B09B-3054C3A86EE7}"/>
                  </a:ext>
                </a:extLst>
              </p:cNvPr>
              <p:cNvSpPr txBox="1"/>
              <p:nvPr/>
            </p:nvSpPr>
            <p:spPr>
              <a:xfrm>
                <a:off x="1940318" y="2196030"/>
                <a:ext cx="4586066" cy="986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2506</m:t>
                      </m:r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2506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AC1B35-F0A9-491C-B09B-3054C3A86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318" y="2196030"/>
                <a:ext cx="4586066" cy="9861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7D8DA087-502B-49AA-8C10-AAE407034C4B}"/>
                  </a:ext>
                </a:extLst>
              </p:cNvPr>
              <p:cNvSpPr txBox="1"/>
              <p:nvPr/>
            </p:nvSpPr>
            <p:spPr>
              <a:xfrm>
                <a:off x="2419643" y="3450221"/>
                <a:ext cx="458606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4.02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D8DA087-502B-49AA-8C10-AAE407034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643" y="3450221"/>
                <a:ext cx="458606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899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8:  Changing Base to Natural Logarithms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Use natural logarithms to evaluate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2506</m:t>
                    </m:r>
                  </m:oMath>
                </a14:m>
                <a:r>
                  <a:rPr lang="en-US" altLang="en-US" dirty="0"/>
                  <a:t>. </a:t>
                </a:r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94FF497F-1676-4E28-8AB9-A74BDD21E175}"/>
                  </a:ext>
                </a:extLst>
              </p:cNvPr>
              <p:cNvSpPr txBox="1"/>
              <p:nvPr/>
            </p:nvSpPr>
            <p:spPr>
              <a:xfrm>
                <a:off x="2073153" y="2027217"/>
                <a:ext cx="4586066" cy="909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2506</m:t>
                      </m:r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2506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FF497F-1676-4E28-8AB9-A74BDD21E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153" y="2027217"/>
                <a:ext cx="4586066" cy="9090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C3174872-3CFC-4A40-9E75-DF53A9AC9505}"/>
                  </a:ext>
                </a:extLst>
              </p:cNvPr>
              <p:cNvSpPr txBox="1"/>
              <p:nvPr/>
            </p:nvSpPr>
            <p:spPr>
              <a:xfrm>
                <a:off x="2552478" y="3281408"/>
                <a:ext cx="458606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4.02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174872-3CFC-4A40-9E75-DF53A9AC9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478" y="3281408"/>
                <a:ext cx="458606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51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694738" algn="r"/>
              </a:tabLst>
            </a:pPr>
            <a:r>
              <a:rPr lang="en-US" altLang="en-US" dirty="0"/>
              <a:t>Objectives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Tx/>
              <a:buChar char="•"/>
            </a:pPr>
            <a:r>
              <a:rPr lang="en-US" altLang="en-US"/>
              <a:t>Use the product rule.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/>
              <a:t>Use the quotient rule.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/>
              <a:t>Use the power rule.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/>
              <a:t>Expand logarithmic expressions.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/>
              <a:t>Condense logarithmic expressions.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/>
              <a:t>Use the change-of-base property.</a:t>
            </a:r>
          </a:p>
        </p:txBody>
      </p:sp>
    </p:spTree>
    <p:extLst>
      <p:ext uri="{BB962C8B-B14F-4D97-AF65-F5344CB8AC3E}">
        <p14:creationId xmlns:p14="http://schemas.microsoft.com/office/powerpoint/2010/main" val="343376087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Product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Let 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, </a:t>
                </a:r>
                <a:r>
                  <a:rPr lang="en-US" altLang="en-US" i="1" dirty="0"/>
                  <a:t>M</a:t>
                </a:r>
                <a:r>
                  <a:rPr lang="en-US" altLang="en-US" dirty="0"/>
                  <a:t>, and </a:t>
                </a:r>
                <a:r>
                  <a:rPr lang="en-US" altLang="en-US" i="1" dirty="0"/>
                  <a:t>N</a:t>
                </a:r>
                <a:r>
                  <a:rPr lang="en-US" altLang="en-US" dirty="0"/>
                  <a:t> be positive real numbers with 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 ≠</a:t>
                </a:r>
                <a:r>
                  <a:rPr lang="en-US" altLang="en-US" i="1" dirty="0"/>
                  <a:t> </a:t>
                </a:r>
                <a:r>
                  <a:rPr lang="en-US" altLang="en-US" dirty="0"/>
                  <a:t>1.</a:t>
                </a:r>
              </a:p>
              <a:p>
                <a:pPr marL="0" indent="0"/>
                <a:endParaRPr lang="en-US" alt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𝑀𝑁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The logarithm of a product is the sum of the logarithms. </a:t>
                </a: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9160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1:  Using the Product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Use the product rule to expand each logarithmic expression:</a:t>
                </a:r>
              </a:p>
              <a:p>
                <a:pPr marL="0" indent="0"/>
                <a:r>
                  <a:rPr lang="en-US" altLang="en-US" dirty="0"/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d>
                      <m:d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∙11</m:t>
                        </m:r>
                      </m:e>
                    </m:d>
                  </m:oMath>
                </a14:m>
                <a:endParaRPr lang="en-US" altLang="en-US" dirty="0"/>
              </a:p>
              <a:p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7+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endParaRPr lang="en-US" altLang="en-US" dirty="0"/>
              </a:p>
              <a:p>
                <a:endParaRPr lang="en-US" altLang="en-US" dirty="0"/>
              </a:p>
              <a:p>
                <a:pPr marL="0" indent="0"/>
                <a:r>
                  <a:rPr lang="en-US" altLang="en-US" dirty="0"/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en-US" dirty="0"/>
              </a:p>
              <a:p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dirty="0"/>
                  <a:t> log 100 + log </a:t>
                </a:r>
                <a:r>
                  <a:rPr lang="en-US" altLang="en-US" i="1" dirty="0"/>
                  <a:t>x</a:t>
                </a:r>
                <a:endParaRPr lang="en-US" altLang="en-US" dirty="0"/>
              </a:p>
              <a:p>
                <a:r>
                  <a:rPr lang="en-US" altLang="en-US" dirty="0"/>
                  <a:t>	= 2 + log </a:t>
                </a:r>
                <a:r>
                  <a:rPr lang="en-US" altLang="en-US" i="1" dirty="0"/>
                  <a:t>x</a:t>
                </a:r>
                <a:endParaRPr lang="en-US" altLang="en-US" dirty="0"/>
              </a:p>
              <a:p>
                <a:endParaRPr lang="en-US" altLang="en-US" dirty="0"/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55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Quotient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Let 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, </a:t>
                </a:r>
                <a:r>
                  <a:rPr lang="en-US" altLang="en-US" i="1" dirty="0"/>
                  <a:t>M</a:t>
                </a:r>
                <a:r>
                  <a:rPr lang="en-US" altLang="en-US" dirty="0"/>
                  <a:t>, and </a:t>
                </a:r>
                <a:r>
                  <a:rPr lang="en-US" altLang="en-US" i="1" dirty="0"/>
                  <a:t>N</a:t>
                </a:r>
                <a:r>
                  <a:rPr lang="en-US" altLang="en-US" dirty="0"/>
                  <a:t> be positive real numbers with </a:t>
                </a:r>
                <a:r>
                  <a:rPr lang="en-US" altLang="en-US" i="1" dirty="0"/>
                  <a:t>b ≠</a:t>
                </a:r>
                <a:r>
                  <a:rPr lang="en-US" altLang="en-US" dirty="0"/>
                  <a:t> 1.</a:t>
                </a:r>
              </a:p>
              <a:p>
                <a:pPr marL="0" indent="0"/>
                <a:endParaRPr lang="en-US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The logarithm of a quotient is the difference of the logarithms.</a:t>
                </a:r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2385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2:  Using the Quotient Rule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07963" y="1187450"/>
                <a:ext cx="8705850" cy="4858348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Use the quotient rule to expand each logarithmic expression:</a:t>
                </a:r>
              </a:p>
              <a:p>
                <a:pPr marL="0" indent="0"/>
                <a:r>
                  <a:rPr lang="en-US" altLang="en-US" dirty="0"/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d>
                      <m:d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endParaRPr lang="en-US" altLang="en-US" dirty="0"/>
              </a:p>
              <a:p>
                <a:r>
                  <a:rPr lang="en-US" altLang="en-US" dirty="0"/>
                  <a:t>	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23−</m:t>
                    </m:r>
                    <m:sSub>
                      <m:sSub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en-US" dirty="0"/>
              </a:p>
              <a:p>
                <a:pPr marL="0" indent="0"/>
                <a:endParaRPr lang="en-US" altLang="en-US" sz="1400" dirty="0"/>
              </a:p>
              <a:p>
                <a:pPr marL="0" indent="0"/>
                <a:r>
                  <a:rPr lang="en-US" altLang="en-US" dirty="0"/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den>
                        </m:f>
                      </m:e>
                    </m:d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 smtClean="0"/>
                  <a:t>         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=5−</m:t>
                    </m:r>
                    <m:r>
                      <m:rPr>
                        <m:sty m:val="p"/>
                      </m:rPr>
                      <a:rPr lang="en-US" altLang="en-US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:endParaRPr lang="en-US" altLang="en-US" dirty="0"/>
              </a:p>
            </p:txBody>
          </p:sp>
        </mc:Choice>
        <mc:Fallback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07963" y="1187450"/>
                <a:ext cx="8705850" cy="4858348"/>
              </a:xfrm>
              <a:blipFill rotWithShape="1">
                <a:blip r:embed="rId2"/>
                <a:stretch>
                  <a:fillRect l="-1401" t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893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Power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Let 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 and </a:t>
                </a:r>
                <a:r>
                  <a:rPr lang="en-US" altLang="en-US" i="1" dirty="0"/>
                  <a:t>M</a:t>
                </a:r>
                <a:r>
                  <a:rPr lang="en-US" altLang="en-US" dirty="0"/>
                  <a:t> be positive real numbers with </a:t>
                </a:r>
                <a:r>
                  <a:rPr lang="en-US" altLang="en-US" i="1" dirty="0"/>
                  <a:t>b ≠</a:t>
                </a:r>
                <a:r>
                  <a:rPr lang="en-US" altLang="en-US" dirty="0"/>
                  <a:t> 1, and let </a:t>
                </a:r>
                <a:r>
                  <a:rPr lang="en-US" altLang="en-US" i="1" dirty="0"/>
                  <a:t>p</a:t>
                </a:r>
                <a:r>
                  <a:rPr lang="en-US" altLang="en-US" dirty="0"/>
                  <a:t> be any real number.</a:t>
                </a:r>
              </a:p>
              <a:p>
                <a:pPr marL="0" indent="0"/>
                <a:endParaRPr lang="en-US" alt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p>
                        <m:sSup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The logarithm of a number with an exponent is the product of the exponent and the logarithm of that number.</a:t>
                </a: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482" r="-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095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3:  Using the Power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Use the power rule to expand each logarithmic expression:</a:t>
                </a:r>
              </a:p>
              <a:p>
                <a:pPr marL="0" indent="0"/>
                <a:r>
                  <a:rPr lang="en-US" altLang="en-US" dirty="0"/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=9</m:t>
                    </m:r>
                    <m:sSub>
                      <m:sSub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altLang="en-US" dirty="0"/>
              </a:p>
              <a:p>
                <a:pPr marL="0" indent="0">
                  <a:spcBef>
                    <a:spcPts val="1800"/>
                  </a:spcBef>
                </a:pPr>
                <a:r>
                  <a:rPr lang="en-US" altLang="en-US" dirty="0"/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en-US" dirty="0"/>
              </a:p>
              <a:p>
                <a:pPr marL="0" indent="0">
                  <a:spcBef>
                    <a:spcPts val="1800"/>
                  </a:spcBef>
                </a:pPr>
                <a:r>
                  <a:rPr lang="en-US" altLang="en-US" dirty="0"/>
                  <a:t>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log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+4)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+4)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482" b="-4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3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for Expanding Logarithmic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For </a:t>
                </a:r>
                <a:r>
                  <a:rPr lang="en-US" altLang="en-US" i="1" dirty="0"/>
                  <a:t>M</a:t>
                </a:r>
                <a:r>
                  <a:rPr lang="en-US" altLang="en-US" dirty="0"/>
                  <a:t> &gt; 0 and </a:t>
                </a:r>
                <a:r>
                  <a:rPr lang="en-US" altLang="en-US" i="1" dirty="0"/>
                  <a:t>N</a:t>
                </a:r>
                <a:r>
                  <a:rPr lang="en-US" altLang="en-US" dirty="0"/>
                  <a:t> &gt; 0:</a:t>
                </a:r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	</a:t>
                </a:r>
                <a:r>
                  <a:rPr lang="en-US" altLang="en-US" dirty="0">
                    <a:solidFill>
                      <a:srgbClr val="0000FF"/>
                    </a:solidFill>
                  </a:rPr>
                  <a:t>Product Rule</a:t>
                </a:r>
              </a:p>
              <a:p>
                <a:pPr marL="0" indent="0"/>
                <a:endParaRPr lang="en-US" altLang="en-US" dirty="0"/>
              </a:p>
              <a:p>
                <a:r>
                  <a:rPr lang="en-US" altLang="en-US" dirty="0"/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en-US" dirty="0"/>
                  <a:t>           	</a:t>
                </a:r>
                <a:r>
                  <a:rPr lang="en-US" altLang="en-US" dirty="0">
                    <a:solidFill>
                      <a:srgbClr val="0000FF"/>
                    </a:solidFill>
                  </a:rPr>
                  <a:t>Quotient Rule</a:t>
                </a:r>
              </a:p>
              <a:p>
                <a:pPr marL="0" indent="0"/>
                <a:endParaRPr lang="en-US" altLang="en-US" dirty="0"/>
              </a:p>
              <a:p>
                <a:r>
                  <a:rPr lang="en-US" altLang="en-US" dirty="0"/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dirty="0"/>
                  <a:t>                          	</a:t>
                </a:r>
                <a:r>
                  <a:rPr lang="en-US" altLang="en-US" dirty="0">
                    <a:solidFill>
                      <a:srgbClr val="0000FF"/>
                    </a:solidFill>
                  </a:rPr>
                  <a:t>Power Rule</a:t>
                </a:r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10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2256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956&quot;/&gt;&lt;/object&gt;&lt;object type=&quot;3&quot; unique_id=&quot;10005&quot;&gt;&lt;property id=&quot;20148&quot; value=&quot;5&quot;/&gt;&lt;property id=&quot;20300&quot; value=&quot;Slide 2&quot;/&gt;&lt;property id=&quot;20307&quot; value=&quot;861&quot;/&gt;&lt;/object&gt;&lt;object type=&quot;3&quot; unique_id=&quot;10006&quot;&gt;&lt;property id=&quot;20148&quot; value=&quot;5&quot;/&gt;&lt;property id=&quot;20300&quot; value=&quot;Slide 3&quot;/&gt;&lt;property id=&quot;20307&quot; value=&quot;942&quot;/&gt;&lt;/object&gt;&lt;object type=&quot;3&quot; unique_id=&quot;10008&quot;&gt;&lt;property id=&quot;20148&quot; value=&quot;5&quot;/&gt;&lt;property id=&quot;20300&quot; value=&quot;Slide 4 - &amp;quot;Plotting Points in the Rectangle Coordinate System&amp;quot;&quot;/&gt;&lt;property id=&quot;20307&quot; value=&quot;957&quot;/&gt;&lt;/object&gt;&lt;object type=&quot;3&quot; unique_id=&quot;10018&quot;&gt;&lt;property id=&quot;20148&quot; value=&quot;5&quot;/&gt;&lt;property id=&quot;20300&quot; value=&quot;Slide 5&quot;/&gt;&lt;property id=&quot;20307&quot; value=&quot;958&quot;/&gt;&lt;/object&gt;&lt;/object&gt;&lt;/object&gt;&lt;/database&gt;"/>
</p:tagLst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C0C0C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CDC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19430</TotalTime>
  <Words>832</Words>
  <Application>Microsoft Office PowerPoint</Application>
  <PresentationFormat>Letter Paper (8.5x11 in)</PresentationFormat>
  <Paragraphs>123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Times New Roman</vt:lpstr>
      <vt:lpstr>Arial Narrow</vt:lpstr>
      <vt:lpstr>Cambria Math</vt:lpstr>
      <vt:lpstr>Calibri</vt:lpstr>
      <vt:lpstr>Tahoma</vt:lpstr>
      <vt:lpstr>3_Custom Design</vt:lpstr>
      <vt:lpstr>PowerPoint Presentation</vt:lpstr>
      <vt:lpstr>Objectives</vt:lpstr>
      <vt:lpstr>The Product Rule</vt:lpstr>
      <vt:lpstr>Example 1:  Using the Product Rule</vt:lpstr>
      <vt:lpstr>The Quotient Rule</vt:lpstr>
      <vt:lpstr>Example 2:  Using the Quotient Rule</vt:lpstr>
      <vt:lpstr>The Power Rule</vt:lpstr>
      <vt:lpstr>Example 3:  Using the Power Rule</vt:lpstr>
      <vt:lpstr>Properties for Expanding Logarithmic Expressions</vt:lpstr>
      <vt:lpstr>Example 4a:  Expanding Logarithmic Expressions</vt:lpstr>
      <vt:lpstr>Example 4b:  Expanding Logarithmic Expressions</vt:lpstr>
      <vt:lpstr>Properties for Condensing Logarithmic Expressions</vt:lpstr>
      <vt:lpstr>Example 5:  Condensing Logarithmic Expressions</vt:lpstr>
      <vt:lpstr>Example 6a:  Condensing Logarithmic Expressions</vt:lpstr>
      <vt:lpstr>The Change-of-Base Property</vt:lpstr>
      <vt:lpstr>The Change-of-Base Property:  Introducing Common and Natural Logarithms</vt:lpstr>
      <vt:lpstr>Example 7:  Changing Base to Common Logarithms</vt:lpstr>
      <vt:lpstr>Example 8:  Changing Base to Natural Logarithms</vt:lpstr>
    </vt:vector>
  </TitlesOfParts>
  <Company>Copyright © 2022, 2018, 2014 Pearson Education,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Precalculus, 7th edition</dc:title>
  <dc:creator>Robert Blitzer</dc:creator>
  <cp:lastModifiedBy>Christi Verity</cp:lastModifiedBy>
  <cp:revision>1225</cp:revision>
  <cp:lastPrinted>2001-11-04T00:51:13Z</cp:lastPrinted>
  <dcterms:created xsi:type="dcterms:W3CDTF">2005-02-25T19:46:41Z</dcterms:created>
  <dcterms:modified xsi:type="dcterms:W3CDTF">2023-01-02T15:59:03Z</dcterms:modified>
</cp:coreProperties>
</file>