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43"/>
  </p:notesMasterIdLst>
  <p:handoutMasterIdLst>
    <p:handoutMasterId r:id="rId44"/>
  </p:handoutMasterIdLst>
  <p:sldIdLst>
    <p:sldId id="1005" r:id="rId2"/>
    <p:sldId id="1297" r:id="rId3"/>
    <p:sldId id="1298" r:id="rId4"/>
    <p:sldId id="1299" r:id="rId5"/>
    <p:sldId id="1300" r:id="rId6"/>
    <p:sldId id="1301" r:id="rId7"/>
    <p:sldId id="1302" r:id="rId8"/>
    <p:sldId id="1303" r:id="rId9"/>
    <p:sldId id="1304" r:id="rId10"/>
    <p:sldId id="1305" r:id="rId11"/>
    <p:sldId id="1306" r:id="rId12"/>
    <p:sldId id="1307" r:id="rId13"/>
    <p:sldId id="1308" r:id="rId14"/>
    <p:sldId id="1309" r:id="rId15"/>
    <p:sldId id="1310" r:id="rId16"/>
    <p:sldId id="1311" r:id="rId17"/>
    <p:sldId id="1312" r:id="rId18"/>
    <p:sldId id="1313" r:id="rId19"/>
    <p:sldId id="1314" r:id="rId20"/>
    <p:sldId id="1315" r:id="rId21"/>
    <p:sldId id="1316" r:id="rId22"/>
    <p:sldId id="1317" r:id="rId23"/>
    <p:sldId id="1318" r:id="rId24"/>
    <p:sldId id="1319" r:id="rId25"/>
    <p:sldId id="1320" r:id="rId26"/>
    <p:sldId id="1321" r:id="rId27"/>
    <p:sldId id="1322" r:id="rId28"/>
    <p:sldId id="1323" r:id="rId29"/>
    <p:sldId id="1324" r:id="rId30"/>
    <p:sldId id="1325" r:id="rId31"/>
    <p:sldId id="1326" r:id="rId32"/>
    <p:sldId id="1327" r:id="rId33"/>
    <p:sldId id="1328" r:id="rId34"/>
    <p:sldId id="1329" r:id="rId35"/>
    <p:sldId id="1330" r:id="rId36"/>
    <p:sldId id="1331" r:id="rId37"/>
    <p:sldId id="1332" r:id="rId38"/>
    <p:sldId id="1333" r:id="rId39"/>
    <p:sldId id="1335" r:id="rId40"/>
    <p:sldId id="1336" r:id="rId41"/>
    <p:sldId id="1337" r:id="rId42"/>
  </p:sldIdLst>
  <p:sldSz cx="9144000" cy="6858000" type="letter"/>
  <p:notesSz cx="6858000" cy="9144000"/>
  <p:embeddedFontLst>
    <p:embeddedFont>
      <p:font typeface="Arial Narrow" pitchFamily="34" charset="0"/>
      <p:regular r:id="rId45"/>
      <p:bold r:id="rId46"/>
      <p:italic r:id="rId47"/>
      <p:boldItalic r:id="rId48"/>
    </p:embeddedFont>
    <p:embeddedFont>
      <p:font typeface="Cambria Math" pitchFamily="18" charset="0"/>
      <p:regular r:id="rId49"/>
    </p:embeddedFont>
    <p:embeddedFont>
      <p:font typeface="Calibri" pitchFamily="34" charset="0"/>
      <p:regular r:id="rId50"/>
      <p:bold r:id="rId51"/>
      <p:italic r:id="rId52"/>
      <p:boldItalic r:id="rId53"/>
    </p:embeddedFont>
    <p:embeddedFont>
      <p:font typeface="Tahoma" pitchFamily="34" charset="0"/>
      <p:regular r:id="rId54"/>
      <p:bold r:id="rId55"/>
    </p:embeddedFont>
  </p:embeddedFontLst>
  <p:custDataLst>
    <p:tags r:id="rId56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234"/>
    <a:srgbClr val="ADDFE5"/>
    <a:srgbClr val="6F2C91"/>
    <a:srgbClr val="0000FF"/>
    <a:srgbClr val="3399FF"/>
    <a:srgbClr val="006666"/>
    <a:srgbClr val="E86542"/>
    <a:srgbClr val="4F2270"/>
    <a:srgbClr val="441D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3129" autoAdjust="0"/>
  </p:normalViewPr>
  <p:slideViewPr>
    <p:cSldViewPr snapToGrid="0" snapToObjects="1">
      <p:cViewPr>
        <p:scale>
          <a:sx n="73" d="100"/>
          <a:sy n="73" d="100"/>
        </p:scale>
        <p:origin x="-84" y="-54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2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NUL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NUL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35.wmf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29.wmf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31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2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Polynomial and Rational Functions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2.6 Rational Functions and Their Graphs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BE750543-3360-402F-801B-E039FF120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3" y="638175"/>
            <a:ext cx="4193387" cy="5415702"/>
          </a:xfrm>
          <a:prstGeom prst="rect">
            <a:avLst/>
          </a:prstGeom>
          <a:solidFill>
            <a:srgbClr val="B2D234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Locating Vertical Asymptotes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spcBef>
                    <a:spcPct val="35000"/>
                  </a:spcBef>
                </a:pPr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en-US" dirty="0"/>
                  <a:t> is a rational function in which </a:t>
                </a:r>
                <a:r>
                  <a:rPr lang="en-US" altLang="en-US" i="1" dirty="0"/>
                  <a:t>p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and </a:t>
                </a:r>
                <a:r>
                  <a:rPr lang="en-US" altLang="en-US" i="1" dirty="0"/>
                  <a:t>q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have no common factors and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is a zero of </a:t>
                </a:r>
                <a:r>
                  <a:rPr lang="en-US" altLang="en-US" i="1" dirty="0"/>
                  <a:t>q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), the denominator, then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is a vertical asymptote of the graph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r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1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2a:  Finding the Vertical Asymptotes of a Rational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39484"/>
                <a:ext cx="8229600" cy="4986680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Find the vertical asymptotes, if any, of the graph of the rational function: 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Solution: </a:t>
                </a:r>
              </a:p>
              <a:p>
                <a:pPr marL="0" indent="0"/>
                <a:r>
                  <a:rPr lang="en-US" altLang="en-US" dirty="0"/>
                  <a:t>There are no common factors in the numerator and the denominator. </a:t>
                </a:r>
              </a:p>
              <a:p>
                <a:pPr marL="0" indent="0"/>
                <a:r>
                  <a:rPr lang="en-US" altLang="en-US" dirty="0"/>
                  <a:t>The zeros of the denominator are –1 and 1. Thus, the lines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–1 and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1 are the vertical asymptotes for the graph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87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39484"/>
                <a:ext cx="8229600" cy="4986680"/>
              </a:xfrm>
              <a:blipFill>
                <a:blip r:embed="rId2"/>
                <a:stretch>
                  <a:fillRect l="-1481" t="-1345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FAAA08F4-9AD9-45D0-AAFE-8745012679D4}"/>
                  </a:ext>
                </a:extLst>
              </p:cNvPr>
              <p:cNvSpPr txBox="1"/>
              <p:nvPr/>
            </p:nvSpPr>
            <p:spPr>
              <a:xfrm>
                <a:off x="5614147" y="2007805"/>
                <a:ext cx="3072653" cy="906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−1)(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AA08F4-9AD9-45D0-AAFE-874501267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147" y="2007805"/>
                <a:ext cx="3072653" cy="906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5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2a:  Finding the Vertical Asymptotes of a Rational Function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53552"/>
                <a:ext cx="8229600" cy="4972612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Find the vertical asymptotes, if any, of the graph of the rational function: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dirty="0"/>
                  <a:t>The zeros of the denominator are </a:t>
                </a:r>
              </a:p>
              <a:p>
                <a:pPr marL="0" indent="0"/>
                <a:r>
                  <a:rPr lang="en-US" altLang="en-US" dirty="0"/>
                  <a:t>–1 and 1.  Thus, the lines </a:t>
                </a:r>
              </a:p>
              <a:p>
                <a:pPr marL="0" indent="0"/>
                <a:r>
                  <a:rPr lang="en-US" altLang="en-US" i="1" dirty="0"/>
                  <a:t>x</a:t>
                </a:r>
                <a:r>
                  <a:rPr lang="en-US" altLang="en-US" dirty="0"/>
                  <a:t> = –1 and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1 </a:t>
                </a:r>
              </a:p>
              <a:p>
                <a:pPr marL="0" indent="0"/>
                <a:r>
                  <a:rPr lang="en-US" altLang="en-US" dirty="0"/>
                  <a:t>are the vertical </a:t>
                </a:r>
              </a:p>
              <a:p>
                <a:pPr marL="0" indent="0"/>
                <a:r>
                  <a:rPr lang="en-US" altLang="en-US" dirty="0"/>
                  <a:t>asymptotes for the graph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89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53552"/>
                <a:ext cx="8229600" cy="4972612"/>
              </a:xfrm>
              <a:blipFill>
                <a:blip r:embed="rId3"/>
                <a:stretch>
                  <a:fillRect l="-1698" t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390775"/>
            <a:ext cx="385762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5" name="Line 7"/>
          <p:cNvSpPr>
            <a:spLocks noChangeShapeType="1"/>
          </p:cNvSpPr>
          <p:nvPr/>
        </p:nvSpPr>
        <p:spPr bwMode="auto">
          <a:xfrm flipH="1" flipV="1">
            <a:off x="6559550" y="2905125"/>
            <a:ext cx="30163" cy="3221038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 flipH="1" flipV="1">
            <a:off x="7140575" y="2905125"/>
            <a:ext cx="42863" cy="3221038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9097" name="Object 9"/>
          <p:cNvGraphicFramePr>
            <a:graphicFrameLocks noChangeAspect="1"/>
          </p:cNvGraphicFramePr>
          <p:nvPr/>
        </p:nvGraphicFramePr>
        <p:xfrm>
          <a:off x="4660900" y="3608388"/>
          <a:ext cx="914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5" imgW="914003" imgH="317362" progId="Equation.DSMT4">
                  <p:embed/>
                </p:oleObj>
              </mc:Choice>
              <mc:Fallback>
                <p:oleObj name="Equation" r:id="rId5" imgW="914003" imgH="317362" progId="Equation.DSMT4">
                  <p:embed/>
                  <p:pic>
                    <p:nvPicPr>
                      <p:cNvPr id="890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608388"/>
                        <a:ext cx="914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8" name="Object 10"/>
          <p:cNvGraphicFramePr>
            <a:graphicFrameLocks noChangeAspect="1"/>
          </p:cNvGraphicFramePr>
          <p:nvPr/>
        </p:nvGraphicFramePr>
        <p:xfrm>
          <a:off x="8007350" y="5160963"/>
          <a:ext cx="685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7" imgW="685502" imgH="317362" progId="Equation.DSMT4">
                  <p:embed/>
                </p:oleObj>
              </mc:Choice>
              <mc:Fallback>
                <p:oleObj name="Equation" r:id="rId7" imgW="685502" imgH="317362" progId="Equation.DSMT4">
                  <p:embed/>
                  <p:pic>
                    <p:nvPicPr>
                      <p:cNvPr id="890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7350" y="5160963"/>
                        <a:ext cx="685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9" name="Line 11"/>
          <p:cNvSpPr>
            <a:spLocks noChangeShapeType="1"/>
          </p:cNvSpPr>
          <p:nvPr/>
        </p:nvSpPr>
        <p:spPr bwMode="auto">
          <a:xfrm>
            <a:off x="5803900" y="3825875"/>
            <a:ext cx="7556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 flipH="1">
            <a:off x="7197725" y="5349875"/>
            <a:ext cx="6540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6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</a:t>
            </a:r>
            <a:r>
              <a:rPr lang="en-US" altLang="en-US" dirty="0" smtClean="0"/>
              <a:t>2c:  </a:t>
            </a:r>
            <a:r>
              <a:rPr lang="en-US" altLang="en-US" dirty="0"/>
              <a:t>Finding the Vertical Asymptotes of a Rational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Find the vertical asymptotes, if any, of the graph of the rational function: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Solution: We cannot factor the </a:t>
                </a:r>
              </a:p>
              <a:p>
                <a:pPr marL="0" indent="0"/>
                <a:r>
                  <a:rPr lang="en-US" altLang="en-US" dirty="0"/>
                  <a:t>denominator of </a:t>
                </a:r>
                <a:r>
                  <a:rPr lang="en-US" altLang="en-US" i="1" dirty="0"/>
                  <a:t>h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over </a:t>
                </a:r>
              </a:p>
              <a:p>
                <a:pPr marL="0" indent="0"/>
                <a:r>
                  <a:rPr lang="en-US" altLang="en-US" dirty="0"/>
                  <a:t>the real numbers.  The </a:t>
                </a:r>
              </a:p>
              <a:p>
                <a:pPr marL="0" indent="0"/>
                <a:r>
                  <a:rPr lang="en-US" altLang="en-US" dirty="0"/>
                  <a:t>denominator has no real</a:t>
                </a:r>
              </a:p>
              <a:p>
                <a:pPr marL="0" indent="0"/>
                <a:r>
                  <a:rPr lang="en-US" altLang="en-US" dirty="0"/>
                  <a:t>zeros.  Thus, the graph of </a:t>
                </a:r>
                <a:r>
                  <a:rPr lang="en-US" altLang="en-US" i="1" dirty="0"/>
                  <a:t>h</a:t>
                </a:r>
              </a:p>
              <a:p>
                <a:pPr marL="0" indent="0"/>
                <a:r>
                  <a:rPr lang="en-US" altLang="en-US" dirty="0"/>
                  <a:t>has no vertical asymptotes.</a:t>
                </a:r>
              </a:p>
            </p:txBody>
          </p:sp>
        </mc:Choice>
        <mc:Fallback xmlns="">
          <p:sp>
            <p:nvSpPr>
              <p:cNvPr id="90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 b="-7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262188"/>
            <a:ext cx="385762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49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 of a Horizontal Asymptote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400175"/>
            <a:ext cx="8523287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41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Locating Horizontal Asymptotes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4753464A-FA5A-4E21-AB54-A520639F6F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:r>
                  <a:rPr lang="en-US" i="1" dirty="0"/>
                  <a:t>f</a:t>
                </a:r>
                <a:r>
                  <a:rPr lang="en-US" dirty="0"/>
                  <a:t> be the rational function given by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degree of the numerator is </a:t>
                </a:r>
                <a:r>
                  <a:rPr lang="en-US" i="1" dirty="0"/>
                  <a:t>n</a:t>
                </a:r>
                <a:r>
                  <a:rPr lang="en-US" dirty="0"/>
                  <a:t>. The degree of the denominator is </a:t>
                </a:r>
                <a:r>
                  <a:rPr lang="en-US" i="1" dirty="0"/>
                  <a:t>m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1. If </a:t>
                </a:r>
                <a:r>
                  <a:rPr lang="en-US" i="1" dirty="0"/>
                  <a:t>n</a:t>
                </a:r>
                <a:r>
                  <a:rPr lang="en-US" dirty="0"/>
                  <a:t> &lt; </a:t>
                </a:r>
                <a:r>
                  <a:rPr lang="en-US" i="1" dirty="0"/>
                  <a:t>m, </a:t>
                </a:r>
                <a:r>
                  <a:rPr lang="en-US" dirty="0"/>
                  <a:t>the </a:t>
                </a:r>
                <a:r>
                  <a:rPr lang="en-US" i="1" dirty="0"/>
                  <a:t>x</a:t>
                </a:r>
                <a:r>
                  <a:rPr lang="en-US" dirty="0"/>
                  <a:t>-axis, or </a:t>
                </a:r>
                <a:r>
                  <a:rPr lang="en-US" i="1" dirty="0"/>
                  <a:t>y</a:t>
                </a:r>
                <a:r>
                  <a:rPr lang="en-US" dirty="0"/>
                  <a:t> = 0, is the horizontal asymptote of the graph of </a:t>
                </a:r>
                <a:r>
                  <a:rPr lang="en-US" i="1" dirty="0"/>
                  <a:t>f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2. If </a:t>
                </a:r>
                <a:r>
                  <a:rPr lang="en-US" i="1" dirty="0"/>
                  <a:t>n</a:t>
                </a:r>
                <a:r>
                  <a:rPr lang="en-US" dirty="0"/>
                  <a:t> = </a:t>
                </a:r>
                <a:r>
                  <a:rPr lang="en-US" i="1" dirty="0"/>
                  <a:t>m</a:t>
                </a:r>
                <a:r>
                  <a:rPr lang="en-US" dirty="0"/>
                  <a:t>,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is the horizontal asymptote of the graph of </a:t>
                </a:r>
                <a:r>
                  <a:rPr lang="en-US" i="1" dirty="0"/>
                  <a:t>f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3. If </a:t>
                </a:r>
                <a:r>
                  <a:rPr lang="en-US" i="1" dirty="0"/>
                  <a:t>n &gt;</a:t>
                </a:r>
                <a:r>
                  <a:rPr lang="en-US" dirty="0"/>
                  <a:t> </a:t>
                </a:r>
                <a:r>
                  <a:rPr lang="en-US" i="1" dirty="0"/>
                  <a:t>m</a:t>
                </a:r>
                <a:r>
                  <a:rPr lang="en-US" dirty="0"/>
                  <a:t>, the graph of </a:t>
                </a:r>
                <a:r>
                  <a:rPr lang="en-US" i="1" dirty="0"/>
                  <a:t>f</a:t>
                </a:r>
                <a:r>
                  <a:rPr lang="en-US" dirty="0"/>
                  <a:t> has no horizontal asymptote.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753464A-FA5A-4E21-AB54-A520639F6F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482" r="-350" b="-13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891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3a:  Finding the Horizontal Asymptote of a Rational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53552"/>
                <a:ext cx="8229600" cy="4972612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Find the horizontal asymptote, if any, of the graph of the rational function: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 marL="0" indent="0"/>
                <a:r>
                  <a:rPr lang="en-US" altLang="en-US" dirty="0"/>
                  <a:t>The degree of the numerator, 2, is equal to the degree of the denominator, 2.  The leading coefficients of the numerator and the denominator, 9 and 3, are used to obtain the equation of the horizontal asymptote.  </a:t>
                </a:r>
              </a:p>
              <a:p>
                <a:pPr marL="0" indent="0"/>
                <a:r>
                  <a:rPr lang="en-US" altLang="en-US" dirty="0"/>
                  <a:t>The equation of the horizontal asymptote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dirty="0"/>
                  <a:t> or </a:t>
                </a:r>
                <a:br>
                  <a:rPr lang="en-US" altLang="en-US" dirty="0"/>
                </a:br>
                <a:r>
                  <a:rPr lang="en-US" altLang="en-US" i="1" dirty="0"/>
                  <a:t>y</a:t>
                </a:r>
                <a:r>
                  <a:rPr lang="en-US" altLang="en-US" dirty="0"/>
                  <a:t> = 3.</a:t>
                </a:r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53552"/>
                <a:ext cx="8229600" cy="4972612"/>
              </a:xfrm>
              <a:blipFill>
                <a:blip r:embed="rId2"/>
                <a:stretch>
                  <a:fillRect l="-1481" t="-1225" r="-1778" b="-9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2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3a:  Finding the Horizontal Asymptote of a Rational Function </a:t>
            </a:r>
            <a:r>
              <a:rPr lang="en-US" altLang="en-US" i="1" dirty="0"/>
              <a:t>(continued)</a:t>
            </a:r>
            <a:endParaRPr lang="en-US" alt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3552"/>
            <a:ext cx="8229600" cy="4972612"/>
          </a:xfrm>
        </p:spPr>
        <p:txBody>
          <a:bodyPr/>
          <a:lstStyle/>
          <a:p>
            <a:pPr marL="0" indent="0"/>
            <a:r>
              <a:rPr lang="en-US" altLang="en-US" dirty="0"/>
              <a:t>Solution (continued):</a:t>
            </a:r>
          </a:p>
          <a:p>
            <a:pPr marL="0" indent="0"/>
            <a:r>
              <a:rPr lang="en-US" altLang="en-US" dirty="0"/>
              <a:t>The equation of the horizontal asymptote is </a:t>
            </a:r>
            <a:r>
              <a:rPr lang="en-US" altLang="en-US" i="1" dirty="0"/>
              <a:t>y</a:t>
            </a:r>
            <a:r>
              <a:rPr lang="en-US" altLang="en-US" dirty="0"/>
              <a:t> = 3.</a:t>
            </a:r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98" y="2615761"/>
            <a:ext cx="385762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4" name="Line 6"/>
          <p:cNvSpPr>
            <a:spLocks noChangeShapeType="1"/>
          </p:cNvSpPr>
          <p:nvPr/>
        </p:nvSpPr>
        <p:spPr bwMode="auto">
          <a:xfrm flipV="1">
            <a:off x="5161457" y="3680242"/>
            <a:ext cx="3108960" cy="0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4215" name="Object 7"/>
          <p:cNvGraphicFramePr>
            <a:graphicFrameLocks noChangeAspect="1"/>
          </p:cNvGraphicFramePr>
          <p:nvPr/>
        </p:nvGraphicFramePr>
        <p:xfrm>
          <a:off x="7567613" y="2668588"/>
          <a:ext cx="749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748975" imgH="393529" progId="Equation.DSMT4">
                  <p:embed/>
                </p:oleObj>
              </mc:Choice>
              <mc:Fallback>
                <p:oleObj name="Equation" r:id="rId4" imgW="748975" imgH="393529" progId="Equation.DSMT4">
                  <p:embed/>
                  <p:pic>
                    <p:nvPicPr>
                      <p:cNvPr id="942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613" y="2668588"/>
                        <a:ext cx="749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6" name="Line 8"/>
          <p:cNvSpPr>
            <a:spLocks noChangeShapeType="1"/>
          </p:cNvSpPr>
          <p:nvPr/>
        </p:nvSpPr>
        <p:spPr bwMode="auto">
          <a:xfrm flipH="1">
            <a:off x="7227888" y="3038224"/>
            <a:ext cx="339725" cy="6540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1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3b:  Finding the Horizontal Asymptote of a Rational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Find the horizontal asymptote, if any, of the graph of the rational function: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 marL="0" indent="0"/>
                <a:r>
                  <a:rPr lang="en-US" altLang="en-US" dirty="0"/>
                  <a:t>The degree of the numerator, 1, is less than the degree of the denominator, 2.  Thus, the graph of </a:t>
                </a:r>
                <a:r>
                  <a:rPr lang="en-US" altLang="en-US" i="1" dirty="0"/>
                  <a:t>g</a:t>
                </a:r>
                <a:r>
                  <a:rPr lang="en-US" altLang="en-US" dirty="0"/>
                  <a:t> has the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-axis as a horizontal asymptote.  </a:t>
                </a:r>
              </a:p>
              <a:p>
                <a:pPr marL="0" indent="0"/>
                <a:r>
                  <a:rPr lang="en-US" altLang="en-US" dirty="0"/>
                  <a:t>The equation of the horizontal asymptote is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= 0.</a:t>
                </a:r>
              </a:p>
            </p:txBody>
          </p:sp>
        </mc:Choice>
        <mc:Fallback xmlns=""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 r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8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3b:  Finding the Horizontal Asymptote of a Rational Function    </a:t>
            </a:r>
            <a:r>
              <a:rPr lang="en-US" altLang="en-US" i="1" dirty="0"/>
              <a:t>(continued)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Solution (continued): </a:t>
            </a:r>
          </a:p>
          <a:p>
            <a:pPr marL="0" indent="0"/>
            <a:r>
              <a:rPr lang="en-US" altLang="en-US" dirty="0"/>
              <a:t>The equation of the horizontal asymptote is </a:t>
            </a:r>
            <a:r>
              <a:rPr lang="en-US" altLang="en-US" i="1" dirty="0"/>
              <a:t>y</a:t>
            </a:r>
            <a:r>
              <a:rPr lang="en-US" altLang="en-US" dirty="0"/>
              <a:t> = 0.</a:t>
            </a:r>
          </a:p>
          <a:p>
            <a:pPr marL="0" indent="0"/>
            <a:endParaRPr lang="en-US" altLang="en-US" dirty="0"/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262188"/>
            <a:ext cx="385762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2" name="Line 6"/>
          <p:cNvSpPr>
            <a:spLocks noChangeShapeType="1"/>
          </p:cNvSpPr>
          <p:nvPr/>
        </p:nvSpPr>
        <p:spPr bwMode="auto">
          <a:xfrm flipV="1">
            <a:off x="5181600" y="4179888"/>
            <a:ext cx="3222625" cy="14287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6264" name="Object 8"/>
          <p:cNvGraphicFramePr>
            <a:graphicFrameLocks noChangeAspect="1"/>
          </p:cNvGraphicFramePr>
          <p:nvPr/>
        </p:nvGraphicFramePr>
        <p:xfrm>
          <a:off x="5503863" y="3281363"/>
          <a:ext cx="762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761669" imgH="393529" progId="Equation.DSMT4">
                  <p:embed/>
                </p:oleObj>
              </mc:Choice>
              <mc:Fallback>
                <p:oleObj name="Equation" r:id="rId4" imgW="761669" imgH="393529" progId="Equation.DSMT4">
                  <p:embed/>
                  <p:pic>
                    <p:nvPicPr>
                      <p:cNvPr id="962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63" y="3281363"/>
                        <a:ext cx="762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6076950" y="3675063"/>
            <a:ext cx="0" cy="5048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5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/>
              <a:t>Find the domains of rational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Use arrow notation.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Identify vertical asymptotes.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Identify horizontal asymptotes.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Use transformations to graph rational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Graph rational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Identify slant asymptotes.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Solve applied problems involving rational functions.</a:t>
            </a:r>
          </a:p>
        </p:txBody>
      </p:sp>
    </p:spTree>
    <p:extLst>
      <p:ext uri="{BB962C8B-B14F-4D97-AF65-F5344CB8AC3E}">
        <p14:creationId xmlns:p14="http://schemas.microsoft.com/office/powerpoint/2010/main" val="304911133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3c:  Finding the Horizontal Asymptote of a Rational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Find the horizontal asymptote, if any, of the graph of the rational function: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 marL="0" indent="0"/>
                <a:r>
                  <a:rPr lang="en-US" altLang="en-US" dirty="0"/>
                  <a:t>The degree of the numerator, 3, is greater than the degree of the denominator, 2.  Thus the graph of </a:t>
                </a:r>
                <a:r>
                  <a:rPr lang="en-US" altLang="en-US" i="1" dirty="0"/>
                  <a:t>h</a:t>
                </a:r>
                <a:r>
                  <a:rPr lang="en-US" altLang="en-US" dirty="0"/>
                  <a:t> has no horizontal asymptote.</a:t>
                </a:r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1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3c:  Finding the Horizontal Asymptote of a Rational Function    </a:t>
            </a:r>
            <a:r>
              <a:rPr lang="en-US" altLang="en-US" i="1" dirty="0"/>
              <a:t>(continued)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Solution (continued): </a:t>
            </a:r>
          </a:p>
          <a:p>
            <a:pPr marL="0" indent="0"/>
            <a:endParaRPr lang="en-US" altLang="en-US" dirty="0"/>
          </a:p>
          <a:p>
            <a:pPr marL="0" indent="0"/>
            <a:r>
              <a:rPr lang="en-US" altLang="en-US" dirty="0"/>
              <a:t>The graph has no horizontal asymptote.</a:t>
            </a:r>
          </a:p>
          <a:p>
            <a:pPr marL="0" indent="0"/>
            <a:endParaRPr lang="en-US" altLang="en-US" dirty="0"/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436813"/>
            <a:ext cx="385762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58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</a:t>
            </a:r>
            <a:r>
              <a:rPr lang="en-US" altLang="en-US" dirty="0" smtClean="0"/>
              <a:t>Rational Functions</a:t>
            </a:r>
            <a:endParaRPr lang="en-US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1393825"/>
            <a:ext cx="8955087" cy="4746625"/>
          </a:xfrm>
        </p:spPr>
        <p:txBody>
          <a:bodyPr/>
          <a:lstStyle/>
          <a:p>
            <a:pPr marL="0" indent="0"/>
            <a:endParaRPr lang="en-US" altLang="en-US"/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338"/>
            <a:ext cx="9144000" cy="526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4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Using Transformations to Graph a Rational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Use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en-US" dirty="0"/>
                  <a:t> to graph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/>
                <a:r>
                  <a:rPr lang="en-US" altLang="en-US" dirty="0"/>
                  <a:t>Solution: </a:t>
                </a:r>
              </a:p>
              <a:p>
                <a:pPr marL="0" indent="0"/>
                <a:r>
                  <a:rPr lang="en-US" altLang="en-US" dirty="0"/>
                  <a:t>Begin with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We’ve identified two</a:t>
                </a:r>
              </a:p>
              <a:p>
                <a:pPr marL="0" indent="0"/>
                <a:r>
                  <a:rPr lang="en-US" altLang="en-US" dirty="0"/>
                  <a:t>points and the </a:t>
                </a:r>
              </a:p>
              <a:p>
                <a:pPr marL="0" indent="0"/>
                <a:r>
                  <a:rPr lang="en-US" altLang="en-US" dirty="0"/>
                  <a:t>asymptotes. </a:t>
                </a:r>
              </a:p>
            </p:txBody>
          </p:sp>
        </mc:Choice>
        <mc:Fallback xmlns="">
          <p:sp>
            <p:nvSpPr>
              <p:cNvPr id="1003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2297113"/>
            <a:ext cx="385762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03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648963"/>
              </p:ext>
            </p:extLst>
          </p:nvPr>
        </p:nvGraphicFramePr>
        <p:xfrm>
          <a:off x="4403725" y="4792663"/>
          <a:ext cx="1092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5" imgW="1091880" imgH="393480" progId="Equation.DSMT4">
                  <p:embed/>
                </p:oleObj>
              </mc:Choice>
              <mc:Fallback>
                <p:oleObj name="Equation" r:id="rId5" imgW="1091880" imgH="393480" progId="Equation.DSMT4">
                  <p:embed/>
                  <p:pic>
                    <p:nvPicPr>
                      <p:cNvPr id="1003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792663"/>
                        <a:ext cx="1092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1" name="Object 9"/>
          <p:cNvGraphicFramePr>
            <a:graphicFrameLocks noChangeAspect="1"/>
          </p:cNvGraphicFramePr>
          <p:nvPr/>
        </p:nvGraphicFramePr>
        <p:xfrm>
          <a:off x="7158038" y="3232150"/>
          <a:ext cx="622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7" imgW="622030" imgH="393529" progId="Equation.DSMT4">
                  <p:embed/>
                </p:oleObj>
              </mc:Choice>
              <mc:Fallback>
                <p:oleObj name="Equation" r:id="rId7" imgW="622030" imgH="393529" progId="Equation.DSMT4">
                  <p:embed/>
                  <p:pic>
                    <p:nvPicPr>
                      <p:cNvPr id="1003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3232150"/>
                        <a:ext cx="622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3" name="Line 11"/>
          <p:cNvSpPr>
            <a:spLocks noChangeShapeType="1"/>
          </p:cNvSpPr>
          <p:nvPr/>
        </p:nvSpPr>
        <p:spPr bwMode="auto">
          <a:xfrm>
            <a:off x="4949825" y="4224338"/>
            <a:ext cx="2830513" cy="0"/>
          </a:xfrm>
          <a:prstGeom prst="line">
            <a:avLst/>
          </a:prstGeom>
          <a:noFill/>
          <a:ln w="3175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7158038" y="4929188"/>
            <a:ext cx="1485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Horizontal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asymptote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 = 0</a:t>
            </a:r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 flipV="1">
            <a:off x="5284788" y="4498975"/>
            <a:ext cx="685800" cy="1825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 flipH="1">
            <a:off x="6762750" y="3611563"/>
            <a:ext cx="423863" cy="3794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7" name="Line 15"/>
          <p:cNvSpPr>
            <a:spLocks noChangeShapeType="1"/>
          </p:cNvSpPr>
          <p:nvPr/>
        </p:nvSpPr>
        <p:spPr bwMode="auto">
          <a:xfrm flipH="1" flipV="1">
            <a:off x="6762750" y="4295775"/>
            <a:ext cx="395288" cy="5683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4305300" y="2892425"/>
            <a:ext cx="1435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Vertical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asymptote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 = 0</a:t>
            </a:r>
          </a:p>
        </p:txBody>
      </p:sp>
      <p:sp>
        <p:nvSpPr>
          <p:cNvPr id="100369" name="Line 17"/>
          <p:cNvSpPr>
            <a:spLocks noChangeShapeType="1"/>
          </p:cNvSpPr>
          <p:nvPr/>
        </p:nvSpPr>
        <p:spPr bwMode="auto">
          <a:xfrm flipH="1" flipV="1">
            <a:off x="6313488" y="2892425"/>
            <a:ext cx="14287" cy="3121025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0" name="Line 18"/>
          <p:cNvSpPr>
            <a:spLocks noChangeShapeType="1"/>
          </p:cNvSpPr>
          <p:nvPr/>
        </p:nvSpPr>
        <p:spPr bwMode="auto">
          <a:xfrm>
            <a:off x="5711825" y="3332163"/>
            <a:ext cx="5730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7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Using Transformations to Graph a Rational Function   </a:t>
            </a:r>
            <a:r>
              <a:rPr lang="en-US" altLang="en-US" i="1" dirty="0"/>
              <a:t>(continued)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Solution (continued):</a:t>
            </a:r>
          </a:p>
          <a:p>
            <a:pPr marL="0" indent="0"/>
            <a:r>
              <a:rPr lang="en-US" altLang="en-US" dirty="0"/>
              <a:t>The graph will shift </a:t>
            </a:r>
          </a:p>
          <a:p>
            <a:pPr marL="0" indent="0"/>
            <a:r>
              <a:rPr lang="en-US" altLang="en-US" dirty="0"/>
              <a:t>2 units to the left.</a:t>
            </a:r>
          </a:p>
          <a:p>
            <a:pPr marL="0" indent="0"/>
            <a:r>
              <a:rPr lang="en-US" altLang="en-US" dirty="0"/>
              <a:t>Subtract 2 from each</a:t>
            </a:r>
          </a:p>
          <a:p>
            <a:pPr marL="0" indent="0"/>
            <a:r>
              <a:rPr lang="en-US" altLang="en-US" i="1" dirty="0"/>
              <a:t>x</a:t>
            </a:r>
            <a:r>
              <a:rPr lang="en-US" altLang="en-US" dirty="0"/>
              <a:t>-coordinate.  The</a:t>
            </a:r>
          </a:p>
          <a:p>
            <a:pPr marL="0" indent="0"/>
            <a:r>
              <a:rPr lang="en-US" altLang="en-US" dirty="0"/>
              <a:t>vertical asymptote</a:t>
            </a:r>
          </a:p>
          <a:p>
            <a:pPr marL="0" indent="0"/>
            <a:r>
              <a:rPr lang="en-US" altLang="en-US" dirty="0"/>
              <a:t>is now </a:t>
            </a:r>
            <a:r>
              <a:rPr lang="en-US" altLang="en-US" i="1" dirty="0"/>
              <a:t>x</a:t>
            </a:r>
            <a:r>
              <a:rPr lang="en-US" altLang="en-US" dirty="0"/>
              <a:t> = –2.</a:t>
            </a:r>
          </a:p>
        </p:txBody>
      </p: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2297113"/>
            <a:ext cx="385762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6853238" y="3151188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4" imgW="850531" imgH="393529" progId="Equation.DSMT4">
                  <p:embed/>
                </p:oleObj>
              </mc:Choice>
              <mc:Fallback>
                <p:oleObj name="Equation" r:id="rId4" imgW="850531" imgH="393529" progId="Equation.DSMT4">
                  <p:embed/>
                  <p:pic>
                    <p:nvPicPr>
                      <p:cNvPr id="1013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3238" y="3151188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4" name="Object 8"/>
          <p:cNvGraphicFramePr>
            <a:graphicFrameLocks noChangeAspect="1"/>
          </p:cNvGraphicFramePr>
          <p:nvPr/>
        </p:nvGraphicFramePr>
        <p:xfrm>
          <a:off x="3844925" y="4873625"/>
          <a:ext cx="1104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6" imgW="1104900" imgH="393700" progId="Equation.DSMT4">
                  <p:embed/>
                </p:oleObj>
              </mc:Choice>
              <mc:Fallback>
                <p:oleObj name="Equation" r:id="rId6" imgW="1104900" imgH="393700" progId="Equation.DSMT4">
                  <p:embed/>
                  <p:pic>
                    <p:nvPicPr>
                      <p:cNvPr id="1013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25" y="4873625"/>
                        <a:ext cx="1104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4949825" y="4208463"/>
            <a:ext cx="2960688" cy="30162"/>
          </a:xfrm>
          <a:prstGeom prst="line">
            <a:avLst/>
          </a:prstGeom>
          <a:noFill/>
          <a:ln w="3175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 flipH="1" flipV="1">
            <a:off x="5718175" y="2714625"/>
            <a:ext cx="30163" cy="3149600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 flipV="1">
            <a:off x="4732338" y="4484688"/>
            <a:ext cx="477837" cy="3889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 flipH="1">
            <a:off x="6127750" y="3544888"/>
            <a:ext cx="725488" cy="4032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3773488" y="2760663"/>
            <a:ext cx="1435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Vertical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asymptote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>
                <a:solidFill>
                  <a:schemeClr val="tx1"/>
                </a:solidFill>
              </a:rPr>
              <a:t>–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7167563" y="4938713"/>
            <a:ext cx="1485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Horizontal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asymptote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 = 0</a:t>
            </a:r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 flipV="1">
            <a:off x="4732338" y="3544888"/>
            <a:ext cx="985837" cy="2000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2" name="Line 16"/>
          <p:cNvSpPr>
            <a:spLocks noChangeShapeType="1"/>
          </p:cNvSpPr>
          <p:nvPr/>
        </p:nvSpPr>
        <p:spPr bwMode="auto">
          <a:xfrm flipH="1" flipV="1">
            <a:off x="6853238" y="4281488"/>
            <a:ext cx="314325" cy="7000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3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Using Transformations to Graph a Rational Function   </a:t>
            </a:r>
            <a:r>
              <a:rPr lang="en-US" altLang="en-US" i="1" dirty="0"/>
              <a:t>(continued)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Solution (continued): </a:t>
            </a:r>
          </a:p>
          <a:p>
            <a:pPr marL="0" indent="0"/>
            <a:r>
              <a:rPr lang="en-US" altLang="en-US" dirty="0"/>
              <a:t>The graph will shift</a:t>
            </a:r>
          </a:p>
          <a:p>
            <a:pPr marL="0" indent="0"/>
            <a:r>
              <a:rPr lang="en-US" altLang="en-US" dirty="0"/>
              <a:t>1 unit down.</a:t>
            </a:r>
          </a:p>
          <a:p>
            <a:pPr marL="0" indent="0"/>
            <a:r>
              <a:rPr lang="en-US" altLang="en-US" dirty="0"/>
              <a:t>Subtract 1 from each</a:t>
            </a:r>
          </a:p>
          <a:p>
            <a:pPr marL="0" indent="0"/>
            <a:r>
              <a:rPr lang="en-US" altLang="en-US" i="1" dirty="0"/>
              <a:t>y</a:t>
            </a:r>
            <a:r>
              <a:rPr lang="en-US" altLang="en-US" dirty="0"/>
              <a:t>-coordinate.  The</a:t>
            </a:r>
          </a:p>
          <a:p>
            <a:pPr marL="0" indent="0"/>
            <a:r>
              <a:rPr lang="en-US" altLang="en-US" dirty="0"/>
              <a:t>horizontal asymptote</a:t>
            </a:r>
          </a:p>
          <a:p>
            <a:pPr marL="0" indent="0"/>
            <a:r>
              <a:rPr lang="en-US" altLang="en-US" dirty="0"/>
              <a:t>is now </a:t>
            </a:r>
            <a:r>
              <a:rPr lang="en-US" altLang="en-US" i="1" dirty="0"/>
              <a:t>y</a:t>
            </a:r>
            <a:r>
              <a:rPr lang="en-US" altLang="en-US" dirty="0"/>
              <a:t> = –1.</a:t>
            </a:r>
          </a:p>
        </p:txBody>
      </p:sp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2506663"/>
            <a:ext cx="385762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6908800" y="3644900"/>
          <a:ext cx="914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4" imgW="914400" imgH="393700" progId="Equation.DSMT4">
                  <p:embed/>
                </p:oleObj>
              </mc:Choice>
              <mc:Fallback>
                <p:oleObj name="Equation" r:id="rId4" imgW="914400" imgH="393700" progId="Equation.DSMT4">
                  <p:embed/>
                  <p:pic>
                    <p:nvPicPr>
                      <p:cNvPr id="1024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3644900"/>
                        <a:ext cx="914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8" name="Object 8"/>
          <p:cNvGraphicFramePr>
            <a:graphicFrameLocks noChangeAspect="1"/>
          </p:cNvGraphicFramePr>
          <p:nvPr/>
        </p:nvGraphicFramePr>
        <p:xfrm>
          <a:off x="3832225" y="5270500"/>
          <a:ext cx="1130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6" imgW="1129810" imgH="393529" progId="Equation.DSMT4">
                  <p:embed/>
                </p:oleObj>
              </mc:Choice>
              <mc:Fallback>
                <p:oleObj name="Equation" r:id="rId6" imgW="1129810" imgH="393529" progId="Equation.DSMT4">
                  <p:embed/>
                  <p:pic>
                    <p:nvPicPr>
                      <p:cNvPr id="1024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25" y="5270500"/>
                        <a:ext cx="1130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9" name="Line 9"/>
          <p:cNvSpPr>
            <a:spLocks noChangeShapeType="1"/>
          </p:cNvSpPr>
          <p:nvPr/>
        </p:nvSpPr>
        <p:spPr bwMode="auto">
          <a:xfrm flipV="1">
            <a:off x="4586288" y="5006975"/>
            <a:ext cx="711200" cy="263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 flipH="1">
            <a:off x="6074229" y="4038601"/>
            <a:ext cx="834571" cy="4000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 flipH="1">
            <a:off x="4586288" y="4746625"/>
            <a:ext cx="3543300" cy="28575"/>
          </a:xfrm>
          <a:prstGeom prst="line">
            <a:avLst/>
          </a:prstGeom>
          <a:noFill/>
          <a:ln w="3175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5732463" y="2989263"/>
            <a:ext cx="87312" cy="3136900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4102100" y="2897188"/>
            <a:ext cx="1435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Vertical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asymptote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>
                <a:solidFill>
                  <a:schemeClr val="tx1"/>
                </a:solidFill>
              </a:rPr>
              <a:t>–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7078663" y="5118100"/>
            <a:ext cx="1485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Horizontal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asymptote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 = –1</a:t>
            </a:r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 flipH="1" flipV="1">
            <a:off x="7078663" y="4775200"/>
            <a:ext cx="454025" cy="342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6" name="Line 16"/>
          <p:cNvSpPr>
            <a:spLocks noChangeShapeType="1"/>
          </p:cNvSpPr>
          <p:nvPr/>
        </p:nvSpPr>
        <p:spPr bwMode="auto">
          <a:xfrm>
            <a:off x="5091113" y="3730625"/>
            <a:ext cx="574675" cy="1873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1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Strategy for Graphing a Rational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4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The following strategy can be used to graph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where </a:t>
                </a:r>
                <a:r>
                  <a:rPr lang="en-US" altLang="en-US" i="1" dirty="0"/>
                  <a:t>p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q</a:t>
                </a:r>
                <a:r>
                  <a:rPr lang="en-US" altLang="en-US" dirty="0"/>
                  <a:t> are polynomial functions with no common factors.</a:t>
                </a:r>
              </a:p>
              <a:p>
                <a:pPr marL="0" indent="0"/>
                <a:r>
                  <a:rPr lang="en-US" altLang="en-US" dirty="0"/>
                  <a:t>1.  Determine whether the graph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has symmetry.</a:t>
                </a:r>
              </a:p>
              <a:p>
                <a:pPr marL="0" indent="0"/>
                <a:r>
                  <a:rPr lang="en-US" altLang="en-US" b="0" dirty="0"/>
                  <a:t>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i="1" dirty="0"/>
                  <a:t> 	y</a:t>
                </a:r>
                <a:r>
                  <a:rPr lang="en-US" altLang="en-US" dirty="0"/>
                  <a:t>-axis symmetry</a:t>
                </a:r>
              </a:p>
              <a:p>
                <a:pPr marL="0" indent="0"/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dirty="0"/>
                  <a:t>	origin symmetry</a:t>
                </a:r>
              </a:p>
              <a:p>
                <a:pPr marL="0" indent="0"/>
                <a:r>
                  <a:rPr lang="en-US" altLang="en-US" dirty="0"/>
                  <a:t>2.   Find the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-intercept (if there is one) by evaluating </a:t>
                </a:r>
              </a:p>
              <a:p>
                <a:pPr marL="0" indent="0"/>
                <a:r>
                  <a:rPr lang="en-US" altLang="en-US" dirty="0"/>
                  <a:t>     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(0).</a:t>
                </a:r>
              </a:p>
            </p:txBody>
          </p:sp>
        </mc:Choice>
        <mc:Fallback xmlns="">
          <p:sp>
            <p:nvSpPr>
              <p:cNvPr id="104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11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Strategy for Graphing a Rational Function   </a:t>
            </a:r>
            <a:r>
              <a:rPr lang="en-US" altLang="en-US" i="1"/>
              <a:t>(continued)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</a:pPr>
            <a:r>
              <a:rPr lang="en-US" altLang="en-US" dirty="0"/>
              <a:t>3.  Find the </a:t>
            </a:r>
            <a:r>
              <a:rPr lang="en-US" altLang="en-US" i="1" dirty="0"/>
              <a:t>x</a:t>
            </a:r>
            <a:r>
              <a:rPr lang="en-US" altLang="en-US" dirty="0"/>
              <a:t>-intercepts (if there are any) by solving the equation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0.</a:t>
            </a:r>
          </a:p>
          <a:p>
            <a:pPr marL="457200" indent="-457200">
              <a:spcBef>
                <a:spcPts val="0"/>
              </a:spcBef>
              <a:buAutoNum type="arabicPeriod" startAt="4"/>
            </a:pPr>
            <a:r>
              <a:rPr lang="en-US" altLang="en-US" dirty="0"/>
              <a:t>Find any vertical asymptote(s) by solving the equation </a:t>
            </a:r>
            <a:r>
              <a:rPr lang="en-US" altLang="en-US" i="1" dirty="0"/>
              <a:t>q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0.</a:t>
            </a:r>
          </a:p>
          <a:p>
            <a:pPr marL="457200" indent="-457200">
              <a:spcBef>
                <a:spcPts val="0"/>
              </a:spcBef>
              <a:buAutoNum type="arabicPeriod" startAt="5"/>
            </a:pPr>
            <a:r>
              <a:rPr lang="en-US" altLang="en-US" dirty="0"/>
              <a:t>Find the horizontal asymptote (if there is one) using </a:t>
            </a:r>
          </a:p>
          <a:p>
            <a:pPr marL="457200" indent="-457200">
              <a:spcBef>
                <a:spcPts val="0"/>
              </a:spcBef>
            </a:pPr>
            <a:r>
              <a:rPr lang="en-US" altLang="en-US" dirty="0"/>
              <a:t>      the rule for determining the horizontal asymptote of </a:t>
            </a:r>
          </a:p>
          <a:p>
            <a:pPr marL="457200" indent="-457200">
              <a:spcBef>
                <a:spcPts val="0"/>
              </a:spcBef>
            </a:pPr>
            <a:r>
              <a:rPr lang="en-US" altLang="en-US" dirty="0"/>
              <a:t>      a rational function.</a:t>
            </a:r>
          </a:p>
          <a:p>
            <a:pPr marL="457200" indent="-457200">
              <a:spcBef>
                <a:spcPts val="0"/>
              </a:spcBef>
              <a:buAutoNum type="arabicPeriod" startAt="6"/>
            </a:pPr>
            <a:r>
              <a:rPr lang="en-US" altLang="en-US" dirty="0"/>
              <a:t>Plot at least one point between and beyond each </a:t>
            </a:r>
          </a:p>
          <a:p>
            <a:pPr marL="457200" indent="-457200">
              <a:spcBef>
                <a:spcPts val="0"/>
              </a:spcBef>
            </a:pPr>
            <a:r>
              <a:rPr lang="en-US" altLang="en-US" dirty="0"/>
              <a:t>     </a:t>
            </a:r>
            <a:r>
              <a:rPr lang="en-US" altLang="en-US" i="1" dirty="0"/>
              <a:t>x</a:t>
            </a:r>
            <a:r>
              <a:rPr lang="en-US" altLang="en-US" dirty="0"/>
              <a:t>-intercept and vertical asymptote.</a:t>
            </a:r>
          </a:p>
          <a:p>
            <a:pPr marL="457200" indent="-457200">
              <a:spcBef>
                <a:spcPts val="0"/>
              </a:spcBef>
            </a:pPr>
            <a:r>
              <a:rPr lang="en-US" altLang="en-US" dirty="0"/>
              <a:t>7.  Use the information obtained previously to graph the function between and beyond the vertical asymptotes.</a:t>
            </a:r>
          </a:p>
          <a:p>
            <a:pPr marL="457200" indent="-457200">
              <a:spcBef>
                <a:spcPts val="0"/>
              </a:spcBef>
            </a:pPr>
            <a:endParaRPr lang="en-US" altLang="en-US" dirty="0"/>
          </a:p>
          <a:p>
            <a:pPr marL="514350" indent="-514350">
              <a:spcBef>
                <a:spcPts val="0"/>
              </a:spcBef>
              <a:buAutoNum type="arabicPeriod" startAt="4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110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Graphing a Rational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5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Graph: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Solution: </a:t>
                </a:r>
              </a:p>
              <a:p>
                <a:pPr marL="0" indent="0"/>
                <a:r>
                  <a:rPr lang="en-US" altLang="en-US" b="1" dirty="0"/>
                  <a:t>Step 1  Determine symmetry.</a:t>
                </a:r>
                <a:r>
                  <a:rPr lang="en-US" altLang="en-US" dirty="0"/>
                  <a:t>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Because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(–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does not equal either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or –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), the graph has neither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-axis symmetry nor origin symmetry.</a:t>
                </a:r>
              </a:p>
              <a:p>
                <a:pPr marL="0" indent="0"/>
                <a:r>
                  <a:rPr lang="en-US" altLang="en-US" b="1" dirty="0"/>
                  <a:t>Step 2  Find the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-intercept.</a:t>
                </a:r>
                <a:r>
                  <a:rPr lang="en-US" altLang="en-US" dirty="0"/>
                  <a:t>  Evaluate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(0).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108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8093D1EC-FAFA-402C-A234-2A0D136922D6}"/>
                  </a:ext>
                </a:extLst>
              </p:cNvPr>
              <p:cNvSpPr txBox="1"/>
              <p:nvPr/>
            </p:nvSpPr>
            <p:spPr>
              <a:xfrm>
                <a:off x="3341595" y="2870563"/>
                <a:ext cx="1902758" cy="901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93D1EC-FAFA-402C-A234-2A0D13692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595" y="2870563"/>
                <a:ext cx="1902758" cy="9017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9173974-4BC0-4864-B718-322FE9F2C540}"/>
                  </a:ext>
                </a:extLst>
              </p:cNvPr>
              <p:cNvSpPr txBox="1"/>
              <p:nvPr/>
            </p:nvSpPr>
            <p:spPr>
              <a:xfrm>
                <a:off x="793750" y="5206288"/>
                <a:ext cx="4585446" cy="928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(0)</m:t>
                      </m:r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sepChr m:val="(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0−2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9173974-4BC0-4864-B718-322FE9F2C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0" y="5206288"/>
                <a:ext cx="4585446" cy="9285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83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Graphing a Rational Function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57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b="1" dirty="0"/>
                  <a:t>Step 3  Find 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-intercept(s).</a:t>
                </a:r>
              </a:p>
              <a:p>
                <a:pPr marL="0" indent="0"/>
                <a:r>
                  <a:rPr lang="en-US" altLang="en-US" b="1" dirty="0"/>
                  <a:t>	</a:t>
                </a:r>
                <a:r>
                  <a:rPr lang="en-US" altLang="en-US" dirty="0"/>
                  <a:t>3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– 3 = 0</a:t>
                </a:r>
              </a:p>
              <a:p>
                <a:pPr marL="0" indent="0"/>
                <a:r>
                  <a:rPr lang="en-US" altLang="en-US" dirty="0"/>
                  <a:t>	      3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3</a:t>
                </a:r>
              </a:p>
              <a:p>
                <a:pPr marL="0" indent="0"/>
                <a:r>
                  <a:rPr lang="en-US" altLang="en-US" dirty="0"/>
                  <a:t>	       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1</a:t>
                </a:r>
              </a:p>
              <a:p>
                <a:r>
                  <a:rPr lang="en-US" altLang="en-US" b="1" dirty="0"/>
                  <a:t>Step 4  Find the vertical asymptote(s).</a:t>
                </a:r>
              </a:p>
              <a:p>
                <a:r>
                  <a:rPr lang="en-US" altLang="en-US" b="1" dirty="0"/>
                  <a:t>	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– 2 = 0 </a:t>
                </a:r>
              </a:p>
              <a:p>
                <a:r>
                  <a:rPr lang="en-US" altLang="en-US" dirty="0"/>
                  <a:t>	     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2</a:t>
                </a:r>
              </a:p>
              <a:p>
                <a:pPr marL="0" indent="0"/>
                <a:r>
                  <a:rPr lang="en-US" altLang="en-US" b="1" dirty="0"/>
                  <a:t>Step 5  Find the horizontal asymptote.</a:t>
                </a:r>
              </a:p>
              <a:p>
                <a:pPr marL="0" indent="0"/>
                <a:r>
                  <a:rPr lang="en-US" altLang="en-US" dirty="0"/>
                  <a:t>The numerator and denominator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have the same degree, 1.  The horizontal asymptote is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altLang="en-US" i="1">
                        <a:latin typeface="Cambria Math" panose="02040503050406030204" pitchFamily="18" charset="0"/>
                      </a:rPr>
                      <m:t>=3.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/>
                <a:r>
                  <a:rPr lang="en-US" altLang="en-US" dirty="0"/>
                  <a:t> </a:t>
                </a:r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109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8" t="-1401" r="-875" b="-17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89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b="1" dirty="0"/>
                  <a:t>Rational functions</a:t>
                </a:r>
                <a:r>
                  <a:rPr lang="en-US" altLang="en-US" dirty="0"/>
                  <a:t> are quotients of polynomial functions.  This means that rational functions can be expressed as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where </a:t>
                </a:r>
                <a:r>
                  <a:rPr lang="en-US" altLang="en-US" i="1" dirty="0"/>
                  <a:t>p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q</a:t>
                </a:r>
                <a:r>
                  <a:rPr lang="en-US" altLang="en-US" dirty="0"/>
                  <a:t> are polynomial functions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≠0.</m:t>
                    </m:r>
                  </m:oMath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The </a:t>
                </a:r>
                <a:r>
                  <a:rPr lang="en-US" altLang="en-US" b="1" dirty="0"/>
                  <a:t>domain</a:t>
                </a:r>
                <a:r>
                  <a:rPr lang="en-US" altLang="en-US" dirty="0"/>
                  <a:t> of a rational function is the set of all real numbers except the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-values that make the denominator zero.</a:t>
                </a: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913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Graphing a Rational Function  </a:t>
            </a:r>
            <a:r>
              <a:rPr lang="en-US" altLang="en-US" i="1" dirty="0"/>
              <a:t>(continued)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0476"/>
            <a:ext cx="8229600" cy="4865688"/>
          </a:xfrm>
        </p:spPr>
        <p:txBody>
          <a:bodyPr/>
          <a:lstStyle/>
          <a:p>
            <a:pPr marL="0" indent="0"/>
            <a:r>
              <a:rPr lang="en-US" altLang="en-US" b="1" dirty="0"/>
              <a:t>Step 6  Plot points between and beyond each </a:t>
            </a:r>
          </a:p>
          <a:p>
            <a:pPr marL="0" indent="0"/>
            <a:r>
              <a:rPr lang="en-US" altLang="en-US" b="1" i="1" dirty="0"/>
              <a:t>x</a:t>
            </a:r>
            <a:r>
              <a:rPr lang="en-US" altLang="en-US" b="1" dirty="0"/>
              <a:t>-intercept and vertical asymptotes.</a:t>
            </a:r>
          </a:p>
          <a:p>
            <a:pPr marL="0" indent="0"/>
            <a:r>
              <a:rPr lang="en-US" altLang="en-US" dirty="0"/>
              <a:t>The </a:t>
            </a:r>
            <a:r>
              <a:rPr lang="en-US" altLang="en-US" i="1" dirty="0"/>
              <a:t>x</a:t>
            </a:r>
            <a:r>
              <a:rPr lang="en-US" altLang="en-US" dirty="0"/>
              <a:t>-intercept is 1. The graph</a:t>
            </a:r>
            <a:br>
              <a:rPr lang="en-US" altLang="en-US" dirty="0"/>
            </a:br>
            <a:r>
              <a:rPr lang="en-US" altLang="en-US" dirty="0"/>
              <a:t>passes through the point (1,0).</a:t>
            </a:r>
          </a:p>
          <a:p>
            <a:pPr marL="0" indent="0"/>
            <a:r>
              <a:rPr lang="en-US" altLang="en-US" dirty="0"/>
              <a:t>The </a:t>
            </a:r>
            <a:r>
              <a:rPr lang="en-US" altLang="en-US" i="1" dirty="0"/>
              <a:t>y</a:t>
            </a:r>
            <a:r>
              <a:rPr lang="en-US" altLang="en-US" dirty="0"/>
              <a:t>-intercept is 3/2. The</a:t>
            </a:r>
            <a:br>
              <a:rPr lang="en-US" altLang="en-US" dirty="0"/>
            </a:br>
            <a:r>
              <a:rPr lang="en-US" altLang="en-US" dirty="0"/>
              <a:t>graph passes through the</a:t>
            </a:r>
            <a:br>
              <a:rPr lang="en-US" altLang="en-US" dirty="0"/>
            </a:br>
            <a:r>
              <a:rPr lang="en-US" altLang="en-US" dirty="0"/>
              <a:t>point (0, 3/2). </a:t>
            </a:r>
          </a:p>
          <a:p>
            <a:pPr marL="0" indent="0"/>
            <a:r>
              <a:rPr lang="en-US" altLang="en-US" dirty="0"/>
              <a:t>We evaluate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at </a:t>
            </a:r>
            <a:r>
              <a:rPr lang="en-US" altLang="en-US" i="1" dirty="0"/>
              <a:t>x</a:t>
            </a:r>
            <a:r>
              <a:rPr lang="en-US" altLang="en-US" dirty="0"/>
              <a:t> = −1, </a:t>
            </a:r>
            <a:br>
              <a:rPr lang="en-US" altLang="en-US" dirty="0"/>
            </a:br>
            <a:r>
              <a:rPr lang="en-US" altLang="en-US" i="1" dirty="0"/>
              <a:t>x</a:t>
            </a:r>
            <a:r>
              <a:rPr lang="en-US" altLang="en-US" dirty="0"/>
              <a:t> = 1/2, </a:t>
            </a:r>
            <a:r>
              <a:rPr lang="en-US" altLang="en-US" i="1" dirty="0"/>
              <a:t>x</a:t>
            </a:r>
            <a:r>
              <a:rPr lang="en-US" altLang="en-US" dirty="0"/>
              <a:t> = 3/2, </a:t>
            </a:r>
            <a:r>
              <a:rPr lang="en-US" altLang="en-US" i="1" dirty="0"/>
              <a:t>x</a:t>
            </a:r>
            <a:r>
              <a:rPr lang="en-US" altLang="en-US" dirty="0"/>
              <a:t> = 5/2, and </a:t>
            </a:r>
            <a:r>
              <a:rPr lang="en-US" altLang="en-US" i="1" dirty="0"/>
              <a:t>x</a:t>
            </a:r>
            <a:r>
              <a:rPr lang="en-US" altLang="en-US" dirty="0"/>
              <a:t> = 3. </a:t>
            </a:r>
            <a:endParaRPr lang="en-US" altLang="en-US" dirty="0"/>
          </a:p>
        </p:txBody>
      </p:sp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2262188"/>
            <a:ext cx="385762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7054850" y="2511425"/>
            <a:ext cx="28575" cy="3367088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1624" name="Object 8"/>
          <p:cNvGraphicFramePr>
            <a:graphicFrameLocks noChangeAspect="1"/>
          </p:cNvGraphicFramePr>
          <p:nvPr/>
        </p:nvGraphicFramePr>
        <p:xfrm>
          <a:off x="6677025" y="4105275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1116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025" y="4105275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5" name="Object 9"/>
          <p:cNvGraphicFramePr>
            <a:graphicFrameLocks noChangeAspect="1"/>
          </p:cNvGraphicFramePr>
          <p:nvPr/>
        </p:nvGraphicFramePr>
        <p:xfrm>
          <a:off x="6415088" y="3697288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6" imgW="190500" imgH="228600" progId="Equation.DSMT4">
                  <p:embed/>
                </p:oleObj>
              </mc:Choice>
              <mc:Fallback>
                <p:oleObj name="Equation" r:id="rId6" imgW="190500" imgH="228600" progId="Equation.DSMT4">
                  <p:embed/>
                  <p:pic>
                    <p:nvPicPr>
                      <p:cNvPr id="1116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088" y="3697288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7570788" y="5135563"/>
            <a:ext cx="14478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vertical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asymptote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= 2</a:t>
            </a:r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 flipH="1">
            <a:off x="7097713" y="5559425"/>
            <a:ext cx="4730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1630" name="Object 14"/>
          <p:cNvGraphicFramePr>
            <a:graphicFrameLocks noChangeAspect="1"/>
          </p:cNvGraphicFramePr>
          <p:nvPr/>
        </p:nvGraphicFramePr>
        <p:xfrm>
          <a:off x="4191000" y="3530600"/>
          <a:ext cx="80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7" imgW="800100" imgH="279400" progId="Equation.DSMT4">
                  <p:embed/>
                </p:oleObj>
              </mc:Choice>
              <mc:Fallback>
                <p:oleObj name="Equation" r:id="rId7" imgW="800100" imgH="279400" progId="Equation.DSMT4">
                  <p:embed/>
                  <p:pic>
                    <p:nvPicPr>
                      <p:cNvPr id="11163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530600"/>
                        <a:ext cx="80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1" name="Object 15"/>
          <p:cNvGraphicFramePr>
            <a:graphicFrameLocks noChangeAspect="1"/>
          </p:cNvGraphicFramePr>
          <p:nvPr/>
        </p:nvGraphicFramePr>
        <p:xfrm>
          <a:off x="5302250" y="2632075"/>
          <a:ext cx="673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9" imgW="672808" imgH="723586" progId="Equation.DSMT4">
                  <p:embed/>
                </p:oleObj>
              </mc:Choice>
              <mc:Fallback>
                <p:oleObj name="Equation" r:id="rId9" imgW="672808" imgH="723586" progId="Equation.DSMT4">
                  <p:embed/>
                  <p:pic>
                    <p:nvPicPr>
                      <p:cNvPr id="1116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2632075"/>
                        <a:ext cx="6731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2" name="Object 16"/>
          <p:cNvGraphicFramePr>
            <a:graphicFrameLocks noChangeAspect="1"/>
          </p:cNvGraphicFramePr>
          <p:nvPr/>
        </p:nvGraphicFramePr>
        <p:xfrm>
          <a:off x="6400800" y="1787525"/>
          <a:ext cx="673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11" imgW="672808" imgH="723586" progId="Equation.DSMT4">
                  <p:embed/>
                </p:oleObj>
              </mc:Choice>
              <mc:Fallback>
                <p:oleObj name="Equation" r:id="rId11" imgW="672808" imgH="723586" progId="Equation.DSMT4">
                  <p:embed/>
                  <p:pic>
                    <p:nvPicPr>
                      <p:cNvPr id="1116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787525"/>
                        <a:ext cx="6731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3" name="Object 17"/>
          <p:cNvGraphicFramePr>
            <a:graphicFrameLocks noChangeAspect="1"/>
          </p:cNvGraphicFramePr>
          <p:nvPr/>
        </p:nvGraphicFramePr>
        <p:xfrm>
          <a:off x="7234238" y="2651125"/>
          <a:ext cx="673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13" imgW="672808" imgH="723586" progId="Equation.DSMT4">
                  <p:embed/>
                </p:oleObj>
              </mc:Choice>
              <mc:Fallback>
                <p:oleObj name="Equation" r:id="rId13" imgW="672808" imgH="723586" progId="Equation.DSMT4">
                  <p:embed/>
                  <p:pic>
                    <p:nvPicPr>
                      <p:cNvPr id="1116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2651125"/>
                        <a:ext cx="6731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4" name="Object 18"/>
          <p:cNvGraphicFramePr>
            <a:graphicFrameLocks noChangeAspect="1"/>
          </p:cNvGraphicFramePr>
          <p:nvPr/>
        </p:nvGraphicFramePr>
        <p:xfrm>
          <a:off x="8118475" y="363220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15" imgW="634725" imgH="279279" progId="Equation.DSMT4">
                  <p:embed/>
                </p:oleObj>
              </mc:Choice>
              <mc:Fallback>
                <p:oleObj name="Equation" r:id="rId15" imgW="634725" imgH="279279" progId="Equation.DSMT4">
                  <p:embed/>
                  <p:pic>
                    <p:nvPicPr>
                      <p:cNvPr id="1116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8475" y="363220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35" name="Line 19"/>
          <p:cNvSpPr>
            <a:spLocks noChangeShapeType="1"/>
          </p:cNvSpPr>
          <p:nvPr/>
        </p:nvSpPr>
        <p:spPr bwMode="auto">
          <a:xfrm>
            <a:off x="4991100" y="3660775"/>
            <a:ext cx="1163638" cy="4730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6" name="Line 20"/>
          <p:cNvSpPr>
            <a:spLocks noChangeShapeType="1"/>
          </p:cNvSpPr>
          <p:nvPr/>
        </p:nvSpPr>
        <p:spPr bwMode="auto">
          <a:xfrm>
            <a:off x="6154738" y="3355975"/>
            <a:ext cx="436562" cy="777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7" name="Line 21"/>
          <p:cNvSpPr>
            <a:spLocks noChangeShapeType="1"/>
          </p:cNvSpPr>
          <p:nvPr/>
        </p:nvSpPr>
        <p:spPr bwMode="auto">
          <a:xfrm>
            <a:off x="6938963" y="2511425"/>
            <a:ext cx="0" cy="15938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8" name="Line 22"/>
          <p:cNvSpPr>
            <a:spLocks noChangeShapeType="1"/>
          </p:cNvSpPr>
          <p:nvPr/>
        </p:nvSpPr>
        <p:spPr bwMode="auto">
          <a:xfrm flipH="1">
            <a:off x="7234238" y="3355975"/>
            <a:ext cx="352425" cy="7493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9" name="Line 23"/>
          <p:cNvSpPr>
            <a:spLocks noChangeShapeType="1"/>
          </p:cNvSpPr>
          <p:nvPr/>
        </p:nvSpPr>
        <p:spPr bwMode="auto">
          <a:xfrm flipH="1">
            <a:off x="7456488" y="3925888"/>
            <a:ext cx="547687" cy="2222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0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Graphing a Rational Function  </a:t>
            </a:r>
            <a:r>
              <a:rPr lang="en-US" altLang="en-US" i="1" dirty="0"/>
              <a:t>(continued)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7450"/>
            <a:ext cx="8229600" cy="4938713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altLang="en-US" b="1" dirty="0"/>
              <a:t>Step 6 </a:t>
            </a:r>
            <a:r>
              <a:rPr lang="en-US" altLang="en-US" b="1" i="1" dirty="0"/>
              <a:t>(continued)</a:t>
            </a:r>
            <a:endParaRPr lang="en-US" altLang="en-US" dirty="0"/>
          </a:p>
          <a:p>
            <a:pPr marL="0" indent="0">
              <a:spcBef>
                <a:spcPct val="0"/>
              </a:spcBef>
            </a:pPr>
            <a:r>
              <a:rPr lang="en-US" altLang="en-US" dirty="0"/>
              <a:t>We evaluate </a:t>
            </a:r>
            <a:r>
              <a:rPr lang="en-US" altLang="en-US" i="1" dirty="0"/>
              <a:t>f</a:t>
            </a:r>
            <a:r>
              <a:rPr lang="en-US" altLang="en-US" dirty="0"/>
              <a:t> at the selected points.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3738" name="Group 74"/>
              <p:cNvGraphicFramePr>
                <a:graphicFrameLocks noGrp="1"/>
              </p:cNvGraphicFramePr>
              <p:nvPr/>
            </p:nvGraphicFramePr>
            <p:xfrm>
              <a:off x="988546" y="2335212"/>
              <a:ext cx="5929313" cy="2366963"/>
            </p:xfrm>
            <a:graphic>
              <a:graphicData uri="http://schemas.openxmlformats.org/drawingml/2006/table">
                <a:tbl>
                  <a:tblPr/>
                  <a:tblGrid>
                    <a:gridCol w="214153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6675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784225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68262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101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x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–1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3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509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num>
                                  <m:den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2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–3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9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6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3738" name="Group 7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2588395"/>
                  </p:ext>
                </p:extLst>
              </p:nvPr>
            </p:nvGraphicFramePr>
            <p:xfrm>
              <a:off x="988546" y="2335212"/>
              <a:ext cx="5929313" cy="2366963"/>
            </p:xfrm>
            <a:graphic>
              <a:graphicData uri="http://schemas.openxmlformats.org/drawingml/2006/table">
                <a:tbl>
                  <a:tblPr/>
                  <a:tblGrid>
                    <a:gridCol w="214153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66675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78422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68262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5"/>
                        </a:ext>
                      </a:extLst>
                    </a:gridCol>
                  </a:tblGrid>
                  <a:tr h="101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x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–1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380992" r="-323140" b="-132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451163" r="-203101" b="-132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634821" r="-133929" b="-132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3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3509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t="-75566" r="-177208" b="-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2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–3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9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6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24898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Graphing a Rational Function  </a:t>
            </a:r>
            <a:r>
              <a:rPr lang="en-US" altLang="en-US" i="1" dirty="0"/>
              <a:t>(continued)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7618"/>
            <a:ext cx="8229600" cy="4958545"/>
          </a:xfrm>
        </p:spPr>
        <p:txBody>
          <a:bodyPr/>
          <a:lstStyle/>
          <a:p>
            <a:pPr marL="0" indent="0"/>
            <a:r>
              <a:rPr lang="en-US" altLang="en-US" b="1" dirty="0"/>
              <a:t>Step 7 Graph the </a:t>
            </a:r>
            <a:r>
              <a:rPr lang="en-US" altLang="en-US" b="1" dirty="0" smtClean="0"/>
              <a:t>function.</a:t>
            </a:r>
            <a:endParaRPr lang="en-US" altLang="en-US" b="1" dirty="0"/>
          </a:p>
        </p:txBody>
      </p:sp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1987550"/>
            <a:ext cx="4132263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4354513" y="3584575"/>
            <a:ext cx="3163887" cy="14288"/>
          </a:xfrm>
          <a:prstGeom prst="line">
            <a:avLst/>
          </a:prstGeom>
          <a:noFill/>
          <a:ln w="3175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6211888" y="2308225"/>
            <a:ext cx="28575" cy="3613150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7058025" y="1714500"/>
            <a:ext cx="1435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vertical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asymptote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 = 2</a:t>
            </a: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7058025" y="4595813"/>
            <a:ext cx="1435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horizontal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asymptote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y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= 3</a:t>
            </a:r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 flipH="1" flipV="1">
            <a:off x="7058025" y="3598863"/>
            <a:ext cx="92075" cy="9969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0" name="Line 12"/>
          <p:cNvSpPr>
            <a:spLocks noChangeShapeType="1"/>
          </p:cNvSpPr>
          <p:nvPr/>
        </p:nvSpPr>
        <p:spPr bwMode="auto">
          <a:xfrm flipH="1">
            <a:off x="6240463" y="2308225"/>
            <a:ext cx="8175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Slant Asymptotes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8634"/>
                <a:ext cx="8229600" cy="4747529"/>
              </a:xfrm>
            </p:spPr>
            <p:txBody>
              <a:bodyPr/>
              <a:lstStyle/>
              <a:p>
                <a:pPr marL="0" indent="0"/>
                <a:r>
                  <a:rPr lang="en-US" altLang="en-US" b="1" dirty="0"/>
                  <a:t>The graph of a rational function has a slant asymptote if the degree of the numerator is one more than the degree of the denominator.</a:t>
                </a:r>
              </a:p>
              <a:p>
                <a:pPr marL="0" indent="0"/>
                <a:endParaRPr lang="en-US" altLang="en-US" b="1" dirty="0"/>
              </a:p>
              <a:p>
                <a:pPr marL="0" indent="0"/>
                <a:r>
                  <a:rPr lang="en-US" altLang="en-US" dirty="0"/>
                  <a:t>In general, if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dirty="0"/>
                  <a:t>  </a:t>
                </a:r>
                <a:r>
                  <a:rPr lang="en-US" altLang="en-US" i="1" dirty="0"/>
                  <a:t>p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q</a:t>
                </a:r>
                <a:r>
                  <a:rPr lang="en-US" altLang="en-US" dirty="0"/>
                  <a:t> have no common </a:t>
                </a:r>
              </a:p>
              <a:p>
                <a:pPr marL="0" indent="0"/>
                <a:r>
                  <a:rPr lang="en-US" altLang="en-US" dirty="0"/>
                  <a:t>factors, and the degree of </a:t>
                </a:r>
                <a:r>
                  <a:rPr lang="en-US" altLang="en-US" i="1" dirty="0"/>
                  <a:t>p</a:t>
                </a:r>
                <a:r>
                  <a:rPr lang="en-US" altLang="en-US" dirty="0"/>
                  <a:t> is one greater than the degree of </a:t>
                </a:r>
                <a:r>
                  <a:rPr lang="en-US" altLang="en-US" i="1" dirty="0"/>
                  <a:t>q</a:t>
                </a:r>
                <a:r>
                  <a:rPr lang="en-US" altLang="en-US" dirty="0"/>
                  <a:t>, find the slant </a:t>
                </a:r>
                <a:r>
                  <a:rPr lang="en-US" altLang="en-US" dirty="0" smtClean="0"/>
                  <a:t>asymptote </a:t>
                </a:r>
                <a:r>
                  <a:rPr lang="en-US" altLang="en-US" dirty="0"/>
                  <a:t>by dividing </a:t>
                </a:r>
                <a:r>
                  <a:rPr lang="en-US" altLang="en-US" i="1" dirty="0"/>
                  <a:t>q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into </a:t>
                </a:r>
                <a:r>
                  <a:rPr lang="en-US" altLang="en-US" i="1" dirty="0"/>
                  <a:t>p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).</a:t>
                </a:r>
              </a:p>
            </p:txBody>
          </p:sp>
        </mc:Choice>
        <mc:Fallback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8634"/>
                <a:ext cx="8229600" cy="4747529"/>
              </a:xfrm>
              <a:blipFill rotWithShape="1">
                <a:blip r:embed="rId2"/>
                <a:stretch>
                  <a:fillRect l="-1481" t="-1284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3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8:  Finding the Slant </a:t>
            </a:r>
            <a:r>
              <a:rPr lang="en-US" altLang="en-US" dirty="0" smtClean="0"/>
              <a:t>Asymptote </a:t>
            </a:r>
            <a:r>
              <a:rPr lang="en-US" altLang="en-US" dirty="0"/>
              <a:t>of a Rational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Find the slant asymptote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Solution: The degree of the numerator, 2, is exactly one more than the degree of the denominator, 1.</a:t>
                </a:r>
              </a:p>
              <a:p>
                <a:pPr marL="0" indent="0"/>
                <a:r>
                  <a:rPr lang="en-US" altLang="en-US" dirty="0"/>
                  <a:t>To find the equation of the slant asymptote, divide the numerator by the denominator.</a:t>
                </a:r>
              </a:p>
            </p:txBody>
          </p:sp>
        </mc:Choice>
        <mc:Fallback xmlns="">
          <p:sp>
            <p:nvSpPr>
              <p:cNvPr id="11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xmlns="" id="{96BD6777-3D26-40EE-B1E8-FEC6541DF73F}"/>
              </a:ext>
            </a:extLst>
          </p:cNvPr>
          <p:cNvGraphicFramePr>
            <a:graphicFrameLocks noGrp="1"/>
          </p:cNvGraphicFramePr>
          <p:nvPr/>
        </p:nvGraphicFramePr>
        <p:xfrm>
          <a:off x="4959612" y="3915410"/>
          <a:ext cx="265684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210">
                  <a:extLst>
                    <a:ext uri="{9D8B030D-6E8A-4147-A177-3AD203B41FA5}">
                      <a16:colId xmlns:a16="http://schemas.microsoft.com/office/drawing/2014/main" xmlns="" val="638139042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xmlns="" val="3563015302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xmlns="" val="1991452454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xmlns="" val="838923567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0447067"/>
                  </a:ext>
                </a:extLst>
              </a:tr>
            </a:tbl>
          </a:graphicData>
        </a:graphic>
      </p:graphicFrame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xmlns="" id="{716C9D03-7996-4015-92F7-403E849C044A}"/>
              </a:ext>
            </a:extLst>
          </p:cNvPr>
          <p:cNvGraphicFramePr>
            <a:graphicFrameLocks noGrp="1"/>
          </p:cNvGraphicFramePr>
          <p:nvPr/>
        </p:nvGraphicFramePr>
        <p:xfrm>
          <a:off x="4887539" y="4378676"/>
          <a:ext cx="265684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210">
                  <a:extLst>
                    <a:ext uri="{9D8B030D-6E8A-4147-A177-3AD203B41FA5}">
                      <a16:colId xmlns:a16="http://schemas.microsoft.com/office/drawing/2014/main" xmlns="" val="638139042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xmlns="" val="3563015302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xmlns="" val="1991452454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xmlns="" val="838923567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112809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43146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AE224394-938C-4651-BE26-8B1AA9DB3D4B}"/>
                  </a:ext>
                </a:extLst>
              </p:cNvPr>
              <p:cNvSpPr txBox="1"/>
              <p:nvPr/>
            </p:nvSpPr>
            <p:spPr>
              <a:xfrm>
                <a:off x="816430" y="5439333"/>
                <a:ext cx="6719340" cy="846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E224394-938C-4651-BE26-8B1AA9DB3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30" y="5439333"/>
                <a:ext cx="6719340" cy="8465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4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8:  Finding the Slant </a:t>
            </a:r>
            <a:r>
              <a:rPr lang="en-US" altLang="en-US" dirty="0" smtClean="0"/>
              <a:t>Asymptote </a:t>
            </a:r>
            <a:r>
              <a:rPr lang="en-US" altLang="en-US" dirty="0"/>
              <a:t>of a Rational Function </a:t>
            </a:r>
            <a:r>
              <a:rPr lang="en-US" altLang="en-US" i="1" dirty="0"/>
              <a:t>(continued)</a:t>
            </a:r>
            <a:endParaRPr lang="en-US" alt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1686"/>
            <a:ext cx="8229600" cy="4944477"/>
          </a:xfrm>
        </p:spPr>
        <p:txBody>
          <a:bodyPr/>
          <a:lstStyle/>
          <a:p>
            <a:pPr marL="0" indent="0"/>
            <a:r>
              <a:rPr lang="en-US" altLang="en-US" dirty="0"/>
              <a:t>The equation of the slant asymptote is </a:t>
            </a:r>
            <a:r>
              <a:rPr lang="en-US" altLang="en-US" i="1" dirty="0"/>
              <a:t>y</a:t>
            </a:r>
            <a:r>
              <a:rPr lang="en-US" altLang="en-US" dirty="0"/>
              <a:t> = 2</a:t>
            </a:r>
            <a:r>
              <a:rPr lang="en-US" altLang="en-US" i="1" dirty="0"/>
              <a:t>x</a:t>
            </a:r>
            <a:r>
              <a:rPr lang="en-US" altLang="en-US" dirty="0"/>
              <a:t> – 1.</a:t>
            </a:r>
          </a:p>
          <a:p>
            <a:pPr marL="0" indent="0"/>
            <a:r>
              <a:rPr lang="en-US" altLang="en-US" dirty="0"/>
              <a:t>The graph of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is shown.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3830709" y="2745595"/>
            <a:ext cx="1435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vertical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asymptote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= 2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2745290" y="4612524"/>
            <a:ext cx="2085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slant asymptote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= 2</a:t>
            </a:r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–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 flipV="1">
            <a:off x="5526159" y="3099607"/>
            <a:ext cx="1154112" cy="142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>
            <a:off x="4831265" y="4983999"/>
            <a:ext cx="6619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84AF1A-AA07-4C7C-B0D0-B90DF0D5E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910" y="2156326"/>
            <a:ext cx="3790950" cy="3838575"/>
          </a:xfrm>
          <a:prstGeom prst="rect">
            <a:avLst/>
          </a:prstGeom>
        </p:spPr>
      </p:pic>
      <p:sp>
        <p:nvSpPr>
          <p:cNvPr id="117768" name="Line 8"/>
          <p:cNvSpPr>
            <a:spLocks noChangeShapeType="1"/>
          </p:cNvSpPr>
          <p:nvPr/>
        </p:nvSpPr>
        <p:spPr bwMode="auto">
          <a:xfrm flipH="1" flipV="1">
            <a:off x="6756774" y="2623551"/>
            <a:ext cx="14288" cy="3052763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 flipV="1">
            <a:off x="4869517" y="2623551"/>
            <a:ext cx="3183588" cy="3052762"/>
          </a:xfrm>
          <a:prstGeom prst="line">
            <a:avLst/>
          </a:prstGeom>
          <a:noFill/>
          <a:ln w="31750">
            <a:solidFill>
              <a:srgbClr val="0066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1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9a:  Application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A company is planning to manufacture wheelchairs that are light, fast, and beautiful.  The fixed monthly cost will be $500,000 and it will cost $400 to produce each radically innovative chair.</a:t>
            </a:r>
          </a:p>
          <a:p>
            <a:pPr marL="0" indent="0"/>
            <a:r>
              <a:rPr lang="en-US" altLang="en-US" dirty="0"/>
              <a:t>Write the cost function, </a:t>
            </a:r>
            <a:r>
              <a:rPr lang="en-US" altLang="en-US" i="1" dirty="0"/>
              <a:t>C</a:t>
            </a:r>
            <a:r>
              <a:rPr lang="en-US" altLang="en-US" dirty="0"/>
              <a:t>, of producing </a:t>
            </a:r>
            <a:r>
              <a:rPr lang="en-US" altLang="en-US" i="1" dirty="0"/>
              <a:t>x</a:t>
            </a:r>
            <a:r>
              <a:rPr lang="en-US" altLang="en-US" dirty="0"/>
              <a:t> wheelchairs.</a:t>
            </a:r>
          </a:p>
          <a:p>
            <a:pPr marL="0" indent="0"/>
            <a:r>
              <a:rPr lang="en-US" altLang="en-US" dirty="0"/>
              <a:t>Solution:</a:t>
            </a:r>
          </a:p>
          <a:p>
            <a:pPr marL="0" indent="0"/>
            <a:r>
              <a:rPr lang="en-US" altLang="en-US" dirty="0"/>
              <a:t>	</a:t>
            </a:r>
            <a:r>
              <a:rPr lang="en-US" altLang="en-US" i="1" dirty="0"/>
              <a:t>C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500,000 + 400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080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9b:  Application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A company is planning to manufacture wheelchairs that are light, fast, and beautiful.  The fixed monthly cost will be $500,000 and it will cost $400 to produce each radically innovative chair.</a:t>
                </a:r>
              </a:p>
              <a:p>
                <a:pPr marL="0" indent="0"/>
                <a:r>
                  <a:rPr lang="en-US" altLang="en-US" dirty="0"/>
                  <a:t>Write the average cost function,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altLang="en-US" dirty="0"/>
                  <a:t>, of producing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wheelchairs.</a:t>
                </a:r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500,000+400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 r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6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9c: 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/>
                <a:r>
                  <a:rPr lang="en-US" altLang="en-US" dirty="0"/>
                  <a:t>Find and interpret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0,0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500,000+400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500,000+400(1000)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			    = 900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average cost per wheelchair of producing 1000 wheelchairs per month is $900.</a:t>
                </a:r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46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213" r="-210" b="-8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36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9c:  Application </a:t>
            </a:r>
            <a:r>
              <a:rPr lang="en-US" altLang="en-US" i="1" dirty="0"/>
              <a:t>(continued)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/>
                <a:r>
                  <a:rPr lang="en-US" altLang="en-US" dirty="0"/>
                  <a:t>Find and interpret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0,0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500,000+400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10,000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500,000+400(10,000)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10,000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			    = 450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average cost per wheelchair of producing 10,000 wheelchairs per month is $450.</a:t>
                </a:r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46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213" r="-210" b="-9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64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1a:  Finding the Domain of a Rational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199" y="1176338"/>
                <a:ext cx="8456613" cy="4977036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Find the domain of the rational function: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altLang="en-US" dirty="0"/>
                  <a:t>. Solution:</a:t>
                </a:r>
              </a:p>
              <a:p>
                <a:pPr marL="0" indent="0"/>
                <a:r>
                  <a:rPr lang="en-US" altLang="en-US" dirty="0"/>
                  <a:t>Rational functions contain division.  Because division by 0 is undefined, we must exclude from the domain of each function values of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that cause the polynomial function in the denominator to be 0.  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– 5 = 0</a:t>
                </a:r>
                <a:br>
                  <a:rPr lang="en-US" altLang="en-US" dirty="0"/>
                </a:br>
                <a:r>
                  <a:rPr lang="en-US" altLang="en-US" dirty="0"/>
                  <a:t>		  	                 </a:t>
                </a:r>
                <a:r>
                  <a:rPr lang="en-US" altLang="en-US" i="1" dirty="0"/>
                  <a:t>x = </a:t>
                </a:r>
                <a:r>
                  <a:rPr lang="en-US" altLang="en-US" dirty="0"/>
                  <a:t>5</a:t>
                </a:r>
              </a:p>
              <a:p>
                <a:pPr marL="0" indent="0"/>
                <a:r>
                  <a:rPr lang="en-US" altLang="en-US" dirty="0"/>
                  <a:t>The domain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consists of all real numbers except 5.</a:t>
                </a:r>
              </a:p>
              <a:p>
                <a:pPr marL="0" indent="0"/>
                <a:r>
                  <a:rPr lang="en-US" altLang="en-US" dirty="0"/>
                  <a:t>Set builder notation: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≠5}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Interval notation: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∞,5</m:t>
                        </m:r>
                      </m:e>
                    </m:d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5,∞</m:t>
                        </m:r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76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199" y="1176338"/>
                <a:ext cx="8456613" cy="4977036"/>
              </a:xfrm>
              <a:blipFill>
                <a:blip r:embed="rId2"/>
                <a:stretch>
                  <a:fillRect l="-1652" r="-1502" b="-2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068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9c:  Application </a:t>
            </a:r>
            <a:r>
              <a:rPr lang="en-US" altLang="en-US" i="1" dirty="0"/>
              <a:t>(continued)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/>
                <a:r>
                  <a:rPr lang="en-US" altLang="en-US" dirty="0"/>
                  <a:t>Find and interpret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0,0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500,000+400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100,000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500,000+400(100,000)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100,000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			    = 405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average cost per wheelchair of producing 10,000 wheelchairs per month is $405.</a:t>
                </a:r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46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213" r="-210" b="-9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8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9d:  Application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2863" y="1176338"/>
                <a:ext cx="8969375" cy="4949825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Find the horizontal asymptote for the average cost function, and describe what this means for the company.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Solution: 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500,000+400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+500,000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horizontal asymptote is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= 400.</a:t>
                </a:r>
              </a:p>
              <a:p>
                <a:r>
                  <a:rPr lang="en-US" altLang="en-US" dirty="0"/>
                  <a:t>The cost per wheelchair approaches $400 as more wheelchairs are produced. </a:t>
                </a:r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863" y="1176338"/>
                <a:ext cx="8969375" cy="4949825"/>
              </a:xfrm>
              <a:blipFill rotWithShape="1">
                <a:blip r:embed="rId2"/>
                <a:stretch>
                  <a:fillRect l="-1360" t="-1232" b="-8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30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1b:  Finding the  Domain of a Rational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8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9238" y="996950"/>
                <a:ext cx="8894762" cy="5038090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Find the domain of the rational function: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dirty="0"/>
                  <a:t>. Solution:  Rational functions contain division.  Because division by 0 is undefined, we must exclude from the domain of each function values of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that cause the polynomial function in the denominator to be 0.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−25=0</m:t>
                      </m:r>
                    </m:oMath>
                  </m:oMathPara>
                </a14:m>
                <a:endParaRPr lang="en-US" altLang="en-US" b="0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=±5</m:t>
                      </m:r>
                    </m:oMath>
                  </m:oMathPara>
                </a14:m>
                <a:endParaRPr lang="en-US" altLang="en-US" dirty="0"/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dirty="0"/>
                  <a:t>The domain of </a:t>
                </a:r>
                <a:r>
                  <a:rPr lang="en-US" altLang="en-US" i="1" dirty="0"/>
                  <a:t>g</a:t>
                </a:r>
                <a:r>
                  <a:rPr lang="en-US" altLang="en-US" dirty="0"/>
                  <a:t> consists of  all real numbers except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±5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dirty="0"/>
                  <a:t>Set builder notation: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≠5}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Interval notation: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alt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∞</m:t>
                        </m:r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/>
                <a:endParaRPr lang="en-US" altLang="en-US" dirty="0"/>
              </a:p>
            </p:txBody>
          </p:sp>
        </mc:Choice>
        <mc:Fallback>
          <p:sp>
            <p:nvSpPr>
              <p:cNvPr id="7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9238" y="996950"/>
                <a:ext cx="8894762" cy="5038090"/>
              </a:xfrm>
              <a:blipFill rotWithShape="1">
                <a:blip r:embed="rId2"/>
                <a:stretch>
                  <a:fillRect l="-1439" t="-242" b="-4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6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1c:  Finding the  Domain of a Rational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199" y="1176338"/>
                <a:ext cx="8456613" cy="5020067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Find the domain of the rational function: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dirty="0"/>
                  <a:t> .</a:t>
                </a:r>
              </a:p>
              <a:p>
                <a:pPr marL="0" indent="0"/>
                <a:r>
                  <a:rPr lang="en-US" altLang="en-US" dirty="0"/>
                  <a:t>Solution: Rational functions contain division.  Because division by 0 is undefined, we must exclude from the domain of each function values of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that cause the polynomial function in the denominator to be 0.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25=0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=±5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altLang="en-US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/>
                  <a:t>No real numbers cause the denominator of </a:t>
                </a:r>
                <a:r>
                  <a:rPr lang="en-US" altLang="en-US" i="1" dirty="0"/>
                  <a:t>h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to equal 0.  The domain of </a:t>
                </a:r>
                <a:r>
                  <a:rPr lang="en-US" altLang="en-US" i="1" dirty="0"/>
                  <a:t>h</a:t>
                </a:r>
                <a:r>
                  <a:rPr lang="en-US" altLang="en-US" dirty="0"/>
                  <a:t> consists of all real numbers. </a:t>
                </a:r>
              </a:p>
              <a:p>
                <a:pPr marL="0" indent="0"/>
                <a:r>
                  <a:rPr lang="en-US" altLang="en-US" dirty="0">
                    <a:cs typeface="Times New Roman" panose="02020603050405020304" pitchFamily="18" charset="0"/>
                  </a:rPr>
                  <a:t>Domain of </a:t>
                </a:r>
                <a:r>
                  <a:rPr lang="en-US" altLang="en-US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∞, ∞</m:t>
                        </m:r>
                      </m:e>
                    </m:d>
                  </m:oMath>
                </a14:m>
                <a:endParaRPr lang="en-US" altLang="en-US" dirty="0"/>
              </a:p>
            </p:txBody>
          </p:sp>
        </mc:Choice>
        <mc:Fallback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199" y="1176338"/>
                <a:ext cx="8456613" cy="5020067"/>
              </a:xfrm>
              <a:blipFill rotWithShape="1">
                <a:blip r:embed="rId2"/>
                <a:stretch>
                  <a:fillRect l="-1442" b="-5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4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Arrow Notation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470" y="1475105"/>
            <a:ext cx="8229600" cy="4525963"/>
          </a:xfrm>
        </p:spPr>
        <p:txBody>
          <a:bodyPr/>
          <a:lstStyle/>
          <a:p>
            <a:pPr marL="0" indent="0"/>
            <a:r>
              <a:rPr lang="en-US" altLang="en-US" dirty="0"/>
              <a:t>We use arrow notation to describe the behavior of some functions. </a:t>
            </a:r>
          </a:p>
          <a:p>
            <a:pPr marL="0" indent="0"/>
            <a:endParaRPr lang="en-US" altLang="en-US" dirty="0"/>
          </a:p>
          <a:p>
            <a:pPr marL="0" indent="0"/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457199" y="2556828"/>
              <a:ext cx="8366761" cy="3444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1">
                      <a:extLst>
                        <a:ext uri="{9D8B030D-6E8A-4147-A177-3AD203B41FA5}">
                          <a16:colId xmlns:a16="http://schemas.microsoft.com/office/drawing/2014/main" xmlns="" val="2910190814"/>
                        </a:ext>
                      </a:extLst>
                    </a:gridCol>
                    <a:gridCol w="6537960">
                      <a:extLst>
                        <a:ext uri="{9D8B030D-6E8A-4147-A177-3AD203B41FA5}">
                          <a16:colId xmlns:a16="http://schemas.microsoft.com/office/drawing/2014/main" xmlns="" val="5324199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Symbol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Meaning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066089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approaches</a:t>
                          </a:r>
                          <a:r>
                            <a:rPr lang="en-US" sz="2800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i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800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from the right.</a:t>
                          </a:r>
                          <a:endParaRPr lang="en-US" sz="28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445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approaches </a:t>
                          </a:r>
                          <a:r>
                            <a:rPr lang="en-US" sz="28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from the left.</a:t>
                          </a:r>
                          <a:endParaRPr lang="en-US" sz="28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03841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approaches</a:t>
                          </a:r>
                          <a:r>
                            <a:rPr lang="en-US" sz="2800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infinity; that is, </a:t>
                          </a:r>
                          <a:r>
                            <a:rPr lang="en-US" sz="2800" i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increases without bound.</a:t>
                          </a:r>
                          <a:endParaRPr lang="en-US" sz="28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8396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approaches</a:t>
                          </a:r>
                          <a:r>
                            <a:rPr lang="en-US" sz="2800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negative infinity; that is, </a:t>
                          </a:r>
                          <a:r>
                            <a:rPr lang="en-US" sz="2800" i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decreases without bound.</a:t>
                          </a:r>
                          <a:endParaRPr lang="en-US" sz="28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363026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0253103"/>
                  </p:ext>
                </p:extLst>
              </p:nvPr>
            </p:nvGraphicFramePr>
            <p:xfrm>
              <a:off x="457199" y="2556828"/>
              <a:ext cx="8366761" cy="3444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1">
                      <a:extLst>
                        <a:ext uri="{9D8B030D-6E8A-4147-A177-3AD203B41FA5}">
                          <a16:colId xmlns:a16="http://schemas.microsoft.com/office/drawing/2014/main" val="2910190814"/>
                        </a:ext>
                      </a:extLst>
                    </a:gridCol>
                    <a:gridCol w="6537960">
                      <a:extLst>
                        <a:ext uri="{9D8B030D-6E8A-4147-A177-3AD203B41FA5}">
                          <a16:colId xmlns:a16="http://schemas.microsoft.com/office/drawing/2014/main" val="5324199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Symbol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Meaning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0660896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3" t="-111765" r="-358667" b="-49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approaches</a:t>
                          </a:r>
                          <a:r>
                            <a:rPr lang="en-US" sz="2800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i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800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from the right.</a:t>
                          </a:r>
                          <a:endParaRPr lang="en-US" sz="28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453109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3" t="-211765" r="-358667" b="-39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approaches </a:t>
                          </a:r>
                          <a:r>
                            <a:rPr lang="en-US" sz="28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from the left.</a:t>
                          </a:r>
                          <a:endParaRPr lang="en-US" sz="28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0384157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3" t="-169872" r="-358667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approaches</a:t>
                          </a:r>
                          <a:r>
                            <a:rPr lang="en-US" sz="2800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infinity; that is, </a:t>
                          </a:r>
                          <a:r>
                            <a:rPr lang="en-US" sz="2800" i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increases without bound.</a:t>
                          </a:r>
                          <a:endParaRPr lang="en-US" sz="28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396275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3" t="-271613" r="-358667" b="-1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approaches</a:t>
                          </a:r>
                          <a:r>
                            <a:rPr lang="en-US" sz="2800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negative infinity; that is, </a:t>
                          </a:r>
                          <a:r>
                            <a:rPr lang="en-US" sz="2800" i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decreases without bound.</a:t>
                          </a:r>
                          <a:endParaRPr lang="en-US" sz="28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63026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777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 of a Vertical Asymptote</a:t>
            </a:r>
          </a:p>
        </p:txBody>
      </p:sp>
      <p:sp>
        <p:nvSpPr>
          <p:cNvPr id="1229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379538"/>
            <a:ext cx="8229600" cy="4746625"/>
          </a:xfrm>
        </p:spPr>
        <p:txBody>
          <a:bodyPr/>
          <a:lstStyle/>
          <a:p>
            <a:pPr marL="0" indent="0"/>
            <a:r>
              <a:rPr lang="en-US" altLang="en-US" dirty="0"/>
              <a:t>The line </a:t>
            </a:r>
            <a:r>
              <a:rPr lang="en-US" altLang="en-US" i="1" dirty="0"/>
              <a:t>x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dirty="0"/>
              <a:t> is a vertical asymptote of the graph of a function </a:t>
            </a:r>
            <a:r>
              <a:rPr lang="en-US" altLang="en-US" i="1" dirty="0"/>
              <a:t>f</a:t>
            </a:r>
            <a:r>
              <a:rPr lang="en-US" altLang="en-US" dirty="0"/>
              <a:t> if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increases without bound as </a:t>
            </a:r>
            <a:r>
              <a:rPr lang="en-US" altLang="en-US" i="1" dirty="0"/>
              <a:t>x</a:t>
            </a:r>
            <a:r>
              <a:rPr lang="en-US" altLang="en-US" dirty="0"/>
              <a:t> approaches </a:t>
            </a:r>
            <a:r>
              <a:rPr lang="en-US" altLang="en-US" i="1" dirty="0"/>
              <a:t>a</a:t>
            </a:r>
            <a:r>
              <a:rPr lang="en-US" altLang="en-US" dirty="0"/>
              <a:t>.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7" y="2807311"/>
            <a:ext cx="5450899" cy="331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 of a Vertical Asymptote  </a:t>
            </a:r>
            <a:r>
              <a:rPr lang="en-US" altLang="en-US" i="1"/>
              <a:t>(continued)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229600" cy="4846003"/>
          </a:xfrm>
        </p:spPr>
        <p:txBody>
          <a:bodyPr/>
          <a:lstStyle/>
          <a:p>
            <a:pPr marL="0" indent="0"/>
            <a:r>
              <a:rPr lang="en-US" altLang="en-US" dirty="0"/>
              <a:t>The line </a:t>
            </a:r>
            <a:r>
              <a:rPr lang="en-US" altLang="en-US" i="1" dirty="0"/>
              <a:t>x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dirty="0"/>
              <a:t> is a vertical asymptote of the graph of a function </a:t>
            </a:r>
            <a:r>
              <a:rPr lang="en-US" altLang="en-US" i="1" dirty="0"/>
              <a:t>f</a:t>
            </a:r>
            <a:r>
              <a:rPr lang="en-US" altLang="en-US" dirty="0"/>
              <a:t> if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decreases without bound as </a:t>
            </a:r>
            <a:r>
              <a:rPr lang="en-US" altLang="en-US" i="1" dirty="0"/>
              <a:t>x</a:t>
            </a:r>
            <a:r>
              <a:rPr lang="en-US" altLang="en-US" dirty="0"/>
              <a:t> approaches </a:t>
            </a:r>
            <a:r>
              <a:rPr lang="en-US" altLang="en-US" i="1" dirty="0"/>
              <a:t>a</a:t>
            </a:r>
            <a:r>
              <a:rPr lang="en-US" altLang="en-US" dirty="0"/>
              <a:t>.</a:t>
            </a:r>
          </a:p>
          <a:p>
            <a:pPr marL="0" indent="0"/>
            <a:endParaRPr lang="en-US" altLang="en-US" dirty="0"/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2602523"/>
            <a:ext cx="6075500" cy="363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066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19223</TotalTime>
  <Words>2576</Words>
  <Application>Microsoft Office PowerPoint</Application>
  <PresentationFormat>Letter Paper (8.5x11 in)</PresentationFormat>
  <Paragraphs>300</Paragraphs>
  <Slides>41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Equation</vt:lpstr>
      <vt:lpstr>MathType 6.0 Equation</vt:lpstr>
      <vt:lpstr>PowerPoint Presentation</vt:lpstr>
      <vt:lpstr>Objectives</vt:lpstr>
      <vt:lpstr>Rational Functions</vt:lpstr>
      <vt:lpstr>Example 1a:  Finding the Domain of a Rational Function</vt:lpstr>
      <vt:lpstr>Example 1b:  Finding the  Domain of a Rational Function</vt:lpstr>
      <vt:lpstr>Example 1c:  Finding the  Domain of a Rational Function</vt:lpstr>
      <vt:lpstr>Arrow Notation</vt:lpstr>
      <vt:lpstr>Definition of a Vertical Asymptote</vt:lpstr>
      <vt:lpstr>Definition of a Vertical Asymptote  (continued)</vt:lpstr>
      <vt:lpstr>Locating Vertical Asymptotes</vt:lpstr>
      <vt:lpstr>Example 2a:  Finding the Vertical Asymptotes of a Rational Function</vt:lpstr>
      <vt:lpstr>Example 2a:  Finding the Vertical Asymptotes of a Rational Function   (continued)</vt:lpstr>
      <vt:lpstr>Example 2c:  Finding the Vertical Asymptotes of a Rational Function</vt:lpstr>
      <vt:lpstr>Definition of a Horizontal Asymptote</vt:lpstr>
      <vt:lpstr>Locating Horizontal Asymptotes</vt:lpstr>
      <vt:lpstr>Example 3a:  Finding the Horizontal Asymptote of a Rational Function</vt:lpstr>
      <vt:lpstr>Example 3a:  Finding the Horizontal Asymptote of a Rational Function (continued)</vt:lpstr>
      <vt:lpstr>Example 3b:  Finding the Horizontal Asymptote of a Rational Function</vt:lpstr>
      <vt:lpstr>Example 3b:  Finding the Horizontal Asymptote of a Rational Function    (continued)</vt:lpstr>
      <vt:lpstr>Example 3c:  Finding the Horizontal Asymptote of a Rational Function</vt:lpstr>
      <vt:lpstr>Example 3c:  Finding the Horizontal Asymptote of a Rational Function    (continued)</vt:lpstr>
      <vt:lpstr>Basic Rational Functions</vt:lpstr>
      <vt:lpstr>Example 4:  Using Transformations to Graph a Rational Function</vt:lpstr>
      <vt:lpstr>Example 4:  Using Transformations to Graph a Rational Function   (continued)</vt:lpstr>
      <vt:lpstr>Example 4:  Using Transformations to Graph a Rational Function   (continued)</vt:lpstr>
      <vt:lpstr>Strategy for Graphing a Rational Function</vt:lpstr>
      <vt:lpstr>Strategy for Graphing a Rational Function   (continued)</vt:lpstr>
      <vt:lpstr>Example 5:  Graphing a Rational Function</vt:lpstr>
      <vt:lpstr>Example 5:  Graphing a Rational Function  (continued)</vt:lpstr>
      <vt:lpstr>Example 5:  Graphing a Rational Function  (continued)</vt:lpstr>
      <vt:lpstr>Example 5:  Graphing a Rational Function  (continued)</vt:lpstr>
      <vt:lpstr>Example 5:  Graphing a Rational Function  (continued)</vt:lpstr>
      <vt:lpstr>Slant Asymptotes</vt:lpstr>
      <vt:lpstr>Example 8:  Finding the Slant Asymptote of a Rational Function</vt:lpstr>
      <vt:lpstr>Example 8:  Finding the Slant Asymptote of a Rational Function (continued)</vt:lpstr>
      <vt:lpstr>Example 9a:  Application</vt:lpstr>
      <vt:lpstr>Example 9b:  Application    (continued)</vt:lpstr>
      <vt:lpstr>Example 9c:  Application</vt:lpstr>
      <vt:lpstr>Example 9c:  Application (continued)</vt:lpstr>
      <vt:lpstr>Example 9c:  Application (continued)</vt:lpstr>
      <vt:lpstr>Example 9d:  Application    (continued)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1182</cp:revision>
  <cp:lastPrinted>2001-11-04T00:51:13Z</cp:lastPrinted>
  <dcterms:created xsi:type="dcterms:W3CDTF">2005-02-25T19:46:41Z</dcterms:created>
  <dcterms:modified xsi:type="dcterms:W3CDTF">2023-01-03T04:45:36Z</dcterms:modified>
</cp:coreProperties>
</file>