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1005" r:id="rId2"/>
    <p:sldId id="1195" r:id="rId3"/>
    <p:sldId id="1196" r:id="rId4"/>
    <p:sldId id="1197" r:id="rId5"/>
    <p:sldId id="1209" r:id="rId6"/>
    <p:sldId id="1210" r:id="rId7"/>
    <p:sldId id="1211" r:id="rId8"/>
    <p:sldId id="1212" r:id="rId9"/>
    <p:sldId id="1213" r:id="rId10"/>
    <p:sldId id="1214" r:id="rId11"/>
    <p:sldId id="1215" r:id="rId12"/>
    <p:sldId id="1216" r:id="rId13"/>
    <p:sldId id="1217" r:id="rId14"/>
    <p:sldId id="1218" r:id="rId15"/>
    <p:sldId id="1219" r:id="rId16"/>
    <p:sldId id="1220" r:id="rId17"/>
    <p:sldId id="1222" r:id="rId18"/>
    <p:sldId id="1223" r:id="rId19"/>
    <p:sldId id="1224" r:id="rId20"/>
    <p:sldId id="1225" r:id="rId21"/>
    <p:sldId id="1226" r:id="rId22"/>
    <p:sldId id="1227" r:id="rId23"/>
    <p:sldId id="1228" r:id="rId24"/>
    <p:sldId id="1229" r:id="rId25"/>
    <p:sldId id="1230" r:id="rId26"/>
    <p:sldId id="1221" r:id="rId27"/>
  </p:sldIdLst>
  <p:sldSz cx="9144000" cy="6858000" type="letter"/>
  <p:notesSz cx="6858000" cy="9144000"/>
  <p:embeddedFontLst>
    <p:embeddedFont>
      <p:font typeface="Arial Narrow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</p:embeddedFontLst>
  <p:custDataLst>
    <p:tags r:id="rId41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1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30591-CFF9-4851-8FC0-8C47E8236FC5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4752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3" Type="http://schemas.openxmlformats.org/officeDocument/2006/relationships/image" Target="NUL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image" Target="NULL"/><Relationship Id="rId9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image" Target="NUL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image" Target="NULL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NUL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Polynomial and Rational Functions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2.2 Quadratic Functions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Graphing Quadratic Functions with Equations in the Form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To graph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,</a:t>
                </a:r>
              </a:p>
              <a:p>
                <a:pPr marL="457200" indent="-457200"/>
                <a:r>
                  <a:rPr lang="en-US" altLang="en-US" dirty="0"/>
                  <a:t>1.  Determine whether the parabola opens upward or downward.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it opens upward.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0, it opens downward. </a:t>
                </a:r>
              </a:p>
              <a:p>
                <a:pPr marL="457200" indent="-457200"/>
                <a:endParaRPr lang="en-US" altLang="en-US" dirty="0"/>
              </a:p>
              <a:p>
                <a:pPr marL="457200" indent="-457200"/>
                <a:r>
                  <a:rPr lang="en-US" altLang="en-US" dirty="0"/>
                  <a:t>2.  Determine the vertex of the parabola.  The vertex 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  <a:p>
                <a:pPr marL="457200" indent="-457200"/>
                <a:endParaRPr lang="en-US" altLang="en-US" dirty="0"/>
              </a:p>
              <a:p>
                <a:pPr marL="457200" indent="-457200"/>
                <a:r>
                  <a:rPr lang="en-US" altLang="en-US" dirty="0"/>
                  <a:t>3.  Find any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 by solving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= 0.  The real solutions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 are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-intercepts. 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482" r="-560" b="-1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Graphing Quadratic Functions with Equations in the Form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17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dirty="0"/>
              <a:t>4.  Find the </a:t>
            </a:r>
            <a:r>
              <a:rPr lang="en-US" altLang="en-US" i="1" dirty="0"/>
              <a:t>y</a:t>
            </a:r>
            <a:r>
              <a:rPr lang="en-US" altLang="en-US" dirty="0"/>
              <a:t>-intercept by computing </a:t>
            </a:r>
            <a:r>
              <a:rPr lang="en-US" altLang="en-US" i="1" dirty="0"/>
              <a:t>f</a:t>
            </a:r>
            <a:r>
              <a:rPr lang="en-US" altLang="en-US" dirty="0"/>
              <a:t>(0).  Because </a:t>
            </a:r>
            <a:r>
              <a:rPr lang="en-US" altLang="en-US" i="1" dirty="0"/>
              <a:t>f</a:t>
            </a:r>
            <a:r>
              <a:rPr lang="en-US" altLang="en-US" dirty="0"/>
              <a:t>(0) = </a:t>
            </a:r>
            <a:r>
              <a:rPr lang="en-US" altLang="en-US" i="1" dirty="0"/>
              <a:t>c</a:t>
            </a:r>
            <a:r>
              <a:rPr lang="en-US" altLang="en-US" dirty="0"/>
              <a:t> (the constant term in the function’s equation), the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-intercept is </a:t>
            </a:r>
            <a:r>
              <a:rPr lang="en-US" altLang="en-US" i="1" dirty="0"/>
              <a:t>c</a:t>
            </a:r>
            <a:r>
              <a:rPr lang="en-US" altLang="en-US" dirty="0"/>
              <a:t> and the parabola passes through (0, </a:t>
            </a:r>
            <a:r>
              <a:rPr lang="en-US" altLang="en-US" i="1" dirty="0"/>
              <a:t>c</a:t>
            </a:r>
            <a:r>
              <a:rPr lang="en-US" altLang="en-US" dirty="0"/>
              <a:t>).</a:t>
            </a:r>
          </a:p>
          <a:p>
            <a:pPr marL="457200" indent="-457200"/>
            <a:endParaRPr lang="en-US" altLang="en-US" dirty="0"/>
          </a:p>
          <a:p>
            <a:pPr marL="457200" indent="-457200"/>
            <a:r>
              <a:rPr lang="en-US" altLang="en-US" dirty="0"/>
              <a:t>5.  Plot the intercepts, the vertex, and additional points as necessary.  Connect these points with a smooth curve.</a:t>
            </a:r>
          </a:p>
        </p:txBody>
      </p:sp>
    </p:spTree>
    <p:extLst>
      <p:ext uri="{BB962C8B-B14F-4D97-AF65-F5344CB8AC3E}">
        <p14:creationId xmlns:p14="http://schemas.microsoft.com/office/powerpoint/2010/main" val="1695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84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 Use</a:t>
                </a:r>
              </a:p>
              <a:p>
                <a:r>
                  <a:rPr lang="en-US" altLang="en-US" dirty="0"/>
                  <a:t>the graph to identify the function’s domain and its range.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1" dirty="0"/>
                  <a:t>Step 1  Determine how the parabola opens.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–1,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 0, the parabola opens downward.</a:t>
                </a:r>
              </a:p>
              <a:p>
                <a:r>
                  <a:rPr lang="en-US" altLang="en-US" b="1" dirty="0"/>
                  <a:t>Step 2  Find the vertex.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-coordinate of the vertex is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–1,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4,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=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58" t="-140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14" y="1948406"/>
            <a:ext cx="1911408" cy="1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08296"/>
                <a:ext cx="8229600" cy="4817868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b="1" dirty="0"/>
                  <a:t>.</a:t>
                </a:r>
              </a:p>
              <a:p>
                <a:r>
                  <a:rPr lang="en-US" altLang="en-US" b="1" dirty="0"/>
                  <a:t>Step 2 </a:t>
                </a:r>
                <a:r>
                  <a:rPr lang="en-US" altLang="en-US" b="1" i="1" dirty="0"/>
                  <a:t>(continued)</a:t>
                </a:r>
                <a:r>
                  <a:rPr lang="en-US" altLang="en-US" b="1" dirty="0"/>
                  <a:t>  Find the vertex.</a:t>
                </a:r>
              </a:p>
              <a:p>
                <a:r>
                  <a:rPr lang="en-US" altLang="en-US" dirty="0"/>
                  <a:t>We found that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 at the vertex. Substitute to find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=−4+8+1=5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coordinates of the vertex are (2, 5).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08296"/>
                <a:ext cx="8229600" cy="4817868"/>
              </a:xfrm>
              <a:blipFill>
                <a:blip r:embed="rId3"/>
                <a:stretch>
                  <a:fillRect l="-1698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24052"/>
                <a:ext cx="8229600" cy="4902274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b="1" dirty="0"/>
                  <a:t>Step 3  Find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-intercepts by solving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) = 0.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+1→0=−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b="1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 are –0.2 and 4.2. The parabola passes through (–0.2, 0) and (4.2, 0).</a:t>
                </a:r>
              </a:p>
            </p:txBody>
          </p:sp>
        </mc:Choice>
        <mc:Fallback xmlns="">
          <p:sp>
            <p:nvSpPr>
              <p:cNvPr id="88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24052"/>
                <a:ext cx="8229600" cy="4902274"/>
              </a:xfrm>
              <a:blipFill rotWithShape="1">
                <a:blip r:embed="rId3"/>
                <a:stretch>
                  <a:fillRect l="-1481" t="-1244" b="-14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8DBBF29-0F18-4814-A453-312C332B8326}"/>
                  </a:ext>
                </a:extLst>
              </p:cNvPr>
              <p:cNvSpPr txBox="1"/>
              <p:nvPr/>
            </p:nvSpPr>
            <p:spPr>
              <a:xfrm>
                <a:off x="3582148" y="2447737"/>
                <a:ext cx="4585446" cy="1106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(−1)(1)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DBBF29-0F18-4814-A453-312C332B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48" y="2447737"/>
                <a:ext cx="4585446" cy="1106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ED76DE5-56F4-43D8-ACEC-DE91488B5DA2}"/>
                  </a:ext>
                </a:extLst>
              </p:cNvPr>
              <p:cNvSpPr txBox="1"/>
              <p:nvPr/>
            </p:nvSpPr>
            <p:spPr>
              <a:xfrm>
                <a:off x="686548" y="3686411"/>
                <a:ext cx="2895600" cy="992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16+4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D76DE5-56F4-43D8-ACEC-DE91488B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8" y="3686411"/>
                <a:ext cx="2895600" cy="9923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3459475-630D-4988-A77C-44F655F0B28F}"/>
                  </a:ext>
                </a:extLst>
              </p:cNvPr>
              <p:cNvSpPr txBox="1"/>
              <p:nvPr/>
            </p:nvSpPr>
            <p:spPr>
              <a:xfrm>
                <a:off x="3432362" y="3670140"/>
                <a:ext cx="2279276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459475-630D-4988-A77C-44F655F0B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362" y="3670140"/>
                <a:ext cx="2279276" cy="995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E3B2C51-73EA-4786-9BA6-EE7DD75CCF4B}"/>
                  </a:ext>
                </a:extLst>
              </p:cNvPr>
              <p:cNvSpPr txBox="1"/>
              <p:nvPr/>
            </p:nvSpPr>
            <p:spPr>
              <a:xfrm>
                <a:off x="636541" y="4635483"/>
                <a:ext cx="3745006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≈−0.2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3B2C51-73EA-4786-9BA6-EE7DD75CC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1" y="4635483"/>
                <a:ext cx="3745006" cy="995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84C21EA-7E66-4FB5-BD39-B7BC883B9740}"/>
                  </a:ext>
                </a:extLst>
              </p:cNvPr>
              <p:cNvSpPr txBox="1"/>
              <p:nvPr/>
            </p:nvSpPr>
            <p:spPr>
              <a:xfrm>
                <a:off x="4736003" y="4635483"/>
                <a:ext cx="3596341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≈4.2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4C21EA-7E66-4FB5-BD39-B7BC883B9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03" y="4635483"/>
                <a:ext cx="3596341" cy="995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3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1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b="1" dirty="0"/>
              </a:p>
              <a:p>
                <a:r>
                  <a:rPr lang="en-US" altLang="en-US" b="1" dirty="0"/>
                  <a:t>Step 4  Find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 by computing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(0).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is 1; the parabola passes through the point (0, 1).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5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37958"/>
                <a:ext cx="8229600" cy="4888206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b="1" dirty="0"/>
                  <a:t>Step 5  Graph the parabola.</a:t>
                </a:r>
              </a:p>
              <a:p>
                <a:r>
                  <a:rPr lang="en-US" altLang="en-US" dirty="0"/>
                  <a:t>The graph passes through</a:t>
                </a:r>
                <a:br>
                  <a:rPr lang="en-US" altLang="en-US" dirty="0"/>
                </a:br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rgbClr val="E60000"/>
                    </a:solidFill>
                  </a:rPr>
                  <a:t>x</a:t>
                </a:r>
                <a:r>
                  <a:rPr lang="en-US" altLang="en-US" dirty="0">
                    <a:solidFill>
                      <a:srgbClr val="E60000"/>
                    </a:solidFill>
                  </a:rPr>
                  <a:t>-intercepts </a:t>
                </a:r>
                <a:r>
                  <a:rPr lang="en-US" altLang="en-US" dirty="0"/>
                  <a:t>at (–0.2, 0)</a:t>
                </a:r>
                <a:br>
                  <a:rPr lang="en-US" altLang="en-US" dirty="0"/>
                </a:br>
                <a:r>
                  <a:rPr lang="en-US" altLang="en-US" dirty="0"/>
                  <a:t>and (4.2, 0).</a:t>
                </a:r>
              </a:p>
              <a:p>
                <a:r>
                  <a:rPr lang="en-US" altLang="en-US" dirty="0"/>
                  <a:t>The graph passes through</a:t>
                </a:r>
                <a:br>
                  <a:rPr lang="en-US" altLang="en-US" dirty="0"/>
                </a:br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rgbClr val="0000FF"/>
                    </a:solidFill>
                  </a:rPr>
                  <a:t>y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-intercept</a:t>
                </a:r>
                <a:r>
                  <a:rPr lang="en-US" altLang="en-US" dirty="0"/>
                  <a:t> at (0, 1).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dirty="0">
                    <a:solidFill>
                      <a:srgbClr val="008000"/>
                    </a:solidFill>
                  </a:rPr>
                  <a:t>vertex</a:t>
                </a:r>
                <a:r>
                  <a:rPr lang="en-US" altLang="en-US" dirty="0"/>
                  <a:t> is (2, 5).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dirty="0">
                    <a:solidFill>
                      <a:srgbClr val="7D3F6C"/>
                    </a:solidFill>
                  </a:rPr>
                  <a:t>axis of symmetry </a:t>
                </a:r>
                <a:r>
                  <a:rPr lang="en-US" altLang="en-US" dirty="0"/>
                  <a:t>is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2.</a:t>
                </a: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37958"/>
                <a:ext cx="8229600" cy="4888206"/>
              </a:xfrm>
              <a:blipFill>
                <a:blip r:embed="rId4"/>
                <a:stretch>
                  <a:fillRect l="-1698" t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071688"/>
            <a:ext cx="45180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6834188" y="25527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90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25527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5984875" y="40798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0798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5875338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90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7770813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90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6924329" y="2336800"/>
            <a:ext cx="0" cy="3789363"/>
          </a:xfrm>
          <a:prstGeom prst="line">
            <a:avLst/>
          </a:prstGeom>
          <a:noFill/>
          <a:ln w="31750">
            <a:solidFill>
              <a:srgbClr val="7D3F6C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58" t="-5063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151068"/>
                <a:ext cx="8456613" cy="4975096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 Use the graph to identify the function’s domain and its range.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domain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 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range</a:t>
                </a:r>
                <a:r>
                  <a:rPr lang="en-US" altLang="en-US" dirty="0">
                    <a:solidFill>
                      <a:srgbClr val="7D3F6C"/>
                    </a:solidFill>
                  </a:rPr>
                  <a:t> </a:t>
                </a:r>
                <a:r>
                  <a:rPr lang="en-US" alt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 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151068"/>
                <a:ext cx="8456613" cy="4975096"/>
              </a:xfrm>
              <a:blipFill>
                <a:blip r:embed="rId4"/>
                <a:stretch>
                  <a:fillRect l="-1652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071688"/>
            <a:ext cx="45180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6834188" y="25527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90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25527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5984875" y="40798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0798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5875338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90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7770813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90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6924329" y="2336800"/>
            <a:ext cx="0" cy="3789363"/>
          </a:xfrm>
          <a:prstGeom prst="line">
            <a:avLst/>
          </a:prstGeom>
          <a:noFill/>
          <a:ln w="31750">
            <a:solidFill>
              <a:srgbClr val="7D3F6C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and Maximum: 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r>
                  <a:rPr lang="en-US" altLang="en-US" dirty="0"/>
                  <a:t>1.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then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has a minimum that occurs at </a:t>
                </a:r>
                <a:r>
                  <a:rPr lang="en-US" alt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alt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dirty="0"/>
                  <a:t>This minimum value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r>
                  <a:rPr lang="en-US" altLang="en-US" dirty="0"/>
                  <a:t>2.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0, then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has a maximum that occurs at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dirty="0"/>
                  <a:t>. This maximum value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endParaRPr lang="en-US" altLang="en-US" dirty="0"/>
              </a:p>
              <a:p>
                <a:pPr>
                  <a:spcBef>
                    <a:spcPct val="10000"/>
                  </a:spcBef>
                </a:pPr>
                <a:r>
                  <a:rPr lang="en-US" altLang="en-US" dirty="0"/>
                  <a:t>In each case, the value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gives the location of the minimum or maximum value. The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, gives that minimum or maximum value. 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19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44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4a:  Obtaining Information about a Quadratic Function from Its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</p:spPr>
            <p:txBody>
              <a:bodyPr/>
              <a:lstStyle/>
              <a:p>
                <a:r>
                  <a:rPr lang="en-US" altLang="en-US" dirty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+1000.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Determine, without graphing, whether the function has a minimum value or a maximum value.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Because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= 4; 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0.  </a:t>
                </a:r>
              </a:p>
              <a:p>
                <a:r>
                  <a:rPr lang="en-US" altLang="en-US" dirty="0"/>
                  <a:t>The function has a minimum value.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  <a:blipFill>
                <a:blip r:embed="rId2"/>
                <a:stretch>
                  <a:fillRect l="-138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4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Recognize characteristics of parabolas.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parabolas.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Determine a quadratic function’s minimum or maximum value.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problems involving a quadratic function’s minimum or maximum value.</a:t>
            </a:r>
          </a:p>
        </p:txBody>
      </p:sp>
    </p:spTree>
    <p:extLst>
      <p:ext uri="{BB962C8B-B14F-4D97-AF65-F5344CB8AC3E}">
        <p14:creationId xmlns:p14="http://schemas.microsoft.com/office/powerpoint/2010/main" val="12846278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4b:  Obtaining Information about a Quadratic Function from Its Equation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2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</p:spPr>
            <p:txBody>
              <a:bodyPr/>
              <a:lstStyle/>
              <a:p>
                <a:r>
                  <a:rPr lang="en-US" altLang="en-US" dirty="0" smtClean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+1000.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Find the minimum or maximum value and determine where it occurs.</a:t>
                </a:r>
              </a:p>
              <a:p>
                <a:r>
                  <a:rPr lang="en-US" altLang="en-US" dirty="0"/>
                  <a:t>Solution: 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4,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–16,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= 1000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dirty="0" smtClean="0"/>
                  <a:t>minimum </a:t>
                </a:r>
                <a:r>
                  <a:rPr lang="en-US" altLang="en-US" dirty="0"/>
                  <a:t>value occurs at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−16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+1000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1000=984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minimum value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984.  </a:t>
                </a:r>
              </a:p>
            </p:txBody>
          </p:sp>
        </mc:Choice>
        <mc:Fallback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  <a:blipFill rotWithShape="1">
                <a:blip r:embed="rId2"/>
                <a:stretch>
                  <a:fillRect l="-1380" t="-1348" r="-552" b="-18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737BA7F-DDF6-490D-9B87-FB0D19C5A4DF}"/>
                  </a:ext>
                </a:extLst>
              </p:cNvPr>
              <p:cNvSpPr txBox="1"/>
              <p:nvPr/>
            </p:nvSpPr>
            <p:spPr>
              <a:xfrm>
                <a:off x="5402218" y="3058604"/>
                <a:ext cx="1835331" cy="96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37BA7F-DDF6-490D-9B87-FB0D19C5A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218" y="3058604"/>
                <a:ext cx="1835331" cy="962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CFC53E4-F8AB-4EF6-BE42-CD618B166B74}"/>
                  </a:ext>
                </a:extLst>
              </p:cNvPr>
              <p:cNvSpPr txBox="1"/>
              <p:nvPr/>
            </p:nvSpPr>
            <p:spPr>
              <a:xfrm>
                <a:off x="6869476" y="3058604"/>
                <a:ext cx="2044337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FC53E4-F8AB-4EF6-BE42-CD618B166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476" y="3058604"/>
                <a:ext cx="2044337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4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4c:  Obtaining Information about a Quadratic Function from Its Equation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7963" y="1187450"/>
                <a:ext cx="8831534" cy="4525963"/>
              </a:xfrm>
            </p:spPr>
            <p:txBody>
              <a:bodyPr/>
              <a:lstStyle/>
              <a:p>
                <a:r>
                  <a:rPr lang="en-US" altLang="en-US" dirty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+1000.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Identify the function’s domain and range (without graphing).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Like all quadratic functions, the domain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We found that the vertex is at (2, 984). Since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the function has a minimum value at the vertex.</a:t>
                </a:r>
              </a:p>
              <a:p>
                <a:r>
                  <a:rPr lang="en-US" altLang="en-US" dirty="0"/>
                  <a:t>The range of the function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984, 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  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963" y="1187450"/>
                <a:ext cx="8831534" cy="4525963"/>
              </a:xfrm>
              <a:blipFill>
                <a:blip r:embed="rId2"/>
                <a:stretch>
                  <a:fillRect l="-138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Strategy for Solving Problems Involving Maximizing or Minimizing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>
                  <a:spcAft>
                    <a:spcPts val="600"/>
                  </a:spcAft>
                </a:pPr>
                <a:r>
                  <a:rPr lang="en-US" altLang="en-US" sz="2600" dirty="0"/>
                  <a:t>1.  Read the problem carefully and decide which quantity is to be maximized or minimized.</a:t>
                </a:r>
              </a:p>
              <a:p>
                <a:pPr marL="465138" indent="-465138">
                  <a:spcAft>
                    <a:spcPts val="600"/>
                  </a:spcAft>
                </a:pPr>
                <a:r>
                  <a:rPr lang="en-US" altLang="en-US" sz="2600" dirty="0"/>
                  <a:t>2.  Use the conditions of the problem to express the quantity as a function in one variable.</a:t>
                </a:r>
              </a:p>
              <a:p>
                <a:pPr marL="465138" indent="-465138">
                  <a:spcAft>
                    <a:spcPts val="600"/>
                  </a:spcAft>
                </a:pPr>
                <a:r>
                  <a:rPr lang="en-US" altLang="en-US" sz="2600" dirty="0"/>
                  <a:t>3.  Rewrite the function in the form </a:t>
                </a:r>
                <a14:m>
                  <m:oMath xmlns:m="http://schemas.openxmlformats.org/officeDocument/2006/math"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600" i="1" dirty="0"/>
                  <a:t>. </a:t>
                </a:r>
              </a:p>
              <a:p>
                <a:pPr marL="457200" indent="-457200">
                  <a:spcBef>
                    <a:spcPct val="10000"/>
                  </a:spcBef>
                  <a:spcAft>
                    <a:spcPts val="600"/>
                  </a:spcAft>
                </a:pPr>
                <a:r>
                  <a:rPr lang="en-US" altLang="en-US" sz="2600" dirty="0"/>
                  <a:t>4.  Calculate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600" dirty="0"/>
                  <a:t> If </a:t>
                </a:r>
                <a:r>
                  <a:rPr lang="en-US" altLang="en-US" sz="2600" i="1" dirty="0"/>
                  <a:t>a &gt; </a:t>
                </a:r>
                <a:r>
                  <a:rPr lang="en-US" altLang="en-US" sz="2600" dirty="0"/>
                  <a:t>0, </a:t>
                </a:r>
                <a:r>
                  <a:rPr lang="en-US" altLang="en-US" sz="2600" i="1" dirty="0"/>
                  <a:t>f</a:t>
                </a:r>
                <a:r>
                  <a:rPr lang="en-US" altLang="en-US" sz="2600" dirty="0"/>
                  <a:t> has a minimum at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2600" dirty="0"/>
                  <a:t>. This minimum value is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600" dirty="0"/>
                  <a:t>If </a:t>
                </a:r>
                <a:r>
                  <a:rPr lang="en-US" altLang="en-US" sz="2600" i="1" dirty="0"/>
                  <a:t>a</a:t>
                </a:r>
                <a:r>
                  <a:rPr lang="en-US" altLang="en-US" sz="2600" dirty="0"/>
                  <a:t> &lt; 0,  </a:t>
                </a:r>
                <a:r>
                  <a:rPr lang="en-US" altLang="en-US" sz="2600" i="1" dirty="0"/>
                  <a:t>f</a:t>
                </a:r>
                <a:r>
                  <a:rPr lang="en-US" altLang="en-US" sz="2600" dirty="0"/>
                  <a:t> has a maximum at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2600" dirty="0"/>
                  <a:t>. This maximum value is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sz="2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600" dirty="0"/>
              </a:p>
              <a:p>
                <a:pPr marL="457200" indent="-457200">
                  <a:spcBef>
                    <a:spcPct val="10000"/>
                  </a:spcBef>
                  <a:spcAft>
                    <a:spcPts val="600"/>
                  </a:spcAft>
                </a:pPr>
                <a:r>
                  <a:rPr lang="en-US" altLang="en-US" sz="2600" dirty="0"/>
                  <a:t>5. Answer the question posed in the problem. </a:t>
                </a:r>
              </a:p>
              <a:p>
                <a:pPr marL="457200" indent="-457200">
                  <a:spcBef>
                    <a:spcPct val="10000"/>
                  </a:spcBef>
                  <a:spcAft>
                    <a:spcPts val="600"/>
                  </a:spcAft>
                </a:pPr>
                <a:endParaRPr lang="en-US" altLang="en-US" sz="2600" dirty="0"/>
              </a:p>
              <a:p>
                <a:pPr marL="465138" indent="-465138">
                  <a:spcAft>
                    <a:spcPts val="600"/>
                  </a:spcAft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61" t="-1213" r="-560" b="-9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You have 120 feet of fencing to enclose a rectangular region.  Find the dimensions of the rectangle that maximize the enclosed area.  What is the maximum area?</a:t>
            </a:r>
          </a:p>
          <a:p>
            <a:r>
              <a:rPr lang="en-US" altLang="en-US" dirty="0"/>
              <a:t>Solution: </a:t>
            </a:r>
          </a:p>
          <a:p>
            <a:r>
              <a:rPr lang="en-US" altLang="en-US" b="1" dirty="0"/>
              <a:t>Step 1  Decide what must be maximized or </a:t>
            </a:r>
            <a:r>
              <a:rPr lang="en-US" altLang="en-US" b="1" dirty="0" smtClean="0"/>
              <a:t>minimized.</a:t>
            </a:r>
            <a:endParaRPr lang="en-US" altLang="en-US" b="1" dirty="0"/>
          </a:p>
          <a:p>
            <a:r>
              <a:rPr lang="en-US" altLang="en-US" dirty="0"/>
              <a:t>We must maximize area.  We do not know the dimensions of the </a:t>
            </a:r>
            <a:r>
              <a:rPr lang="en-US" altLang="en-US" smtClean="0"/>
              <a:t>rectangular region.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5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  </a:t>
            </a:r>
            <a:r>
              <a:rPr lang="en-US" altLang="en-US" i="1" dirty="0"/>
              <a:t>(continued)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Step 2  Express this quantity as a function in one variable.</a:t>
            </a:r>
          </a:p>
          <a:p>
            <a:r>
              <a:rPr lang="en-US" altLang="en-US" dirty="0"/>
              <a:t>We must maximize the area of the rectangle, </a:t>
            </a: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n-US" altLang="en-US" i="1" dirty="0" err="1"/>
              <a:t>xy</a:t>
            </a:r>
            <a:r>
              <a:rPr lang="en-US" altLang="en-US" i="1" dirty="0"/>
              <a:t>.</a:t>
            </a:r>
          </a:p>
          <a:p>
            <a:r>
              <a:rPr lang="en-US" altLang="en-US" dirty="0"/>
              <a:t>We have 120 feet of fencing, so the perimeter of the rectangle is 120.  2</a:t>
            </a:r>
            <a:r>
              <a:rPr lang="en-US" altLang="en-US" i="1" dirty="0"/>
              <a:t>x</a:t>
            </a:r>
            <a:r>
              <a:rPr lang="en-US" altLang="en-US" dirty="0"/>
              <a:t> + 2</a:t>
            </a:r>
            <a:r>
              <a:rPr lang="en-US" altLang="en-US" i="1" dirty="0"/>
              <a:t>y</a:t>
            </a:r>
            <a:r>
              <a:rPr lang="en-US" altLang="en-US" dirty="0"/>
              <a:t> = 120 </a:t>
            </a:r>
          </a:p>
          <a:p>
            <a:r>
              <a:rPr lang="en-US" altLang="en-US" dirty="0"/>
              <a:t>Solve this equation for </a:t>
            </a:r>
            <a:r>
              <a:rPr lang="en-US" altLang="en-US" i="1" dirty="0"/>
              <a:t>y</a:t>
            </a:r>
            <a:r>
              <a:rPr lang="en-US" altLang="en-US" dirty="0"/>
              <a:t>: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C0BE88A-A7C6-4B8B-B0CB-231B75EF809F}"/>
                  </a:ext>
                </a:extLst>
              </p:cNvPr>
              <p:cNvSpPr txBox="1"/>
              <p:nvPr/>
            </p:nvSpPr>
            <p:spPr>
              <a:xfrm>
                <a:off x="430984" y="4072265"/>
                <a:ext cx="27921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=120−2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0BE88A-A7C6-4B8B-B0CB-231B75EF8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84" y="4072265"/>
                <a:ext cx="279218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A35C6AF-32A9-48AB-BEA2-BD01AB760151}"/>
                  </a:ext>
                </a:extLst>
              </p:cNvPr>
              <p:cNvSpPr txBox="1"/>
              <p:nvPr/>
            </p:nvSpPr>
            <p:spPr>
              <a:xfrm>
                <a:off x="591412" y="4682044"/>
                <a:ext cx="242642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120−2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35C6AF-32A9-48AB-BEA2-BD01AB76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2" y="4682044"/>
                <a:ext cx="242642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6FE2AA8-A64C-4BBE-82CA-E03C26DCB4CA}"/>
                  </a:ext>
                </a:extLst>
              </p:cNvPr>
              <p:cNvSpPr txBox="1"/>
              <p:nvPr/>
            </p:nvSpPr>
            <p:spPr>
              <a:xfrm>
                <a:off x="937577" y="5749157"/>
                <a:ext cx="1734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FE2AA8-A64C-4BBE-82CA-E03C26DC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77" y="5749157"/>
                <a:ext cx="173409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599E7EE-9C56-44E3-88B8-878DEF1D310B}"/>
                  </a:ext>
                </a:extLst>
              </p:cNvPr>
              <p:cNvSpPr txBox="1"/>
              <p:nvPr/>
            </p:nvSpPr>
            <p:spPr>
              <a:xfrm>
                <a:off x="4572000" y="5057788"/>
                <a:ext cx="15773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99E7EE-9C56-44E3-88B8-878DEF1D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57788"/>
                <a:ext cx="15773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FCDB8B6-B88D-40C7-84D0-B35DDBF2BBE5}"/>
                  </a:ext>
                </a:extLst>
              </p:cNvPr>
              <p:cNvSpPr txBox="1"/>
              <p:nvPr/>
            </p:nvSpPr>
            <p:spPr>
              <a:xfrm>
                <a:off x="4411346" y="5670235"/>
                <a:ext cx="291365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(60−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CDB8B6-B88D-40C7-84D0-B35DDBF2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46" y="5670235"/>
                <a:ext cx="29136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2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3  Write the function in the form</a:t>
                </a:r>
                <a:br>
                  <a:rPr lang="en-US" altLang="en-US" b="1" dirty="0"/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b="1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b="1" dirty="0"/>
                  <a:t>Step 4  Calculate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b="1" dirty="0"/>
                  <a:t>. 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&lt; 0, so the function has a maximum at this value.  </a:t>
                </a:r>
              </a:p>
              <a:p>
                <a:r>
                  <a:rPr lang="en-US" altLang="en-US" dirty="0"/>
                  <a:t>This means that the area,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of a rectangle with perimeter 120 feet is a maximum when one of the rectangle’s dimensions,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, is 30 feet.</a:t>
                </a:r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2451" b="-16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1A9730C-CB60-4A9C-918F-52A8D5915296}"/>
                  </a:ext>
                </a:extLst>
              </p:cNvPr>
              <p:cNvSpPr txBox="1"/>
              <p:nvPr/>
            </p:nvSpPr>
            <p:spPr>
              <a:xfrm>
                <a:off x="3933481" y="2059400"/>
                <a:ext cx="28923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A9730C-CB60-4A9C-918F-52A8D591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81" y="2059400"/>
                <a:ext cx="28923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9FDDED9-3C00-4558-B42B-15A0BF37098D}"/>
                  </a:ext>
                </a:extLst>
              </p:cNvPr>
              <p:cNvSpPr txBox="1"/>
              <p:nvPr/>
            </p:nvSpPr>
            <p:spPr>
              <a:xfrm>
                <a:off x="3933481" y="2582590"/>
                <a:ext cx="3126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FDDED9-3C00-4558-B42B-15A0BF37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81" y="2582590"/>
                <a:ext cx="31261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A2B9BF0-166D-46F7-A9D0-AF801E7D28DE}"/>
                  </a:ext>
                </a:extLst>
              </p:cNvPr>
              <p:cNvSpPr txBox="1"/>
              <p:nvPr/>
            </p:nvSpPr>
            <p:spPr>
              <a:xfrm>
                <a:off x="3933481" y="1607290"/>
                <a:ext cx="291365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(60−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2B9BF0-166D-46F7-A9D0-AF801E7D2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81" y="1607290"/>
                <a:ext cx="291365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62A01C6-9F4E-4E2E-9FBB-3260AD68E2ED}"/>
                  </a:ext>
                </a:extLst>
              </p:cNvPr>
              <p:cNvSpPr txBox="1"/>
              <p:nvPr/>
            </p:nvSpPr>
            <p:spPr>
              <a:xfrm>
                <a:off x="4356832" y="3557890"/>
                <a:ext cx="2279468" cy="96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2A01C6-9F4E-4E2E-9FBB-3260AD68E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32" y="3557890"/>
                <a:ext cx="2279468" cy="962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744015B-06C6-429E-95F6-55E61D773174}"/>
                  </a:ext>
                </a:extLst>
              </p:cNvPr>
              <p:cNvSpPr txBox="1"/>
              <p:nvPr/>
            </p:nvSpPr>
            <p:spPr>
              <a:xfrm>
                <a:off x="6448963" y="3777629"/>
                <a:ext cx="12213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4015B-06C6-429E-95F6-55E61D77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63" y="3777629"/>
                <a:ext cx="1221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 </a:t>
            </a:r>
            <a:r>
              <a:rPr lang="en-US" altLang="en-US" i="1" dirty="0"/>
              <a:t>(continued)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Step 5  Answer the question posed by the problem.</a:t>
            </a:r>
          </a:p>
          <a:p>
            <a:r>
              <a:rPr lang="en-US" altLang="en-US" dirty="0"/>
              <a:t>You have 120 feet of fencing to enclose a rectangular region.  Find the dimensions of the rectangle that maximize the enclosed area.  What is the maximum area? The other dimension is </a:t>
            </a:r>
            <a:r>
              <a:rPr lang="en-US" altLang="en-US" i="1" dirty="0"/>
              <a:t>y</a:t>
            </a:r>
            <a:r>
              <a:rPr lang="en-US" altLang="en-US" dirty="0"/>
              <a:t> = 60 – 30 = 30 ft. </a:t>
            </a:r>
          </a:p>
          <a:p>
            <a:r>
              <a:rPr lang="en-US" altLang="en-US" dirty="0"/>
              <a:t>The rectangle that gives the maximum area has dimensions 30 </a:t>
            </a:r>
            <a:r>
              <a:rPr lang="en-US" altLang="en-US" dirty="0" err="1"/>
              <a:t>ft</a:t>
            </a:r>
            <a:r>
              <a:rPr lang="en-US" altLang="en-US" dirty="0"/>
              <a:t> by 30 ft.</a:t>
            </a:r>
          </a:p>
          <a:p>
            <a:endParaRPr lang="en-US" altLang="en-US" dirty="0"/>
          </a:p>
          <a:p>
            <a:r>
              <a:rPr lang="en-US" altLang="en-US" dirty="0"/>
              <a:t>The maximum area </a:t>
            </a:r>
            <a:r>
              <a:rPr lang="en-US" altLang="en-US"/>
              <a:t>is (30)(30) = 900 </a:t>
            </a:r>
            <a:r>
              <a:rPr lang="en-US" altLang="en-US" dirty="0"/>
              <a:t>square feet.</a:t>
            </a:r>
          </a:p>
        </p:txBody>
      </p:sp>
    </p:spTree>
    <p:extLst>
      <p:ext uri="{BB962C8B-B14F-4D97-AF65-F5344CB8AC3E}">
        <p14:creationId xmlns:p14="http://schemas.microsoft.com/office/powerpoint/2010/main" val="14090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Standard Form of a Quadratic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quadratic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is in </a:t>
                </a:r>
                <a:r>
                  <a:rPr lang="en-US" altLang="en-US" b="1" dirty="0"/>
                  <a:t>vertex form</a:t>
                </a:r>
                <a:r>
                  <a:rPr lang="en-US" altLang="en-US" dirty="0"/>
                  <a:t>. 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a parabola whose vertex is the point (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).  The parabola is symmetric with respect to the line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the parabola opens upward;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0, the parabola opens downward.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46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Graphing Quadratic Functions with Equations in Vertex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600" dirty="0">
                    <a:cs typeface="Times New Roman" panose="02020603050405020304" pitchFamily="18" charset="0"/>
                  </a:rPr>
                  <a:t>To graph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en-US" sz="2600" dirty="0">
                  <a:cs typeface="Times New Roman" panose="02020603050405020304" pitchFamily="18" charset="0"/>
                </a:endParaRP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1.  Determine whether the parabola opens upward or downward.  If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&gt; 0, it opens upward.  If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&lt; 0, it opens downward.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2.  Determine the vertex of the parabola.  The vertex is </a:t>
                </a:r>
                <a:br>
                  <a:rPr lang="en-US" altLang="en-US" sz="2600" dirty="0">
                    <a:cs typeface="Times New Roman" panose="02020603050405020304" pitchFamily="18" charset="0"/>
                  </a:rPr>
                </a:br>
                <a:r>
                  <a:rPr lang="en-US" altLang="en-US" sz="26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).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3.  Find any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-intercepts by solving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) = 0.  The function’s real zeros are the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-intercepts.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4.  Find the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y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-intercept by computing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(0). 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5.  Plot the intercepts, the vertex, and additional points as necessary.  Connect these points with a smooth curve that is shaped like a bowl or an inverted bowl.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61" t="-1213" r="-2801" b="-10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4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Quadratic Function in Vertex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+4.</m:t>
                    </m:r>
                  </m:oMath>
                </a14:m>
                <a:r>
                  <a:rPr lang="en-US" altLang="en-US" dirty="0"/>
                  <a:t>                             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1" dirty="0"/>
                  <a:t>Step 1  Determine how the parabola opens.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–1,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0; the parabola opens downward.</a:t>
                </a:r>
              </a:p>
              <a:p>
                <a:endParaRPr lang="en-US" altLang="en-US" dirty="0"/>
              </a:p>
              <a:p>
                <a:r>
                  <a:rPr lang="en-US" altLang="en-US" b="1" dirty="0"/>
                  <a:t>Step 2  Find the vertex.</a:t>
                </a:r>
                <a:r>
                  <a:rPr lang="en-US" altLang="en-US" dirty="0"/>
                  <a:t>  </a:t>
                </a:r>
              </a:p>
              <a:p>
                <a:r>
                  <a:rPr lang="en-US" altLang="en-US" dirty="0"/>
                  <a:t>The vertex is at (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).  Because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 = 1 and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 = 4, the parabola has its vertex at (1, 4).</a:t>
                </a: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Graphing a Quadratic Function in Vertex Form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3  Find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-intercepts by solving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) = 0.</a:t>
                </a:r>
                <a:r>
                  <a:rPr lang="en-US" altLang="en-US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4=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−1=±2</m:t>
                      </m:r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−1=2 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−1=−2</m:t>
                      </m:r>
                    </m:oMath>
                  </m:oMathPara>
                </a14:m>
                <a:endParaRPr lang="en-US" altLang="en-US" b="0" dirty="0"/>
              </a:p>
              <a:p>
                <a:r>
                  <a:rPr lang="en-US" alt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 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 are –1 and 3. The parabola passes through the point (3, 0) and (–1, 0).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 r="-72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Graphing a Quadratic Function in Vertex Form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4  Find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 by computing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(0).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=−1+4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is 3. The parabola passes through (0, 3).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0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Graphing a Quadratic Function in Vertex Form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4126"/>
                <a:ext cx="8229600" cy="4872038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altLang="en-US" dirty="0"/>
                  <a:t>.  </a:t>
                </a:r>
              </a:p>
              <a:p>
                <a:r>
                  <a:rPr lang="en-US" altLang="en-US" dirty="0"/>
                  <a:t>The parabola opens downward.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rgbClr val="E60000"/>
                    </a:solidFill>
                  </a:rPr>
                  <a:t>x</a:t>
                </a:r>
                <a:r>
                  <a:rPr lang="en-US" altLang="en-US" dirty="0">
                    <a:solidFill>
                      <a:srgbClr val="E60000"/>
                    </a:solidFill>
                  </a:rPr>
                  <a:t>-intercepts</a:t>
                </a:r>
                <a:r>
                  <a:rPr lang="en-US" altLang="en-US" dirty="0"/>
                  <a:t> are –1 and 3.  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-intercept</a:t>
                </a:r>
                <a:r>
                  <a:rPr lang="en-US" altLang="en-US" dirty="0"/>
                  <a:t> is 3.  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dirty="0">
                    <a:solidFill>
                      <a:srgbClr val="008000"/>
                    </a:solidFill>
                  </a:rPr>
                  <a:t>vertex</a:t>
                </a:r>
                <a:r>
                  <a:rPr lang="en-US" altLang="en-US" dirty="0"/>
                  <a:t> is (1, 4).</a:t>
                </a:r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4126"/>
                <a:ext cx="8229600" cy="4872038"/>
              </a:xfrm>
              <a:blipFill>
                <a:blip r:embed="rId3"/>
                <a:stretch>
                  <a:fillRect l="-1698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254125"/>
            <a:ext cx="48641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7532688" y="36115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688" y="36115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6081713" y="36115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81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36115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6450013" y="251301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81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251301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6807200" y="214312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819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14312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Vertex of a Parabola Whose Equation is</a:t>
                </a:r>
                <a:br>
                  <a:rPr lang="en-US" altLang="en-US" dirty="0"/>
                </a:b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Consider the parabola defined by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                                 </a:t>
                </a:r>
              </a:p>
              <a:p>
                <a:r>
                  <a:rPr lang="en-US" altLang="en-US" dirty="0"/>
                  <a:t>The parabola’s vertex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-coordinate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        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-coordinate is found by substituting the </a:t>
                </a:r>
              </a:p>
              <a:p>
                <a:r>
                  <a:rPr lang="en-US" altLang="en-US" i="1" dirty="0"/>
                  <a:t>x</a:t>
                </a:r>
                <a:r>
                  <a:rPr lang="en-US" altLang="en-US" dirty="0"/>
                  <a:t>-coordinate into the parabola’s equation and evaluating the function at this value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482" r="-2311" b="-15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95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19205</TotalTime>
  <Words>2201</Words>
  <Application>Microsoft Office PowerPoint</Application>
  <PresentationFormat>Letter Paper (8.5x11 in)</PresentationFormat>
  <Paragraphs>199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The Standard Form of a Quadratic Function</vt:lpstr>
      <vt:lpstr>Graphing Quadratic Functions with Equations in Vertex Form</vt:lpstr>
      <vt:lpstr>Example 1:  Graphing a Quadratic Function in Vertex Form</vt:lpstr>
      <vt:lpstr>Example 1: Graphing a Quadratic Function in Vertex Form   (continued)</vt:lpstr>
      <vt:lpstr>Example 1: Graphing a Quadratic Function in Vertex Form (continued)</vt:lpstr>
      <vt:lpstr>Example 1: Graphing a Quadratic Function in Vertex Form (continued)</vt:lpstr>
      <vt:lpstr>The Vertex of a Parabola Whose Equation is  f(x)=ax^2+bx+c</vt:lpstr>
      <vt:lpstr>Graphing Quadratic Functions with Equations in the Formf(x)=ax^2+bx+c</vt:lpstr>
      <vt:lpstr>Graphing Quadratic Functions with Equations in the Formf(x)=ax^2+bx+c (continued)</vt:lpstr>
      <vt:lpstr>Example 3:  Graphing a Quadratic Function in the Form f(x)=ax^2+bx+c </vt:lpstr>
      <vt:lpstr>Example 3:  Graphing a Quadratic Function in the Form f(x)=ax^2+bx+c (continued)</vt:lpstr>
      <vt:lpstr>Example 3:  Graphing a Quadratic Function in the Form f(x)=ax^2+bx+c (continued)</vt:lpstr>
      <vt:lpstr>Example 3:  Graphing a Quadratic Function in the Form f(x)=ax^2+bx+c (continued)</vt:lpstr>
      <vt:lpstr>Example 3:  Graphing a Quadratic Function in the Form f(x)=ax^2+bx+c (continued)</vt:lpstr>
      <vt:lpstr>Example 3:  Graphing a Quadratic Function in the Form f(x)=ax^2+bx+c (continued)</vt:lpstr>
      <vt:lpstr>Minimum and Maximum:  Quadratic Functions</vt:lpstr>
      <vt:lpstr>Example 4a:  Obtaining Information about a Quadratic Function from Its Equation</vt:lpstr>
      <vt:lpstr>Example 4b:  Obtaining Information about a Quadratic Function from Its Equation (continued)</vt:lpstr>
      <vt:lpstr>Example 4c:  Obtaining Information about a Quadratic Function from Its Equation (continued)</vt:lpstr>
      <vt:lpstr>Strategy for Solving Problems Involving Maximizing or Minimizing Quadratic Functions</vt:lpstr>
      <vt:lpstr>Example 7:  Maximizing Area</vt:lpstr>
      <vt:lpstr>Example 7:  Maximizing Area  (continued)</vt:lpstr>
      <vt:lpstr>Example 7:  Maximizing Area  (continued)</vt:lpstr>
      <vt:lpstr>Example 7:  Maximizing Area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1184</cp:revision>
  <cp:lastPrinted>2001-11-04T00:51:13Z</cp:lastPrinted>
  <dcterms:created xsi:type="dcterms:W3CDTF">2005-02-25T19:46:41Z</dcterms:created>
  <dcterms:modified xsi:type="dcterms:W3CDTF">2023-01-02T20:28:50Z</dcterms:modified>
</cp:coreProperties>
</file>