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13"/>
  </p:notesMasterIdLst>
  <p:handoutMasterIdLst>
    <p:handoutMasterId r:id="rId14"/>
  </p:handoutMasterIdLst>
  <p:sldIdLst>
    <p:sldId id="1005" r:id="rId2"/>
    <p:sldId id="1188" r:id="rId3"/>
    <p:sldId id="1199" r:id="rId4"/>
    <p:sldId id="1200" r:id="rId5"/>
    <p:sldId id="1201" r:id="rId6"/>
    <p:sldId id="1202" r:id="rId7"/>
    <p:sldId id="1203" r:id="rId8"/>
    <p:sldId id="1204" r:id="rId9"/>
    <p:sldId id="1205" r:id="rId10"/>
    <p:sldId id="1206" r:id="rId11"/>
    <p:sldId id="1207" r:id="rId12"/>
  </p:sldIdLst>
  <p:sldSz cx="9144000" cy="6858000" type="letter"/>
  <p:notesSz cx="6858000" cy="9144000"/>
  <p:embeddedFontLst>
    <p:embeddedFont>
      <p:font typeface="Arial Narrow" pitchFamily="34" charset="0"/>
      <p:regular r:id="rId15"/>
      <p:bold r:id="rId16"/>
      <p:italic r:id="rId17"/>
      <p:boldItalic r:id="rId18"/>
    </p:embeddedFont>
    <p:embeddedFont>
      <p:font typeface="Cambria Math" pitchFamily="18" charset="0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Tahoma" pitchFamily="34" charset="0"/>
      <p:regular r:id="rId24"/>
      <p:bold r:id="rId25"/>
    </p:embeddedFont>
  </p:embeddedFontLst>
  <p:custDataLst>
    <p:tags r:id="rId26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234"/>
    <a:srgbClr val="ADDFE5"/>
    <a:srgbClr val="6F2C91"/>
    <a:srgbClr val="0000FF"/>
    <a:srgbClr val="3399FF"/>
    <a:srgbClr val="006666"/>
    <a:srgbClr val="E86542"/>
    <a:srgbClr val="4F2270"/>
    <a:srgbClr val="441D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0" autoAdjust="0"/>
    <p:restoredTop sz="93129" autoAdjust="0"/>
  </p:normalViewPr>
  <p:slideViewPr>
    <p:cSldViewPr snapToGrid="0" snapToObjects="1">
      <p:cViewPr>
        <p:scale>
          <a:sx n="73" d="100"/>
          <a:sy n="73" d="100"/>
        </p:scale>
        <p:origin x="-84" y="-54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3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rgbClr val="B2D234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NUL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1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Functions and Graphs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1.8 Inverse Functions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BE750543-3360-402F-801B-E039FF120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63" y="638175"/>
            <a:ext cx="4193387" cy="5415702"/>
          </a:xfrm>
          <a:prstGeom prst="rect">
            <a:avLst/>
          </a:prstGeom>
          <a:solidFill>
            <a:srgbClr val="B2D234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6:  Graphing the Inverse Function</a:t>
            </a:r>
            <a:endParaRPr lang="en-US" alt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09822"/>
                <a:ext cx="8229600" cy="4916341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The graph of function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dirty="0"/>
                  <a:t> consists of two line segments, one segment from (–2, –2) to (–1, 0) and a second segment from (–1, 0) to (1, 2). Graph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dirty="0"/>
                  <a:t> and use the graph to draw the graph of its inverse function. </a:t>
                </a:r>
              </a:p>
              <a:p>
                <a:pPr marL="0" indent="0"/>
                <a:r>
                  <a:rPr lang="en-US" altLang="en-US" dirty="0"/>
                  <a:t>Solution </a:t>
                </a:r>
              </a:p>
              <a:p>
                <a:pPr marL="0" indent="0"/>
                <a:r>
                  <a:rPr lang="en-US" altLang="en-US" dirty="0"/>
                  <a:t>Graph </a:t>
                </a:r>
                <a:r>
                  <a:rPr lang="en-US" altLang="en-US"/>
                  <a:t>the </a:t>
                </a:r>
                <a:r>
                  <a:rPr lang="en-US" altLang="en-US" smtClean="0"/>
                  <a:t>points </a:t>
                </a:r>
                <a:r>
                  <a:rPr lang="en-US" altLang="en-US" dirty="0"/>
                  <a:t>and </a:t>
                </a:r>
                <a:br>
                  <a:rPr lang="en-US" altLang="en-US" dirty="0"/>
                </a:br>
                <a:r>
                  <a:rPr lang="en-US" altLang="en-US" dirty="0"/>
                  <a:t>connect them.</a:t>
                </a:r>
              </a:p>
            </p:txBody>
          </p:sp>
        </mc:Choice>
        <mc:Fallback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9822"/>
                <a:ext cx="8229600" cy="4916341"/>
              </a:xfrm>
              <a:blipFill rotWithShape="1">
                <a:blip r:embed="rId2"/>
                <a:stretch>
                  <a:fillRect l="-1481" t="-1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6B1AD5AE-822F-49B0-AF17-6E26C1B96A48}"/>
                  </a:ext>
                </a:extLst>
              </p:cNvPr>
              <p:cNvSpPr txBox="1"/>
              <p:nvPr/>
            </p:nvSpPr>
            <p:spPr>
              <a:xfrm>
                <a:off x="4130954" y="4451953"/>
                <a:ext cx="14710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1AD5AE-822F-49B0-AF17-6E26C1B96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954" y="4451953"/>
                <a:ext cx="147104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453CD78-8ACE-4842-AE5B-023FA1ED7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998" y="2978925"/>
            <a:ext cx="33432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6:  Graphing the Inverse Function </a:t>
            </a:r>
            <a:r>
              <a:rPr lang="en-US" altLang="en-US" i="1" dirty="0"/>
              <a:t>(continued)</a:t>
            </a:r>
            <a:endParaRPr lang="en-US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9822"/>
            <a:ext cx="8229600" cy="4916341"/>
          </a:xfrm>
        </p:spPr>
        <p:txBody>
          <a:bodyPr/>
          <a:lstStyle/>
          <a:p>
            <a:pPr marL="0" indent="0"/>
            <a:r>
              <a:rPr lang="en-US" altLang="en-US" dirty="0"/>
              <a:t>The inverse function has ordered pairs that are reversed.</a:t>
            </a:r>
          </a:p>
          <a:p>
            <a:pPr marL="0" indent="0"/>
            <a:r>
              <a:rPr lang="en-US" altLang="en-US" dirty="0"/>
              <a:t>(–2, –2) stays as (–2, –2) </a:t>
            </a:r>
          </a:p>
          <a:p>
            <a:pPr marL="0" indent="0"/>
            <a:r>
              <a:rPr lang="en-US" altLang="en-US" dirty="0"/>
              <a:t>(–1, 0) reversed becomes (0, –1)</a:t>
            </a:r>
          </a:p>
          <a:p>
            <a:pPr marL="0" indent="0"/>
            <a:r>
              <a:rPr lang="en-US" altLang="en-US" dirty="0"/>
              <a:t>(1, 2) reversed becomes (2, 1)</a:t>
            </a:r>
          </a:p>
          <a:p>
            <a:pPr marL="0" indent="0"/>
            <a:r>
              <a:rPr lang="en-US" altLang="en-US" dirty="0"/>
              <a:t>Plot points and connect. </a:t>
            </a:r>
          </a:p>
          <a:p>
            <a:pPr marL="0" indent="0"/>
            <a:r>
              <a:rPr lang="en-US" altLang="en-US" dirty="0"/>
              <a:t>Verify with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x</a:t>
            </a:r>
            <a:r>
              <a:rPr lang="en-US" altLang="en-US" dirty="0"/>
              <a:t>.</a:t>
            </a:r>
          </a:p>
          <a:p>
            <a:pPr marL="0" indent="0"/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6B1AD5AE-822F-49B0-AF17-6E26C1B96A48}"/>
                  </a:ext>
                </a:extLst>
              </p:cNvPr>
              <p:cNvSpPr txBox="1"/>
              <p:nvPr/>
            </p:nvSpPr>
            <p:spPr>
              <a:xfrm>
                <a:off x="4130954" y="4451953"/>
                <a:ext cx="14710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1AD5AE-822F-49B0-AF17-6E26C1B96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954" y="4451953"/>
                <a:ext cx="147104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453CD78-8ACE-4842-AE5B-023FA1ED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998" y="2978925"/>
            <a:ext cx="3343275" cy="3343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D45DD5-C8E5-4149-AB32-C5F60EF9E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164" y="2978924"/>
            <a:ext cx="3343275" cy="3343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E3ECE305-DC22-4312-A50E-83C675F37E40}"/>
                  </a:ext>
                </a:extLst>
              </p:cNvPr>
              <p:cNvSpPr txBox="1"/>
              <p:nvPr/>
            </p:nvSpPr>
            <p:spPr>
              <a:xfrm>
                <a:off x="3640699" y="5211770"/>
                <a:ext cx="18403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ECE305-DC22-4312-A50E-83C675F37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699" y="5211770"/>
                <a:ext cx="184037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E59D52-41DD-49F6-BA28-70682FFD9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330" y="2978923"/>
            <a:ext cx="33432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9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/>
              <a:t>Verify inverse functions.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Find the inverse of a function.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Use the horizontal line test to determine if a function has an inverse function.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Use the graph of a one-to-one function to graph its inverse function.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/>
              <a:t>Find the inverse of a function and graph both functions on the same axes.</a:t>
            </a:r>
          </a:p>
        </p:txBody>
      </p:sp>
    </p:spTree>
    <p:extLst>
      <p:ext uri="{BB962C8B-B14F-4D97-AF65-F5344CB8AC3E}">
        <p14:creationId xmlns:p14="http://schemas.microsoft.com/office/powerpoint/2010/main" val="38750929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Definition of the Inverse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Let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en-US" dirty="0"/>
                  <a:t> be two functions such that</a:t>
                </a:r>
              </a:p>
              <a:p>
                <a:pPr marL="0" indent="0"/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  for every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in the domain of </a:t>
                </a:r>
                <a:r>
                  <a:rPr lang="en-US" altLang="en-US" i="1" dirty="0"/>
                  <a:t>g</a:t>
                </a:r>
              </a:p>
              <a:p>
                <a:pPr marL="0" indent="0"/>
                <a:r>
                  <a:rPr lang="en-US" altLang="en-US" dirty="0"/>
                  <a:t>and</a:t>
                </a:r>
              </a:p>
              <a:p>
                <a:pPr marL="0" indent="0"/>
                <a:r>
                  <a:rPr lang="en-US" alt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  for every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in the domain of </a:t>
                </a:r>
                <a:r>
                  <a:rPr lang="en-US" altLang="en-US" i="1" dirty="0"/>
                  <a:t>f.</a:t>
                </a:r>
              </a:p>
              <a:p>
                <a:pPr marL="0" indent="0"/>
                <a:r>
                  <a:rPr lang="en-US" altLang="en-US" dirty="0"/>
                  <a:t>The function </a:t>
                </a:r>
                <a:r>
                  <a:rPr lang="en-US" altLang="en-US" i="1" dirty="0"/>
                  <a:t>g</a:t>
                </a:r>
                <a:r>
                  <a:rPr lang="en-US" altLang="en-US" dirty="0"/>
                  <a:t> is the inverse of the function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and is denoted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dirty="0"/>
                  <a:t> (read “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-inverse”).  Thus,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 and        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. The domain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is equal to the range of </a:t>
                </a:r>
              </a:p>
              <a:p>
                <a:pPr marL="0" indent="0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dirty="0"/>
                  <a:t>, and vice versa. 		</a:t>
                </a: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401" t="-1218" r="-7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05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Verifying Inverse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Show that each function is the inverse of the other: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−7 </m:t>
                      </m:r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alt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Solution: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</m:num>
                            <m:den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b="0" dirty="0"/>
              </a:p>
              <a:p>
                <a:pPr marL="0" indent="0"/>
                <a:endParaRPr lang="en-US" alt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(4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−7)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 verifies that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dirty="0"/>
                  <a:t>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en-US" dirty="0"/>
                  <a:t> are inverse functions. </a:t>
                </a:r>
              </a:p>
              <a:p>
                <a:pPr marL="0" indent="0"/>
                <a:r>
                  <a:rPr lang="en-US" altLang="en-US" dirty="0"/>
                  <a:t>                                       </a:t>
                </a:r>
              </a:p>
            </p:txBody>
          </p:sp>
        </mc:Choice>
        <mc:Fallback xmlns="">
          <p:sp>
            <p:nvSpPr>
              <p:cNvPr id="76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218" b="-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433A19FF-FEC0-49B9-9E26-1DD79C692F39}"/>
                  </a:ext>
                </a:extLst>
              </p:cNvPr>
              <p:cNvSpPr txBox="1"/>
              <p:nvPr/>
            </p:nvSpPr>
            <p:spPr>
              <a:xfrm>
                <a:off x="3530745" y="2990677"/>
                <a:ext cx="2680711" cy="9080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3A19FF-FEC0-49B9-9E26-1DD79C692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745" y="2990677"/>
                <a:ext cx="2680711" cy="9080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192FA4D-60F6-435B-8736-EA8B8ADE781B}"/>
                  </a:ext>
                </a:extLst>
              </p:cNvPr>
              <p:cNvSpPr txBox="1"/>
              <p:nvPr/>
            </p:nvSpPr>
            <p:spPr>
              <a:xfrm>
                <a:off x="5991947" y="3169125"/>
                <a:ext cx="227907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+7−7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192FA4D-60F6-435B-8736-EA8B8ADE7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947" y="3169125"/>
                <a:ext cx="227907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362EC3C7-6882-4E68-978C-1885D1B167D4}"/>
                  </a:ext>
                </a:extLst>
              </p:cNvPr>
              <p:cNvSpPr txBox="1"/>
              <p:nvPr/>
            </p:nvSpPr>
            <p:spPr>
              <a:xfrm>
                <a:off x="7888864" y="3157594"/>
                <a:ext cx="104717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62EC3C7-6882-4E68-978C-1885D1B16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864" y="3157594"/>
                <a:ext cx="104717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813F7EE3-3790-460A-807B-2EE3CCC807BB}"/>
                  </a:ext>
                </a:extLst>
              </p:cNvPr>
              <p:cNvSpPr txBox="1"/>
              <p:nvPr/>
            </p:nvSpPr>
            <p:spPr>
              <a:xfrm>
                <a:off x="3377045" y="4116678"/>
                <a:ext cx="2389909" cy="8974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−7+7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3F7EE3-3790-460A-807B-2EE3CCC80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045" y="4116678"/>
                <a:ext cx="2389909" cy="8974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8688FE7B-512F-418E-A805-5F84BAB11CF2}"/>
                  </a:ext>
                </a:extLst>
              </p:cNvPr>
              <p:cNvSpPr txBox="1"/>
              <p:nvPr/>
            </p:nvSpPr>
            <p:spPr>
              <a:xfrm>
                <a:off x="5480631" y="4121449"/>
                <a:ext cx="1378528" cy="8974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688FE7B-512F-418E-A805-5F84BAB11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0631" y="4121449"/>
                <a:ext cx="1378528" cy="8974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1EB365A5-AAB9-4987-8369-B5E2CA2EA4B0}"/>
                  </a:ext>
                </a:extLst>
              </p:cNvPr>
              <p:cNvSpPr txBox="1"/>
              <p:nvPr/>
            </p:nvSpPr>
            <p:spPr>
              <a:xfrm>
                <a:off x="6564750" y="4303780"/>
                <a:ext cx="1084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B365A5-AAB9-4987-8369-B5E2CA2EA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750" y="4303780"/>
                <a:ext cx="108411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3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the Inverse of a Function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en-US" sz="2600" dirty="0"/>
              <a:t>The equation for the inverse of a function </a:t>
            </a:r>
            <a:r>
              <a:rPr lang="en-US" altLang="en-US" sz="2600" i="1" dirty="0"/>
              <a:t>f</a:t>
            </a:r>
            <a:r>
              <a:rPr lang="en-US" altLang="en-US" sz="2600" dirty="0"/>
              <a:t> can be found as follows:</a:t>
            </a:r>
          </a:p>
          <a:p>
            <a:pPr marL="457200" indent="-457200"/>
            <a:r>
              <a:rPr lang="en-US" altLang="en-US" sz="2600" dirty="0"/>
              <a:t>1.  Replace </a:t>
            </a:r>
            <a:r>
              <a:rPr lang="en-US" altLang="en-US" sz="2600" i="1" dirty="0"/>
              <a:t>f</a:t>
            </a:r>
            <a:r>
              <a:rPr lang="en-US" altLang="en-US" sz="2600" dirty="0"/>
              <a:t>(</a:t>
            </a:r>
            <a:r>
              <a:rPr lang="en-US" altLang="en-US" sz="2600" i="1" dirty="0"/>
              <a:t>x</a:t>
            </a:r>
            <a:r>
              <a:rPr lang="en-US" altLang="en-US" sz="2600" dirty="0"/>
              <a:t>) with </a:t>
            </a:r>
            <a:r>
              <a:rPr lang="en-US" altLang="en-US" sz="2600" i="1" dirty="0"/>
              <a:t>y</a:t>
            </a:r>
            <a:r>
              <a:rPr lang="en-US" altLang="en-US" sz="2600" dirty="0"/>
              <a:t> in the equation for </a:t>
            </a:r>
            <a:r>
              <a:rPr lang="en-US" altLang="en-US" sz="2600" i="1" dirty="0"/>
              <a:t>f</a:t>
            </a:r>
            <a:r>
              <a:rPr lang="en-US" altLang="en-US" sz="2600" dirty="0"/>
              <a:t>(</a:t>
            </a:r>
            <a:r>
              <a:rPr lang="en-US" altLang="en-US" sz="2600" i="1" dirty="0"/>
              <a:t>x</a:t>
            </a:r>
            <a:r>
              <a:rPr lang="en-US" altLang="en-US" sz="2600" dirty="0"/>
              <a:t>).</a:t>
            </a:r>
          </a:p>
          <a:p>
            <a:pPr marL="457200" indent="-457200"/>
            <a:r>
              <a:rPr lang="en-US" altLang="en-US" sz="2600" dirty="0"/>
              <a:t>2.  Interchange </a:t>
            </a:r>
            <a:r>
              <a:rPr lang="en-US" altLang="en-US" sz="2600" i="1" dirty="0"/>
              <a:t>x</a:t>
            </a:r>
            <a:r>
              <a:rPr lang="en-US" altLang="en-US" sz="2600" dirty="0"/>
              <a:t> and </a:t>
            </a:r>
            <a:r>
              <a:rPr lang="en-US" altLang="en-US" sz="2600" i="1" dirty="0"/>
              <a:t>y</a:t>
            </a:r>
            <a:r>
              <a:rPr lang="en-US" altLang="en-US" sz="2600" dirty="0"/>
              <a:t>.</a:t>
            </a:r>
          </a:p>
          <a:p>
            <a:pPr marL="401638" indent="-401638"/>
            <a:r>
              <a:rPr lang="en-US" altLang="en-US" sz="2600" dirty="0"/>
              <a:t>3.  Solve for </a:t>
            </a:r>
            <a:r>
              <a:rPr lang="en-US" altLang="en-US" sz="2600" i="1" dirty="0"/>
              <a:t>y</a:t>
            </a:r>
            <a:r>
              <a:rPr lang="en-US" altLang="en-US" sz="2600" dirty="0"/>
              <a:t>.  If this equation does not define </a:t>
            </a:r>
            <a:r>
              <a:rPr lang="en-US" altLang="en-US" sz="2600" i="1" dirty="0"/>
              <a:t>y</a:t>
            </a:r>
            <a:r>
              <a:rPr lang="en-US" altLang="en-US" sz="2600" dirty="0"/>
              <a:t> as a function of </a:t>
            </a:r>
            <a:r>
              <a:rPr lang="en-US" altLang="en-US" sz="2600" i="1" dirty="0"/>
              <a:t>x</a:t>
            </a:r>
            <a:r>
              <a:rPr lang="en-US" altLang="en-US" sz="2600" dirty="0"/>
              <a:t>, the function </a:t>
            </a:r>
            <a:r>
              <a:rPr lang="en-US" altLang="en-US" sz="2600" i="1" dirty="0"/>
              <a:t>f</a:t>
            </a:r>
            <a:r>
              <a:rPr lang="en-US" altLang="en-US" sz="2600" dirty="0"/>
              <a:t> does not have an inverse function and this procedure ends.  If this equation does define </a:t>
            </a:r>
            <a:r>
              <a:rPr lang="en-US" altLang="en-US" sz="2600" i="1" dirty="0"/>
              <a:t>y</a:t>
            </a:r>
            <a:r>
              <a:rPr lang="en-US" altLang="en-US" sz="2600" dirty="0"/>
              <a:t> as a function of </a:t>
            </a:r>
            <a:r>
              <a:rPr lang="en-US" altLang="en-US" sz="2600" i="1" dirty="0"/>
              <a:t>x</a:t>
            </a:r>
            <a:r>
              <a:rPr lang="en-US" altLang="en-US" sz="2600" dirty="0"/>
              <a:t>, the function </a:t>
            </a:r>
            <a:r>
              <a:rPr lang="en-US" altLang="en-US" sz="2600" i="1" dirty="0"/>
              <a:t>f</a:t>
            </a:r>
            <a:r>
              <a:rPr lang="en-US" altLang="en-US" sz="2600" dirty="0"/>
              <a:t> has an inverse function.</a:t>
            </a:r>
          </a:p>
          <a:p>
            <a:pPr marL="401638" indent="-401638"/>
            <a:r>
              <a:rPr lang="en-US" altLang="en-US" sz="2600" dirty="0"/>
              <a:t>4. If </a:t>
            </a:r>
            <a:r>
              <a:rPr lang="en-US" altLang="en-US" sz="2600" i="1" dirty="0"/>
              <a:t>f </a:t>
            </a:r>
            <a:r>
              <a:rPr lang="en-US" altLang="en-US" sz="2600" dirty="0"/>
              <a:t> has an inverse function, replace </a:t>
            </a:r>
            <a:r>
              <a:rPr lang="en-US" altLang="en-US" sz="2600" i="1" dirty="0"/>
              <a:t>y</a:t>
            </a:r>
            <a:r>
              <a:rPr lang="en-US" altLang="en-US" sz="2600" dirty="0"/>
              <a:t> in step 3 by </a:t>
            </a:r>
            <a:r>
              <a:rPr lang="en-US" altLang="en-US" sz="2600" i="1" dirty="0"/>
              <a:t>f</a:t>
            </a:r>
            <a:r>
              <a:rPr lang="en-US" altLang="en-US" sz="2600" dirty="0"/>
              <a:t> </a:t>
            </a:r>
            <a:r>
              <a:rPr lang="en-US" altLang="en-US" sz="2600" baseline="30000" dirty="0"/>
              <a:t>–1</a:t>
            </a:r>
            <a:r>
              <a:rPr lang="en-US" altLang="en-US" sz="2600" dirty="0"/>
              <a:t>(</a:t>
            </a:r>
            <a:r>
              <a:rPr lang="en-US" altLang="en-US" sz="2600" i="1" dirty="0"/>
              <a:t>x</a:t>
            </a:r>
            <a:r>
              <a:rPr lang="en-US" altLang="en-US" sz="2600" dirty="0"/>
              <a:t>).  We can verify our result by showing that </a:t>
            </a:r>
            <a:r>
              <a:rPr lang="en-US" altLang="en-US" sz="2600" i="1" dirty="0"/>
              <a:t>f</a:t>
            </a:r>
            <a:r>
              <a:rPr lang="en-US" altLang="en-US" sz="2600" dirty="0"/>
              <a:t>(</a:t>
            </a:r>
            <a:r>
              <a:rPr lang="en-US" altLang="en-US" sz="2600" i="1" dirty="0"/>
              <a:t>f</a:t>
            </a:r>
            <a:r>
              <a:rPr lang="en-US" altLang="en-US" sz="2600" dirty="0"/>
              <a:t> </a:t>
            </a:r>
            <a:r>
              <a:rPr lang="en-US" altLang="en-US" sz="2600" baseline="30000" dirty="0"/>
              <a:t>–1</a:t>
            </a:r>
            <a:r>
              <a:rPr lang="en-US" altLang="en-US" sz="2600" dirty="0"/>
              <a:t> (</a:t>
            </a:r>
            <a:r>
              <a:rPr lang="en-US" altLang="en-US" sz="2600" i="1" dirty="0"/>
              <a:t>x</a:t>
            </a:r>
            <a:r>
              <a:rPr lang="en-US" altLang="en-US" sz="2600" dirty="0"/>
              <a:t>)) = </a:t>
            </a:r>
            <a:r>
              <a:rPr lang="en-US" altLang="en-US" sz="2600" i="1" dirty="0"/>
              <a:t>x</a:t>
            </a:r>
            <a:r>
              <a:rPr lang="en-US" altLang="en-US" sz="2600" dirty="0"/>
              <a:t> and </a:t>
            </a:r>
            <a:r>
              <a:rPr lang="en-US" altLang="en-US" sz="2600" i="1" dirty="0"/>
              <a:t>f</a:t>
            </a:r>
            <a:r>
              <a:rPr lang="en-US" altLang="en-US" sz="2600" dirty="0"/>
              <a:t> </a:t>
            </a:r>
            <a:r>
              <a:rPr lang="en-US" altLang="en-US" sz="2600" baseline="30000" dirty="0"/>
              <a:t>–1</a:t>
            </a:r>
            <a:r>
              <a:rPr lang="en-US" altLang="en-US" sz="2600" dirty="0"/>
              <a:t> (</a:t>
            </a:r>
            <a:r>
              <a:rPr lang="en-US" altLang="en-US" sz="2600" i="1" dirty="0"/>
              <a:t>f</a:t>
            </a:r>
            <a:r>
              <a:rPr lang="en-US" altLang="en-US" sz="2600" dirty="0"/>
              <a:t>(</a:t>
            </a:r>
            <a:r>
              <a:rPr lang="en-US" altLang="en-US" sz="2600" i="1" dirty="0"/>
              <a:t>x</a:t>
            </a:r>
            <a:r>
              <a:rPr lang="en-US" altLang="en-US" sz="2600" dirty="0"/>
              <a:t>)) = </a:t>
            </a:r>
            <a:r>
              <a:rPr lang="en-US" altLang="en-US" sz="2600" i="1" dirty="0"/>
              <a:t>x.</a:t>
            </a:r>
          </a:p>
          <a:p>
            <a:pPr marL="457200" indent="-457200"/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37403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Finding the Inverse of a Function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53552"/>
                <a:ext cx="8229600" cy="4972612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Find the inverse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/>
                <a:r>
                  <a:rPr lang="en-US" altLang="en-US" dirty="0"/>
                  <a:t>Solution: </a:t>
                </a:r>
              </a:p>
              <a:p>
                <a:pPr marL="0" indent="0">
                  <a:spcAft>
                    <a:spcPts val="1200"/>
                  </a:spcAft>
                </a:pPr>
                <a:r>
                  <a:rPr lang="en-US" altLang="en-US" b="1" dirty="0"/>
                  <a:t>Step 1  Replace </a:t>
                </a:r>
                <a:r>
                  <a:rPr lang="en-US" altLang="en-US" b="1" i="1" dirty="0"/>
                  <a:t>f</a:t>
                </a:r>
                <a:r>
                  <a:rPr lang="en-US" altLang="en-US" b="1" dirty="0"/>
                  <a:t>(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) with </a:t>
                </a:r>
                <a:r>
                  <a:rPr lang="en-US" altLang="en-US" b="1" i="1" dirty="0"/>
                  <a:t>y</a:t>
                </a:r>
                <a:r>
                  <a:rPr lang="en-US" altLang="en-US" b="1" dirty="0"/>
                  <a:t>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en-US" altLang="en-US" dirty="0"/>
              </a:p>
              <a:p>
                <a:pPr marL="0" indent="0">
                  <a:spcAft>
                    <a:spcPts val="1200"/>
                  </a:spcAft>
                </a:pPr>
                <a:r>
                  <a:rPr lang="en-US" altLang="en-US" b="1" dirty="0"/>
                  <a:t>Step 2  Interchange 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 and </a:t>
                </a:r>
                <a:r>
                  <a:rPr lang="en-US" altLang="en-US" b="1" i="1" dirty="0"/>
                  <a:t>y</a:t>
                </a:r>
                <a:r>
                  <a:rPr lang="en-US" altLang="en-US" b="1" dirty="0"/>
                  <a:t>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en-US" altLang="en-US" dirty="0"/>
              </a:p>
              <a:p>
                <a:pPr>
                  <a:spcAft>
                    <a:spcPts val="1200"/>
                  </a:spcAft>
                </a:pPr>
                <a:r>
                  <a:rPr lang="en-US" altLang="en-US" b="1" dirty="0"/>
                  <a:t>Step 3  Solve for </a:t>
                </a:r>
                <a:r>
                  <a:rPr lang="en-US" altLang="en-US" b="1" i="1" dirty="0"/>
                  <a:t>y</a:t>
                </a:r>
                <a:r>
                  <a:rPr lang="en-US" altLang="en-US" b="1" dirty="0"/>
                  <a:t>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endParaRPr lang="en-US" altLang="en-US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−7=2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dirty="0"/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b="1" dirty="0"/>
                  <a:t>Step 4  Replace </a:t>
                </a:r>
                <a:r>
                  <a:rPr lang="en-US" altLang="en-US" b="1" i="1" dirty="0"/>
                  <a:t>y</a:t>
                </a:r>
                <a:r>
                  <a:rPr lang="en-US" altLang="en-US" b="1" dirty="0"/>
                  <a:t> with </a:t>
                </a:r>
                <a:r>
                  <a:rPr lang="en-US" altLang="en-US" b="1" i="1" dirty="0"/>
                  <a:t>f</a:t>
                </a:r>
                <a:r>
                  <a:rPr lang="en-US" altLang="en-US" b="1" dirty="0"/>
                  <a:t> </a:t>
                </a:r>
                <a:r>
                  <a:rPr lang="en-US" altLang="en-US" b="1" baseline="30000" dirty="0"/>
                  <a:t>–1</a:t>
                </a:r>
                <a:r>
                  <a:rPr lang="en-US" altLang="en-US" b="1" dirty="0"/>
                  <a:t> (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53552"/>
                <a:ext cx="8229600" cy="4972612"/>
              </a:xfrm>
              <a:blipFill>
                <a:blip r:embed="rId2"/>
                <a:stretch>
                  <a:fillRect l="-1481" t="-1225" b="-7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0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Horizontal Line Test for Inverse Functions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/>
              <a:t>A function </a:t>
            </a:r>
            <a:r>
              <a:rPr lang="en-US" altLang="en-US" i="1"/>
              <a:t>f</a:t>
            </a:r>
            <a:r>
              <a:rPr lang="en-US" altLang="en-US"/>
              <a:t> has an inverse that is a function, </a:t>
            </a:r>
            <a:r>
              <a:rPr lang="en-US" altLang="en-US" i="1"/>
              <a:t>f </a:t>
            </a:r>
            <a:r>
              <a:rPr lang="en-US" altLang="en-US" baseline="30000"/>
              <a:t>–1</a:t>
            </a:r>
            <a:r>
              <a:rPr lang="en-US" altLang="en-US"/>
              <a:t>, if there is no horizontal line that intersects the graph of the function </a:t>
            </a:r>
            <a:r>
              <a:rPr lang="en-US" altLang="en-US" i="1"/>
              <a:t>f</a:t>
            </a:r>
            <a:r>
              <a:rPr lang="en-US" altLang="en-US"/>
              <a:t> at more than one point.</a:t>
            </a:r>
          </a:p>
        </p:txBody>
      </p:sp>
    </p:spTree>
    <p:extLst>
      <p:ext uri="{BB962C8B-B14F-4D97-AF65-F5344CB8AC3E}">
        <p14:creationId xmlns:p14="http://schemas.microsoft.com/office/powerpoint/2010/main" val="329251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Applying the Horizontal Line Test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7958"/>
            <a:ext cx="8229600" cy="4888206"/>
          </a:xfrm>
        </p:spPr>
        <p:txBody>
          <a:bodyPr/>
          <a:lstStyle/>
          <a:p>
            <a:pPr marL="0" indent="0"/>
            <a:r>
              <a:rPr lang="en-US" altLang="en-US" dirty="0"/>
              <a:t>Which of the following graphs represent functions that have inverse functions?</a:t>
            </a:r>
          </a:p>
          <a:p>
            <a:pPr marL="0" indent="0"/>
            <a:r>
              <a:rPr lang="en-US" altLang="en-US" dirty="0"/>
              <a:t>a.				c.</a:t>
            </a:r>
          </a:p>
          <a:p>
            <a:pPr marL="0" indent="0"/>
            <a:endParaRPr lang="en-US" altLang="en-US" dirty="0"/>
          </a:p>
          <a:p>
            <a:pPr marL="0" indent="0"/>
            <a:endParaRPr lang="en-US" altLang="en-US" dirty="0"/>
          </a:p>
          <a:p>
            <a:pPr marL="0" indent="0"/>
            <a:endParaRPr lang="en-US" altLang="en-US" dirty="0"/>
          </a:p>
          <a:p>
            <a:pPr marL="0" indent="0"/>
            <a:endParaRPr lang="en-US" altLang="en-US" dirty="0"/>
          </a:p>
          <a:p>
            <a:pPr marL="0" indent="0"/>
            <a:endParaRPr lang="en-US" altLang="en-US" dirty="0"/>
          </a:p>
          <a:p>
            <a:pPr marL="0" indent="0"/>
            <a:r>
              <a:rPr lang="en-US" altLang="en-US" dirty="0"/>
              <a:t>Solution: Graph c represents a function that has an inverse.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2220937"/>
            <a:ext cx="333375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2199506"/>
            <a:ext cx="3376612" cy="338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6" name="Line 6"/>
          <p:cNvSpPr>
            <a:spLocks noChangeShapeType="1"/>
          </p:cNvSpPr>
          <p:nvPr/>
        </p:nvSpPr>
        <p:spPr bwMode="auto">
          <a:xfrm flipV="1">
            <a:off x="1117600" y="3629025"/>
            <a:ext cx="2627313" cy="14288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5195888" y="3643313"/>
            <a:ext cx="2670175" cy="0"/>
          </a:xfrm>
          <a:prstGeom prst="line">
            <a:avLst/>
          </a:prstGeom>
          <a:noFill/>
          <a:ln w="3175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0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Graphs of </a:t>
            </a:r>
            <a:r>
              <a:rPr lang="en-US" altLang="en-US" i="1"/>
              <a:t>f</a:t>
            </a:r>
            <a:r>
              <a:rPr lang="en-US" altLang="en-US"/>
              <a:t> and </a:t>
            </a:r>
            <a:r>
              <a:rPr lang="en-US" altLang="en-US" i="1"/>
              <a:t>f</a:t>
            </a:r>
            <a:r>
              <a:rPr lang="en-US" altLang="en-US"/>
              <a:t> </a:t>
            </a:r>
            <a:r>
              <a:rPr lang="en-US" altLang="en-US" baseline="30000"/>
              <a:t>– 1</a:t>
            </a:r>
            <a:r>
              <a:rPr lang="en-US" altLang="en-US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/>
              <a:t>The graph of </a:t>
            </a:r>
            <a:r>
              <a:rPr lang="en-US" altLang="en-US" i="1"/>
              <a:t>f</a:t>
            </a:r>
            <a:r>
              <a:rPr lang="en-US" altLang="en-US"/>
              <a:t> </a:t>
            </a:r>
            <a:r>
              <a:rPr lang="en-US" altLang="en-US" baseline="30000"/>
              <a:t>–1</a:t>
            </a:r>
            <a:r>
              <a:rPr lang="en-US" altLang="en-US"/>
              <a:t> is a reflection of the graph of </a:t>
            </a:r>
            <a:r>
              <a:rPr lang="en-US" altLang="en-US" i="1"/>
              <a:t>f</a:t>
            </a:r>
            <a:r>
              <a:rPr lang="en-US" altLang="en-US"/>
              <a:t> about the line </a:t>
            </a:r>
            <a:r>
              <a:rPr lang="en-US" altLang="en-US" i="1"/>
              <a:t>y</a:t>
            </a:r>
            <a:r>
              <a:rPr lang="en-US" altLang="en-US"/>
              <a:t> = </a:t>
            </a:r>
            <a:r>
              <a:rPr lang="en-US" altLang="en-US" i="1"/>
              <a:t>x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54647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19195</TotalTime>
  <Words>695</Words>
  <Application>Microsoft Office PowerPoint</Application>
  <PresentationFormat>Letter Paper (8.5x11 in)</PresentationFormat>
  <Paragraphs>75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Arial Narrow</vt:lpstr>
      <vt:lpstr>Cambria Math</vt:lpstr>
      <vt:lpstr>Calibri</vt:lpstr>
      <vt:lpstr>Tahoma</vt:lpstr>
      <vt:lpstr>3_Custom Design</vt:lpstr>
      <vt:lpstr>PowerPoint Presentation</vt:lpstr>
      <vt:lpstr>Objectives</vt:lpstr>
      <vt:lpstr>Definition of the Inverse of a Function</vt:lpstr>
      <vt:lpstr>Example 1:  Verifying Inverse Functions</vt:lpstr>
      <vt:lpstr>Finding the Inverse of a Function</vt:lpstr>
      <vt:lpstr>Example 2:  Finding the Inverse of a Function </vt:lpstr>
      <vt:lpstr>The Horizontal Line Test for Inverse Functions</vt:lpstr>
      <vt:lpstr>Example 5:  Applying the Horizontal Line Test</vt:lpstr>
      <vt:lpstr>Graphs of f and f – 1 </vt:lpstr>
      <vt:lpstr>Example 6:  Graphing the Inverse Function</vt:lpstr>
      <vt:lpstr>Example 6:  Graphing the Inverse Function (continued)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1177</cp:revision>
  <cp:lastPrinted>2001-11-04T00:51:13Z</cp:lastPrinted>
  <dcterms:created xsi:type="dcterms:W3CDTF">2005-02-25T19:46:41Z</dcterms:created>
  <dcterms:modified xsi:type="dcterms:W3CDTF">2023-01-03T06:21:11Z</dcterms:modified>
</cp:coreProperties>
</file>