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5" r:id="rId1"/>
  </p:sldMasterIdLst>
  <p:notesMasterIdLst>
    <p:notesMasterId r:id="rId24"/>
  </p:notesMasterIdLst>
  <p:handoutMasterIdLst>
    <p:handoutMasterId r:id="rId25"/>
  </p:handoutMasterIdLst>
  <p:sldIdLst>
    <p:sldId id="1005" r:id="rId2"/>
    <p:sldId id="1157" r:id="rId3"/>
    <p:sldId id="1158" r:id="rId4"/>
    <p:sldId id="1159" r:id="rId5"/>
    <p:sldId id="1160" r:id="rId6"/>
    <p:sldId id="1161" r:id="rId7"/>
    <p:sldId id="1162" r:id="rId8"/>
    <p:sldId id="1163" r:id="rId9"/>
    <p:sldId id="1164" r:id="rId10"/>
    <p:sldId id="1165" r:id="rId11"/>
    <p:sldId id="1166" r:id="rId12"/>
    <p:sldId id="1178" r:id="rId13"/>
    <p:sldId id="1179" r:id="rId14"/>
    <p:sldId id="1180" r:id="rId15"/>
    <p:sldId id="1181" r:id="rId16"/>
    <p:sldId id="1182" r:id="rId17"/>
    <p:sldId id="1183" r:id="rId18"/>
    <p:sldId id="1184" r:id="rId19"/>
    <p:sldId id="1185" r:id="rId20"/>
    <p:sldId id="1186" r:id="rId21"/>
    <p:sldId id="1188" r:id="rId22"/>
    <p:sldId id="1187" r:id="rId23"/>
  </p:sldIdLst>
  <p:sldSz cx="9144000" cy="6858000" type="letter"/>
  <p:notesSz cx="6858000" cy="9144000"/>
  <p:embeddedFontLst>
    <p:embeddedFont>
      <p:font typeface="Arial Narrow" pitchFamily="34" charset="0"/>
      <p:regular r:id="rId26"/>
      <p:bold r:id="rId27"/>
      <p:italic r:id="rId28"/>
      <p:boldItalic r:id="rId29"/>
    </p:embeddedFont>
    <p:embeddedFont>
      <p:font typeface="Cambria Math" pitchFamily="18" charset="0"/>
      <p:regular r:id="rId30"/>
    </p:embeddedFon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Tahoma" pitchFamily="34" charset="0"/>
      <p:regular r:id="rId35"/>
      <p:bold r:id="rId36"/>
    </p:embeddedFont>
  </p:embeddedFontLst>
  <p:custDataLst>
    <p:tags r:id="rId37"/>
  </p:custDataLst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3333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09">
          <p15:clr>
            <a:srgbClr val="A4A3A4"/>
          </p15:clr>
        </p15:guide>
        <p15:guide id="2" orient="horz" pos="910">
          <p15:clr>
            <a:srgbClr val="A4A3A4"/>
          </p15:clr>
        </p15:guide>
        <p15:guide id="3" pos="2888">
          <p15:clr>
            <a:srgbClr val="A4A3A4"/>
          </p15:clr>
        </p15:guide>
        <p15:guide id="4" pos="17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FE5"/>
    <a:srgbClr val="6F2C91"/>
    <a:srgbClr val="0000FF"/>
    <a:srgbClr val="3399FF"/>
    <a:srgbClr val="006666"/>
    <a:srgbClr val="E86542"/>
    <a:srgbClr val="4F2270"/>
    <a:srgbClr val="441D61"/>
    <a:srgbClr val="FF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0" autoAdjust="0"/>
    <p:restoredTop sz="93129" autoAdjust="0"/>
  </p:normalViewPr>
  <p:slideViewPr>
    <p:cSldViewPr snapToGrid="0" snapToObjects="1">
      <p:cViewPr>
        <p:scale>
          <a:sx n="73" d="100"/>
          <a:sy n="73" d="100"/>
        </p:scale>
        <p:origin x="-84" y="-54"/>
      </p:cViewPr>
      <p:guideLst>
        <p:guide orient="horz" pos="3709"/>
        <p:guide orient="horz" pos="910"/>
        <p:guide pos="2888"/>
        <p:guide pos="17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780" y="172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0E77270-D752-4A69-956D-54DE5394951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02484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A3830591-CFF9-4851-8FC0-8C47E8236FC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14089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3E9E9A-F84E-4838-87B3-CFAE17ACD626}" type="slidenum">
              <a:rPr lang="en-CA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5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30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63" y="1187450"/>
            <a:ext cx="8705850" cy="5121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30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61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86" y="0"/>
            <a:ext cx="9006214" cy="11763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996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73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42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84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34" y="0"/>
            <a:ext cx="9031266" cy="9731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494982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311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6"/>
          <p:cNvSpPr txBox="1">
            <a:spLocks noChangeArrowheads="1"/>
          </p:cNvSpPr>
          <p:nvPr userDrawn="1"/>
        </p:nvSpPr>
        <p:spPr bwMode="auto">
          <a:xfrm>
            <a:off x="1058863" y="0"/>
            <a:ext cx="178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Text Box 8"/>
          <p:cNvSpPr txBox="1">
            <a:spLocks noChangeArrowheads="1"/>
          </p:cNvSpPr>
          <p:nvPr userDrawn="1"/>
        </p:nvSpPr>
        <p:spPr bwMode="auto">
          <a:xfrm>
            <a:off x="0" y="85725"/>
            <a:ext cx="1785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defRPr/>
            </a:pPr>
            <a:endParaRPr lang="en-US" altLang="en-US" sz="4400">
              <a:solidFill>
                <a:srgbClr val="FEE692"/>
              </a:solidFill>
              <a:latin typeface="Arial Narrow" panose="020B0606020202030204" pitchFamily="34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962" y="0"/>
            <a:ext cx="8705851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7963" y="1187450"/>
            <a:ext cx="8705850" cy="511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17" descr="Pearson_Strap_Bound_White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9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0"/>
          <p:cNvSpPr>
            <a:spLocks noChangeArrowheads="1"/>
          </p:cNvSpPr>
          <p:nvPr userDrawn="1"/>
        </p:nvSpPr>
        <p:spPr bwMode="gray">
          <a:xfrm>
            <a:off x="0" y="640715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32" name="TextBox 16"/>
          <p:cNvSpPr txBox="1">
            <a:spLocks noChangeArrowheads="1"/>
          </p:cNvSpPr>
          <p:nvPr userDrawn="1"/>
        </p:nvSpPr>
        <p:spPr bwMode="auto">
          <a:xfrm>
            <a:off x="3435350" y="6503988"/>
            <a:ext cx="35591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dirty="0">
                <a:solidFill>
                  <a:schemeClr val="tx1"/>
                </a:solidFill>
                <a:cs typeface="Times New Roman" panose="02020603050405020304" pitchFamily="18" charset="0"/>
              </a:rPr>
              <a:t>Copyright © 2022, 2018, 2014 Pearson Education, Inc.</a:t>
            </a:r>
          </a:p>
        </p:txBody>
      </p:sp>
      <p:sp>
        <p:nvSpPr>
          <p:cNvPr id="1033" name="TextBox 17"/>
          <p:cNvSpPr txBox="1">
            <a:spLocks noChangeArrowheads="1"/>
          </p:cNvSpPr>
          <p:nvPr userDrawn="1"/>
        </p:nvSpPr>
        <p:spPr bwMode="auto">
          <a:xfrm>
            <a:off x="7545388" y="6461125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- </a:t>
            </a:r>
            <a:fld id="{8DC64570-7FD5-4F38-8852-F169A1C7DD12}" type="slidenum">
              <a:rPr lang="en-US" altLang="en-US" sz="1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" name="Shape 40"/>
          <p:cNvPicPr preferRelativeResize="0"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6472238"/>
            <a:ext cx="10826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6"/>
          <p:cNvSpPr txBox="1">
            <a:spLocks noChangeArrowheads="1"/>
          </p:cNvSpPr>
          <p:nvPr userDrawn="1"/>
        </p:nvSpPr>
        <p:spPr bwMode="auto">
          <a:xfrm>
            <a:off x="1363663" y="6524625"/>
            <a:ext cx="2120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b="1" spc="205" dirty="0">
                <a:solidFill>
                  <a:schemeClr val="tx1"/>
                </a:solidFill>
                <a:ea typeface="Calibri" panose="020F0502020204030204" pitchFamily="34" charset="0"/>
              </a:rPr>
              <a:t>ALWAYS LEARNING</a:t>
            </a:r>
          </a:p>
        </p:txBody>
      </p:sp>
      <p:cxnSp>
        <p:nvCxnSpPr>
          <p:cNvPr id="1036" name="Straight Connector 2"/>
          <p:cNvCxnSpPr>
            <a:cxnSpLocks noChangeShapeType="1"/>
          </p:cNvCxnSpPr>
          <p:nvPr userDrawn="1"/>
        </p:nvCxnSpPr>
        <p:spPr bwMode="auto">
          <a:xfrm>
            <a:off x="0" y="144462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4" name="Rectangle 10">
            <a:extLst>
              <a:ext uri="{FF2B5EF4-FFF2-40B4-BE49-F238E27FC236}">
                <a16:creationId xmlns:a16="http://schemas.microsoft.com/office/drawing/2014/main" xmlns="" id="{EE41540A-272F-497C-8086-CA044A217C48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-1" y="1008065"/>
            <a:ext cx="9144000" cy="7936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lIns="0" tIns="0" rIns="0" bIns="0" anchor="ctr"/>
          <a:lstStyle>
            <a:lvl1pPr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7" r:id="rId8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Narrow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4119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4099" name="Rectangle 22"/>
          <p:cNvSpPr>
            <a:spLocks noChangeArrowheads="1"/>
          </p:cNvSpPr>
          <p:nvPr/>
        </p:nvSpPr>
        <p:spPr bwMode="auto">
          <a:xfrm>
            <a:off x="304800" y="638175"/>
            <a:ext cx="402113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5400" dirty="0">
                <a:solidFill>
                  <a:srgbClr val="FEE692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6000" b="1" dirty="0">
                <a:cs typeface="Times New Roman" panose="02020603050405020304" pitchFamily="18" charset="0"/>
              </a:rPr>
              <a:t>Chapter 1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609600" y="1933575"/>
            <a:ext cx="419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cs typeface="Arial" panose="020B0604020202020204" pitchFamily="34" charset="0"/>
              </a:rPr>
              <a:t>Functions and Graphs</a:t>
            </a:r>
          </a:p>
        </p:txBody>
      </p:sp>
      <p:sp>
        <p:nvSpPr>
          <p:cNvPr id="4101" name="Text Box 37"/>
          <p:cNvSpPr txBox="1">
            <a:spLocks noChangeArrowheads="1"/>
          </p:cNvSpPr>
          <p:nvPr/>
        </p:nvSpPr>
        <p:spPr bwMode="auto">
          <a:xfrm>
            <a:off x="609599" y="4245817"/>
            <a:ext cx="410017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dirty="0"/>
              <a:t>1.6 Transformations of Functions</a:t>
            </a: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5124621D-FBB1-4A20-9212-7E5104A41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78" y="638175"/>
            <a:ext cx="4213178" cy="541175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Graphs of Common Functions </a:t>
            </a:r>
            <a:r>
              <a:rPr lang="en-US" altLang="en-US" i="1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altLang="en-US" dirty="0"/>
                  <a:t> is the cube root function.</a:t>
                </a:r>
              </a:p>
              <a:p>
                <a:pPr marL="0" indent="0"/>
                <a:r>
                  <a:rPr lang="en-US" altLang="en-US" dirty="0"/>
                  <a:t>The domain of this function is: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∞,∞)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pPr marL="0" indent="0"/>
                <a:r>
                  <a:rPr lang="en-US" altLang="en-US" dirty="0"/>
                  <a:t>The range of this function is: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∞,∞)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The function is increasing on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∞,∞)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This function is odd.</a:t>
                </a:r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 </a:t>
                </a:r>
              </a:p>
            </p:txBody>
          </p:sp>
        </mc:Choice>
        <mc:Fallback xmlns="">
          <p:sp>
            <p:nvSpPr>
              <p:cNvPr id="829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2574925"/>
            <a:ext cx="3890962" cy="389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865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Vertical Shifts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4625" indent="-174625"/>
                <a:r>
                  <a:rPr lang="en-US" altLang="en-US" dirty="0"/>
                  <a:t>Let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dirty="0"/>
                  <a:t> be a function and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en-US" dirty="0"/>
                  <a:t> a positive real number.</a:t>
                </a:r>
              </a:p>
              <a:p>
                <a:pPr marL="174625" indent="-174625">
                  <a:spcBef>
                    <a:spcPts val="1200"/>
                  </a:spcBef>
                </a:pPr>
                <a:r>
                  <a:rPr lang="en-US" altLang="en-US" dirty="0"/>
                  <a:t>The graph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en-US" dirty="0"/>
                  <a:t> is the graph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shifted </a:t>
                </a:r>
                <a:r>
                  <a:rPr lang="en-US" altLang="en-US" i="1" dirty="0"/>
                  <a:t>c</a:t>
                </a:r>
                <a:r>
                  <a:rPr lang="en-US" altLang="en-US" dirty="0"/>
                  <a:t> units vertically upward.</a:t>
                </a:r>
              </a:p>
              <a:p>
                <a:pPr marL="174625" indent="-174625"/>
                <a:endParaRPr lang="en-US" altLang="en-US" dirty="0"/>
              </a:p>
              <a:p>
                <a:pPr marL="174625" indent="-174625"/>
                <a:r>
                  <a:rPr lang="en-US" altLang="en-US" dirty="0"/>
                  <a:t>The graph of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en-US" dirty="0"/>
                  <a:t> is the graph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shifted </a:t>
                </a:r>
                <a:r>
                  <a:rPr lang="en-US" altLang="en-US" i="1" dirty="0"/>
                  <a:t>c</a:t>
                </a:r>
                <a:r>
                  <a:rPr lang="en-US" altLang="en-US" dirty="0"/>
                  <a:t> units vertically downward.</a:t>
                </a:r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417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1:  Vertical Shift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9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18393"/>
                <a:ext cx="8229600" cy="4525963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Use the graph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dirty="0"/>
                  <a:t> to obtain the graph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+3.</m:t>
                    </m:r>
                  </m:oMath>
                </a14:m>
                <a:r>
                  <a:rPr lang="en-US" altLang="en-US" dirty="0"/>
                  <a:t>               </a:t>
                </a:r>
              </a:p>
              <a:p>
                <a:pPr marL="0" indent="0"/>
                <a:r>
                  <a:rPr lang="en-US" altLang="en-US" dirty="0"/>
                  <a:t>Solution: The graph will shift vertically up by 3 units.</a:t>
                </a:r>
              </a:p>
            </p:txBody>
          </p:sp>
        </mc:Choice>
        <mc:Fallback xmlns="">
          <p:sp>
            <p:nvSpPr>
              <p:cNvPr id="849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18393"/>
                <a:ext cx="8229600" cy="4525963"/>
              </a:xfrm>
              <a:blipFill>
                <a:blip r:embed="rId2"/>
                <a:stretch>
                  <a:fillRect l="-1481" t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520" y="2630720"/>
            <a:ext cx="3571875" cy="3571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785" y="2686590"/>
            <a:ext cx="3571875" cy="3571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53EFD12F-BD84-4640-B655-420E93D935CF}"/>
                  </a:ext>
                </a:extLst>
              </p:cNvPr>
              <p:cNvSpPr txBox="1"/>
              <p:nvPr/>
            </p:nvSpPr>
            <p:spPr>
              <a:xfrm>
                <a:off x="4595824" y="3532188"/>
                <a:ext cx="229240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)=|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EFD12F-BD84-4640-B655-420E93D93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824" y="3532188"/>
                <a:ext cx="229240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E343A103-EF89-490E-A9FD-61D58B7E74B5}"/>
                  </a:ext>
                </a:extLst>
              </p:cNvPr>
              <p:cNvSpPr txBox="1"/>
              <p:nvPr/>
            </p:nvSpPr>
            <p:spPr>
              <a:xfrm>
                <a:off x="5476815" y="2802593"/>
                <a:ext cx="277229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)=|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|+3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43A103-EF89-490E-A9FD-61D58B7E7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815" y="2802593"/>
                <a:ext cx="277229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57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Horizontal Shifts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4625" indent="-174625">
                  <a:tabLst>
                    <a:tab pos="174625" algn="l"/>
                  </a:tabLst>
                </a:pPr>
                <a:r>
                  <a:rPr lang="en-US" altLang="en-US" dirty="0"/>
                  <a:t>Let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 be a function and </a:t>
                </a:r>
                <a:r>
                  <a:rPr lang="en-US" altLang="en-US" i="1" dirty="0"/>
                  <a:t>c</a:t>
                </a:r>
                <a:r>
                  <a:rPr lang="en-US" altLang="en-US" dirty="0"/>
                  <a:t> a positive real number.</a:t>
                </a:r>
              </a:p>
              <a:p>
                <a:pPr marL="174625" indent="-174625">
                  <a:spcBef>
                    <a:spcPts val="1200"/>
                  </a:spcBef>
                  <a:tabLst>
                    <a:tab pos="174625" algn="l"/>
                  </a:tabLst>
                </a:pPr>
                <a:r>
                  <a:rPr lang="en-US" altLang="en-US" dirty="0"/>
                  <a:t>The graph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is the graph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shifted to the left </a:t>
                </a:r>
                <a:r>
                  <a:rPr lang="en-US" altLang="en-US" i="1" dirty="0"/>
                  <a:t>c</a:t>
                </a:r>
                <a:r>
                  <a:rPr lang="en-US" altLang="en-US" dirty="0"/>
                  <a:t> units.</a:t>
                </a:r>
              </a:p>
              <a:p>
                <a:pPr marL="174625" indent="-174625">
                  <a:tabLst>
                    <a:tab pos="174625" algn="l"/>
                  </a:tabLst>
                </a:pPr>
                <a:endParaRPr lang="en-US" altLang="en-US" dirty="0"/>
              </a:p>
              <a:p>
                <a:pPr marL="174625" indent="-174625">
                  <a:tabLst>
                    <a:tab pos="174625" algn="l"/>
                  </a:tabLst>
                </a:pPr>
                <a:r>
                  <a:rPr lang="en-US" altLang="en-US" dirty="0"/>
                  <a:t>The graph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is the graph of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shifted to the right </a:t>
                </a:r>
                <a:r>
                  <a:rPr lang="en-US" altLang="en-US" i="1" dirty="0"/>
                  <a:t>c</a:t>
                </a:r>
                <a:r>
                  <a:rPr lang="en-US" altLang="en-US" dirty="0"/>
                  <a:t> units.</a:t>
                </a:r>
              </a:p>
            </p:txBody>
          </p:sp>
        </mc:Choice>
        <mc:Fallback xmlns="">
          <p:sp>
            <p:nvSpPr>
              <p:cNvPr id="14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641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2:  Horizontal Shift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04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83341"/>
                <a:ext cx="8229600" cy="4525963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Use the graph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altLang="en-US" dirty="0"/>
                  <a:t>  to obtain the graph of</a:t>
                </a:r>
              </a:p>
              <a:p>
                <a:pPr marL="0" indent="0"/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ra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pPr marL="0" indent="0"/>
                <a:r>
                  <a:rPr lang="en-US" altLang="en-US" dirty="0"/>
                  <a:t>Solution: The graph will shift to the right 4 units.</a:t>
                </a:r>
              </a:p>
            </p:txBody>
          </p:sp>
        </mc:Choice>
        <mc:Fallback xmlns="">
          <p:sp>
            <p:nvSpPr>
              <p:cNvPr id="870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83341"/>
                <a:ext cx="8229600" cy="4525963"/>
              </a:xfrm>
              <a:blipFill>
                <a:blip r:embed="rId2"/>
                <a:stretch>
                  <a:fillRect l="-1481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762" y="2788769"/>
            <a:ext cx="3571875" cy="3571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762" y="2788768"/>
            <a:ext cx="3571875" cy="3571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847AF7E-CD77-4562-9B0A-C5FE6BD75354}"/>
                  </a:ext>
                </a:extLst>
              </p:cNvPr>
              <p:cNvSpPr txBox="1"/>
              <p:nvPr/>
            </p:nvSpPr>
            <p:spPr>
              <a:xfrm>
                <a:off x="5695611" y="2873329"/>
                <a:ext cx="2446677" cy="528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847AF7E-CD77-4562-9B0A-C5FE6BD75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611" y="2873329"/>
                <a:ext cx="2446677" cy="5280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08E62B00-7F36-45B8-B8DA-FE6F08874A12}"/>
                  </a:ext>
                </a:extLst>
              </p:cNvPr>
              <p:cNvSpPr txBox="1"/>
              <p:nvPr/>
            </p:nvSpPr>
            <p:spPr>
              <a:xfrm>
                <a:off x="5892800" y="4057199"/>
                <a:ext cx="2610076" cy="5724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E62B00-7F36-45B8-B8DA-FE6F08874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800" y="4057199"/>
                <a:ext cx="2610076" cy="5724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786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Reflections of Graphs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b="1"/>
              <a:t>Reflection about the </a:t>
            </a:r>
            <a:r>
              <a:rPr lang="en-US" altLang="en-US" b="1" i="1"/>
              <a:t>x</a:t>
            </a:r>
            <a:r>
              <a:rPr lang="en-US" altLang="en-US" b="1"/>
              <a:t>-Axis</a:t>
            </a:r>
          </a:p>
          <a:p>
            <a:pPr marL="0" indent="0"/>
            <a:endParaRPr lang="en-US" altLang="en-US"/>
          </a:p>
          <a:p>
            <a:pPr marL="0" indent="0"/>
            <a:r>
              <a:rPr lang="en-US" altLang="en-US"/>
              <a:t>The graph of </a:t>
            </a:r>
            <a:r>
              <a:rPr lang="en-US" altLang="en-US" i="1"/>
              <a:t>y</a:t>
            </a:r>
            <a:r>
              <a:rPr lang="en-US" altLang="en-US"/>
              <a:t> = – </a:t>
            </a:r>
            <a:r>
              <a:rPr lang="en-US" altLang="en-US" i="1"/>
              <a:t>f</a:t>
            </a:r>
            <a:r>
              <a:rPr lang="en-US" altLang="en-US"/>
              <a:t>(</a:t>
            </a:r>
            <a:r>
              <a:rPr lang="en-US" altLang="en-US" i="1"/>
              <a:t>x</a:t>
            </a:r>
            <a:r>
              <a:rPr lang="en-US" altLang="en-US"/>
              <a:t>) is the graph of </a:t>
            </a:r>
            <a:r>
              <a:rPr lang="en-US" altLang="en-US" i="1"/>
              <a:t>y</a:t>
            </a:r>
            <a:r>
              <a:rPr lang="en-US" altLang="en-US"/>
              <a:t> = </a:t>
            </a:r>
            <a:r>
              <a:rPr lang="en-US" altLang="en-US" i="1"/>
              <a:t>f</a:t>
            </a:r>
            <a:r>
              <a:rPr lang="en-US" altLang="en-US"/>
              <a:t>(</a:t>
            </a:r>
            <a:r>
              <a:rPr lang="en-US" altLang="en-US" i="1"/>
              <a:t>x</a:t>
            </a:r>
            <a:r>
              <a:rPr lang="en-US" altLang="en-US"/>
              <a:t>) reflected about the </a:t>
            </a:r>
            <a:r>
              <a:rPr lang="en-US" altLang="en-US" i="1"/>
              <a:t>x</a:t>
            </a:r>
            <a:r>
              <a:rPr lang="en-US" altLang="en-US"/>
              <a:t>-axis.</a:t>
            </a:r>
          </a:p>
          <a:p>
            <a:pPr marL="0" indent="0"/>
            <a:endParaRPr lang="en-US" altLang="en-US"/>
          </a:p>
          <a:p>
            <a:pPr marL="0" indent="0"/>
            <a:r>
              <a:rPr lang="en-US" altLang="en-US" b="1"/>
              <a:t>Reflection about the </a:t>
            </a:r>
            <a:r>
              <a:rPr lang="en-US" altLang="en-US" b="1" i="1"/>
              <a:t>y</a:t>
            </a:r>
            <a:r>
              <a:rPr lang="en-US" altLang="en-US" b="1"/>
              <a:t>-Axis</a:t>
            </a:r>
          </a:p>
          <a:p>
            <a:pPr marL="0" indent="0"/>
            <a:endParaRPr lang="en-US" altLang="en-US"/>
          </a:p>
          <a:p>
            <a:pPr marL="0" indent="0"/>
            <a:r>
              <a:rPr lang="en-US" altLang="en-US"/>
              <a:t>The graph of </a:t>
            </a:r>
            <a:r>
              <a:rPr lang="en-US" altLang="en-US" i="1"/>
              <a:t>y</a:t>
            </a:r>
            <a:r>
              <a:rPr lang="en-US" altLang="en-US"/>
              <a:t> = </a:t>
            </a:r>
            <a:r>
              <a:rPr lang="en-US" altLang="en-US" i="1"/>
              <a:t>f</a:t>
            </a:r>
            <a:r>
              <a:rPr lang="en-US" altLang="en-US"/>
              <a:t>(–</a:t>
            </a:r>
            <a:r>
              <a:rPr lang="en-US" altLang="en-US" i="1"/>
              <a:t>x</a:t>
            </a:r>
            <a:r>
              <a:rPr lang="en-US" altLang="en-US"/>
              <a:t>) is the graph of </a:t>
            </a:r>
            <a:r>
              <a:rPr lang="en-US" altLang="en-US" i="1"/>
              <a:t>y</a:t>
            </a:r>
            <a:r>
              <a:rPr lang="en-US" altLang="en-US"/>
              <a:t> = </a:t>
            </a:r>
            <a:r>
              <a:rPr lang="en-US" altLang="en-US" i="1"/>
              <a:t>f</a:t>
            </a:r>
            <a:r>
              <a:rPr lang="en-US" altLang="en-US"/>
              <a:t>(</a:t>
            </a:r>
            <a:r>
              <a:rPr lang="en-US" altLang="en-US" i="1"/>
              <a:t>x</a:t>
            </a:r>
            <a:r>
              <a:rPr lang="en-US" altLang="en-US"/>
              <a:t>) reflected about the </a:t>
            </a:r>
            <a:r>
              <a:rPr lang="en-US" altLang="en-US" i="1"/>
              <a:t>y</a:t>
            </a:r>
            <a:r>
              <a:rPr lang="en-US" altLang="en-US"/>
              <a:t>-axis.</a:t>
            </a:r>
          </a:p>
        </p:txBody>
      </p:sp>
    </p:spTree>
    <p:extLst>
      <p:ext uri="{BB962C8B-B14F-4D97-AF65-F5344CB8AC3E}">
        <p14:creationId xmlns:p14="http://schemas.microsoft.com/office/powerpoint/2010/main" val="28078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5:  Reflection about the </a:t>
            </a:r>
            <a:r>
              <a:rPr lang="en-US" altLang="en-US" i="1" dirty="0"/>
              <a:t>y</a:t>
            </a:r>
            <a:r>
              <a:rPr lang="en-US" altLang="en-US" dirty="0"/>
              <a:t>-Axis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56447"/>
                <a:ext cx="8229600" cy="4525963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Use the graph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altLang="en-US" dirty="0"/>
                  <a:t>  to obtain the graph of</a:t>
                </a:r>
              </a:p>
              <a:p>
                <a:pPr marL="0" indent="0"/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altLang="en-US" dirty="0"/>
                  <a:t>.</a:t>
                </a:r>
              </a:p>
              <a:p>
                <a:pPr marL="0" indent="0"/>
                <a:r>
                  <a:rPr lang="en-US" altLang="en-US" dirty="0"/>
                  <a:t>Solution: </a:t>
                </a:r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56447"/>
                <a:ext cx="8229600" cy="4525963"/>
              </a:xfrm>
              <a:blipFill>
                <a:blip r:embed="rId2"/>
                <a:stretch>
                  <a:fillRect l="-1481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1997869" y="2158708"/>
            <a:ext cx="57959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3333F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The graph will reflect across the </a:t>
            </a:r>
            <a:r>
              <a:rPr lang="en-US" altLang="en-US" sz="2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-axis.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75" y="2626891"/>
            <a:ext cx="3571875" cy="3571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975" y="2663791"/>
            <a:ext cx="3571875" cy="3571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F3373BD3-7275-4FCF-929E-E5295E271C4C}"/>
                  </a:ext>
                </a:extLst>
              </p:cNvPr>
              <p:cNvSpPr txBox="1"/>
              <p:nvPr/>
            </p:nvSpPr>
            <p:spPr>
              <a:xfrm>
                <a:off x="5918857" y="3102817"/>
                <a:ext cx="2409372" cy="528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3373BD3-7275-4FCF-929E-E5295E271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857" y="3102817"/>
                <a:ext cx="2409372" cy="5280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72EDD808-7256-4871-A158-E47C412F3B0D}"/>
                  </a:ext>
                </a:extLst>
              </p:cNvPr>
              <p:cNvSpPr txBox="1"/>
              <p:nvPr/>
            </p:nvSpPr>
            <p:spPr>
              <a:xfrm>
                <a:off x="5918857" y="4199194"/>
                <a:ext cx="2496457" cy="528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2EDD808-7256-4871-A158-E47C412F3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857" y="4199194"/>
                <a:ext cx="2496457" cy="5280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991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Vertically Stretching and Shrinking Graphs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4625" indent="-174625"/>
            <a:r>
              <a:rPr lang="en-US" altLang="en-US" dirty="0"/>
              <a:t>Let </a:t>
            </a:r>
            <a:r>
              <a:rPr lang="en-US" altLang="en-US" i="1" dirty="0"/>
              <a:t>f</a:t>
            </a:r>
            <a:r>
              <a:rPr lang="en-US" altLang="en-US" dirty="0"/>
              <a:t>  be a function and </a:t>
            </a:r>
            <a:r>
              <a:rPr lang="en-US" altLang="en-US" i="1" dirty="0"/>
              <a:t>c</a:t>
            </a:r>
            <a:r>
              <a:rPr lang="en-US" altLang="en-US" dirty="0"/>
              <a:t> a positive real number.</a:t>
            </a:r>
          </a:p>
          <a:p>
            <a:pPr marL="174625" indent="-174625"/>
            <a:r>
              <a:rPr lang="en-US" altLang="en-US" dirty="0"/>
              <a:t>If </a:t>
            </a:r>
            <a:r>
              <a:rPr lang="en-US" altLang="en-US" i="1" dirty="0"/>
              <a:t>c</a:t>
            </a:r>
            <a:r>
              <a:rPr lang="en-US" altLang="en-US" dirty="0"/>
              <a:t> &gt; 1, the graph of </a:t>
            </a: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 err="1"/>
              <a:t>cf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is the graph of </a:t>
            </a: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vertically stretched by multiplying each of its </a:t>
            </a:r>
          </a:p>
          <a:p>
            <a:pPr marL="174625" indent="-174625"/>
            <a:r>
              <a:rPr lang="en-US" altLang="en-US" i="1" dirty="0"/>
              <a:t>   y</a:t>
            </a:r>
            <a:r>
              <a:rPr lang="en-US" altLang="en-US" dirty="0"/>
              <a:t>-coordinates by </a:t>
            </a:r>
            <a:r>
              <a:rPr lang="en-US" altLang="en-US" i="1" dirty="0"/>
              <a:t>c</a:t>
            </a:r>
            <a:r>
              <a:rPr lang="en-US" altLang="en-US" dirty="0"/>
              <a:t>.</a:t>
            </a:r>
          </a:p>
          <a:p>
            <a:pPr marL="174625" indent="-174625"/>
            <a:r>
              <a:rPr lang="en-US" altLang="en-US" dirty="0"/>
              <a:t>If 0 &lt; </a:t>
            </a:r>
            <a:r>
              <a:rPr lang="en-US" altLang="en-US" i="1" dirty="0"/>
              <a:t>c</a:t>
            </a:r>
            <a:r>
              <a:rPr lang="en-US" altLang="en-US" dirty="0"/>
              <a:t> &lt; 1, the graph of </a:t>
            </a: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 err="1"/>
              <a:t>cf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is the graph of </a:t>
            </a:r>
          </a:p>
          <a:p>
            <a:pPr marL="174625" indent="-174625"/>
            <a:r>
              <a:rPr lang="en-US" altLang="en-US" i="1" dirty="0"/>
              <a:t>  y</a:t>
            </a:r>
            <a:r>
              <a:rPr lang="en-US" altLang="en-US" dirty="0"/>
              <a:t> =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vertically shrunk by multiplying each of its </a:t>
            </a:r>
          </a:p>
          <a:p>
            <a:pPr marL="174625" indent="-174625"/>
            <a:r>
              <a:rPr lang="en-US" altLang="en-US" dirty="0"/>
              <a:t>  </a:t>
            </a:r>
            <a:r>
              <a:rPr lang="en-US" altLang="en-US" i="1" dirty="0"/>
              <a:t>y</a:t>
            </a:r>
            <a:r>
              <a:rPr lang="en-US" altLang="en-US" dirty="0"/>
              <a:t>-coordinates by </a:t>
            </a:r>
            <a:r>
              <a:rPr lang="en-US" altLang="en-US" i="1" dirty="0"/>
              <a:t>c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5171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6:  Vertically </a:t>
            </a:r>
            <a:r>
              <a:rPr lang="en-US" altLang="en-US" dirty="0"/>
              <a:t>Stretching a </a:t>
            </a:r>
            <a:r>
              <a:rPr lang="en-US" altLang="en-US" dirty="0"/>
              <a:t>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23890"/>
                <a:ext cx="8229600" cy="4902274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Use the graph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dirty="0"/>
                  <a:t> to obtain the graph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=2|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dirty="0"/>
                  <a:t>.</a:t>
                </a:r>
              </a:p>
              <a:p>
                <a:pPr marL="0" indent="0"/>
                <a:r>
                  <a:rPr lang="en-US" altLang="en-US" dirty="0"/>
                  <a:t>Solution:  </a:t>
                </a: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23890"/>
                <a:ext cx="8229600" cy="4902274"/>
              </a:xfrm>
              <a:blipFill>
                <a:blip r:embed="rId2"/>
                <a:stretch>
                  <a:fillRect l="-1481" t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114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2524125"/>
            <a:ext cx="3719513" cy="37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943" y="2577307"/>
            <a:ext cx="3571875" cy="3571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FFC62C42-6AF4-41DB-B0D6-B5CAE3BB6C8F}"/>
                  </a:ext>
                </a:extLst>
              </p:cNvPr>
              <p:cNvSpPr txBox="1"/>
              <p:nvPr/>
            </p:nvSpPr>
            <p:spPr>
              <a:xfrm>
                <a:off x="6090557" y="3353456"/>
                <a:ext cx="207554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)=|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FC62C42-6AF4-41DB-B0D6-B5CAE3BB6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557" y="3353456"/>
                <a:ext cx="207554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09C50013-F36B-4F02-BCEC-95AE0FFE0B54}"/>
                  </a:ext>
                </a:extLst>
              </p:cNvPr>
              <p:cNvSpPr txBox="1"/>
              <p:nvPr/>
            </p:nvSpPr>
            <p:spPr>
              <a:xfrm>
                <a:off x="5481638" y="2180119"/>
                <a:ext cx="242388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)=2|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C50013-F36B-4F02-BCEC-95AE0FFE0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638" y="2180119"/>
                <a:ext cx="242388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47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Horizontally Stretching and Shrinking Graphs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5888" indent="-115888"/>
            <a:r>
              <a:rPr lang="en-US" altLang="en-US" dirty="0"/>
              <a:t>Let </a:t>
            </a:r>
            <a:r>
              <a:rPr lang="en-US" altLang="en-US" i="1" dirty="0"/>
              <a:t>f</a:t>
            </a:r>
            <a:r>
              <a:rPr lang="en-US" altLang="en-US" dirty="0"/>
              <a:t>  be a function and </a:t>
            </a:r>
            <a:r>
              <a:rPr lang="en-US" altLang="en-US" i="1" dirty="0"/>
              <a:t>c</a:t>
            </a:r>
            <a:r>
              <a:rPr lang="en-US" altLang="en-US" dirty="0"/>
              <a:t> a positive real number.</a:t>
            </a:r>
          </a:p>
          <a:p>
            <a:pPr marL="115888" indent="-115888"/>
            <a:r>
              <a:rPr lang="en-US" altLang="en-US" dirty="0"/>
              <a:t>If </a:t>
            </a:r>
            <a:r>
              <a:rPr lang="en-US" altLang="en-US" i="1" dirty="0"/>
              <a:t>c</a:t>
            </a:r>
            <a:r>
              <a:rPr lang="en-US" altLang="en-US" dirty="0"/>
              <a:t> &gt; 1, the graph of </a:t>
            </a: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cx</a:t>
            </a:r>
            <a:r>
              <a:rPr lang="en-US" altLang="en-US" dirty="0"/>
              <a:t>) is the graph of </a:t>
            </a: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horizontally shrunk by dividing each of its </a:t>
            </a:r>
            <a:r>
              <a:rPr lang="en-US" altLang="en-US" i="1" dirty="0"/>
              <a:t>x</a:t>
            </a:r>
            <a:r>
              <a:rPr lang="en-US" altLang="en-US" dirty="0"/>
              <a:t>-coordinates by </a:t>
            </a:r>
            <a:r>
              <a:rPr lang="en-US" altLang="en-US" i="1" dirty="0"/>
              <a:t>c</a:t>
            </a:r>
            <a:r>
              <a:rPr lang="en-US" altLang="en-US" dirty="0"/>
              <a:t>.</a:t>
            </a:r>
          </a:p>
          <a:p>
            <a:pPr marL="115888" indent="-115888"/>
            <a:r>
              <a:rPr lang="en-US" altLang="en-US" dirty="0"/>
              <a:t>If 0 &lt; </a:t>
            </a:r>
            <a:r>
              <a:rPr lang="en-US" altLang="en-US" i="1" dirty="0"/>
              <a:t>c</a:t>
            </a:r>
            <a:r>
              <a:rPr lang="en-US" altLang="en-US" dirty="0"/>
              <a:t> &lt;1, the graph of </a:t>
            </a:r>
            <a:r>
              <a:rPr lang="en-US" altLang="en-US" i="1" dirty="0"/>
              <a:t>y</a:t>
            </a:r>
            <a:r>
              <a:rPr lang="en-US" altLang="en-US" dirty="0"/>
              <a:t> =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cx</a:t>
            </a:r>
            <a:r>
              <a:rPr lang="en-US" altLang="en-US" dirty="0"/>
              <a:t>) is the graph of </a:t>
            </a:r>
          </a:p>
          <a:p>
            <a:pPr marL="115888" indent="-115888"/>
            <a:r>
              <a:rPr lang="en-US" altLang="en-US" i="1" dirty="0"/>
              <a:t>  y</a:t>
            </a:r>
            <a:r>
              <a:rPr lang="en-US" altLang="en-US" dirty="0"/>
              <a:t> =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horizontally stretched by dividing each of its </a:t>
            </a:r>
          </a:p>
          <a:p>
            <a:pPr marL="115888" indent="-115888"/>
            <a:r>
              <a:rPr lang="en-US" altLang="en-US" dirty="0"/>
              <a:t>  </a:t>
            </a:r>
            <a:r>
              <a:rPr lang="en-US" altLang="en-US" i="1" dirty="0"/>
              <a:t>x</a:t>
            </a:r>
            <a:r>
              <a:rPr lang="en-US" altLang="en-US" dirty="0"/>
              <a:t>-coordinates by </a:t>
            </a:r>
            <a:r>
              <a:rPr lang="en-US" altLang="en-US" i="1" dirty="0"/>
              <a:t>c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681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8694738" algn="r"/>
              </a:tabLst>
            </a:pPr>
            <a:r>
              <a:rPr lang="en-US" altLang="en-US" dirty="0"/>
              <a:t>Objectives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Recognize graphs of common functions.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Use vertical shifts to graph functions.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Use horizontal shifts to graph functions.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Use reflections to graph functions.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Use vertical stretching and shrinking to graph functions.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Use horizontal stretching and shrinking to graph functions.</a:t>
            </a:r>
          </a:p>
          <a:p>
            <a:pPr marL="533400" indent="-533400" eaLnBrk="1" hangingPunct="1">
              <a:buFontTx/>
              <a:buChar char="•"/>
            </a:pPr>
            <a:r>
              <a:rPr lang="en-US" altLang="en-US" dirty="0"/>
              <a:t>Graph functions involving a sequence of transformations.</a:t>
            </a:r>
          </a:p>
        </p:txBody>
      </p:sp>
    </p:spTree>
    <p:extLst>
      <p:ext uri="{BB962C8B-B14F-4D97-AF65-F5344CB8AC3E}">
        <p14:creationId xmlns:p14="http://schemas.microsoft.com/office/powerpoint/2010/main" val="255085302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Example:  Horizontally Stretching and Shrinking a Graph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76250" y="1234440"/>
                <a:ext cx="8229600" cy="4525963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Use the graph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dirty="0"/>
                  <a:t> to obtain the graph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                       </a:t>
                </a:r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Solution: </a:t>
                </a:r>
              </a:p>
              <a:p>
                <a:pPr marL="0" indent="0"/>
                <a:r>
                  <a:rPr lang="en-US" altLang="en-US" dirty="0"/>
                  <a:t> </a:t>
                </a:r>
              </a:p>
            </p:txBody>
          </p:sp>
        </mc:Choice>
        <mc:Fallback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76250" y="1234440"/>
                <a:ext cx="8229600" cy="4525963"/>
              </a:xfrm>
              <a:blipFill rotWithShape="1">
                <a:blip r:embed="rId2"/>
                <a:stretch>
                  <a:fillRect l="-1481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319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2528888"/>
            <a:ext cx="3713163" cy="37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800" y="2602706"/>
            <a:ext cx="3571875" cy="3571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67171D7D-2457-41A0-8F69-74F2D7D99C37}"/>
                  </a:ext>
                </a:extLst>
              </p:cNvPr>
              <p:cNvSpPr txBox="1"/>
              <p:nvPr/>
            </p:nvSpPr>
            <p:spPr>
              <a:xfrm>
                <a:off x="6176963" y="2488742"/>
                <a:ext cx="227874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171D7D-2457-41A0-8F69-74F2D7D99C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963" y="2488742"/>
                <a:ext cx="227874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3EB91FF9-D177-4D16-B5A2-F7A69A1511AF}"/>
                  </a:ext>
                </a:extLst>
              </p:cNvPr>
              <p:cNvSpPr txBox="1"/>
              <p:nvPr/>
            </p:nvSpPr>
            <p:spPr>
              <a:xfrm>
                <a:off x="6243184" y="3497421"/>
                <a:ext cx="2670629" cy="1145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B91FF9-D177-4D16-B5A2-F7A69A151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184" y="3497421"/>
                <a:ext cx="2670629" cy="1145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338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D45E35-EE1B-4C24-B9D1-381E75170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Transformations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370227-0106-462A-9CF7-4BCB37CDB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function involving more than one transformation can be graphed by performing transformations in the following order:</a:t>
            </a:r>
          </a:p>
          <a:p>
            <a:r>
              <a:rPr lang="en-US" dirty="0"/>
              <a:t>1. Horizontal shifting </a:t>
            </a:r>
          </a:p>
          <a:p>
            <a:r>
              <a:rPr lang="en-US" dirty="0"/>
              <a:t>2. Stretching or shrinking</a:t>
            </a:r>
          </a:p>
          <a:p>
            <a:r>
              <a:rPr lang="en-US" dirty="0"/>
              <a:t>3. Reflecting </a:t>
            </a:r>
          </a:p>
          <a:p>
            <a:r>
              <a:rPr lang="en-US" dirty="0"/>
              <a:t>4. Vertical shifting</a:t>
            </a:r>
          </a:p>
        </p:txBody>
      </p:sp>
    </p:spTree>
    <p:extLst>
      <p:ext uri="{BB962C8B-B14F-4D97-AF65-F5344CB8AC3E}">
        <p14:creationId xmlns:p14="http://schemas.microsoft.com/office/powerpoint/2010/main" val="1188994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 9:  Graphing Using a Sequence of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21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15925" y="1129553"/>
                <a:ext cx="8229600" cy="5102435"/>
              </a:xfrm>
            </p:spPr>
            <p:txBody>
              <a:bodyPr/>
              <a:lstStyle/>
              <a:p>
                <a:pPr marL="0" indent="0"/>
                <a:r>
                  <a:rPr lang="en-US" altLang="en-US" dirty="0"/>
                  <a:t>Use the graph of </a:t>
                </a:r>
                <a:r>
                  <a:rPr lang="en-US" altLang="en-US" i="1" dirty="0"/>
                  <a:t>f</a:t>
                </a:r>
                <a:r>
                  <a:rPr lang="en-US" altLang="en-US" dirty="0"/>
                  <a:t>(</a:t>
                </a:r>
                <a:r>
                  <a:rPr lang="en-US" altLang="en-US" i="1" dirty="0"/>
                  <a:t>x</a:t>
                </a:r>
                <a:r>
                  <a:rPr lang="en-US" altLang="en-US" dirty="0"/>
                  <a:t>) = </a:t>
                </a:r>
                <a:r>
                  <a:rPr lang="en-US" altLang="en-US" i="1" dirty="0"/>
                  <a:t>x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 to obtain the graph of 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alt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+3.</m:t>
                      </m:r>
                    </m:oMath>
                  </m:oMathPara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Solution: We will graph </a:t>
                </a:r>
              </a:p>
              <a:p>
                <a:pPr marL="0" indent="0"/>
                <a:r>
                  <a:rPr lang="en-US" altLang="en-US" dirty="0"/>
                  <a:t>these transformations in </a:t>
                </a:r>
              </a:p>
              <a:p>
                <a:pPr marL="0" indent="0"/>
                <a:r>
                  <a:rPr lang="en-US" altLang="en-US" dirty="0"/>
                  <a:t>order: </a:t>
                </a:r>
              </a:p>
              <a:p>
                <a:pPr marL="0" indent="0"/>
                <a:r>
                  <a:rPr lang="en-US" altLang="en-US" dirty="0"/>
                  <a:t>right 1 unit</a:t>
                </a:r>
              </a:p>
              <a:p>
                <a:pPr marL="0" indent="0"/>
                <a:r>
                  <a:rPr lang="en-US" altLang="en-US" dirty="0"/>
                  <a:t>then stretch by factor of 2</a:t>
                </a:r>
              </a:p>
              <a:p>
                <a:pPr marL="0" indent="0"/>
                <a:r>
                  <a:rPr lang="en-US" altLang="en-US" dirty="0"/>
                  <a:t>the shift the graph up 3 units</a:t>
                </a:r>
              </a:p>
            </p:txBody>
          </p:sp>
        </mc:Choice>
        <mc:Fallback xmlns="">
          <p:sp>
            <p:nvSpPr>
              <p:cNvPr id="942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925" y="1129553"/>
                <a:ext cx="8229600" cy="5102435"/>
              </a:xfrm>
              <a:blipFill>
                <a:blip r:embed="rId2"/>
                <a:stretch>
                  <a:fillRect l="-1481" t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18A0FA0-1CBE-442A-ADF5-5EEC606D1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125" y="2228274"/>
            <a:ext cx="3581400" cy="3581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CCA0858-CF7D-44AC-99BE-232B72F4E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4125" y="2228274"/>
            <a:ext cx="3581400" cy="3581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E610B9A-DA2D-47D9-BB3A-1D3B362478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4125" y="2267933"/>
            <a:ext cx="3581400" cy="3581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0BDC532-4C96-4714-8BF5-10543C5DC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4125" y="2267933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7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Graphs of Common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en-US" altLang="en-US" dirty="0"/>
                  <a:t>Seven functions that are frequently encountered in algebra are:</a:t>
                </a:r>
              </a:p>
              <a:p>
                <a:pPr marL="0" indent="0"/>
                <a:r>
                  <a:rPr lang="en-US" altLang="en-US" dirty="0"/>
                  <a:t>Constant: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en-US" dirty="0"/>
                  <a:t>		Identity: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Absolute Value: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Standard Quadratic: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Square Root: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altLang="en-US" dirty="0"/>
                  <a:t>		</a:t>
                </a:r>
              </a:p>
              <a:p>
                <a:pPr marL="0" indent="0"/>
                <a:r>
                  <a:rPr lang="en-US" altLang="en-US" dirty="0"/>
                  <a:t>Standard Cubic: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dirty="0"/>
                  <a:t>	Cube Root: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altLang="en-US" b="0" dirty="0"/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It is essential to know the characteristics of the graphs of these functions.</a:t>
                </a: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01" t="-1218" b="-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7218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Graphs of Common Functions  </a:t>
            </a:r>
            <a:r>
              <a:rPr lang="en-US" altLang="en-US" i="1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en-US" dirty="0"/>
                  <a:t>  is known as the constant function.</a:t>
                </a:r>
              </a:p>
              <a:p>
                <a:pPr marL="0" indent="0"/>
                <a:r>
                  <a:rPr lang="en-US" altLang="en-US" dirty="0"/>
                  <a:t>The domain of this function is: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∞,∞)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The range of this function is: </a:t>
                </a:r>
                <a:r>
                  <a:rPr lang="en-US" altLang="en-US" i="1" dirty="0"/>
                  <a:t>c</a:t>
                </a:r>
              </a:p>
              <a:p>
                <a:r>
                  <a:rPr lang="en-US" altLang="en-US" dirty="0"/>
                  <a:t>The function is constant on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∞,∞)</m:t>
                    </m:r>
                  </m:oMath>
                </a14:m>
                <a:endParaRPr lang="en-US" altLang="en-US" dirty="0"/>
              </a:p>
              <a:p>
                <a:pPr marL="0" indent="0"/>
                <a:endParaRPr lang="en-US" altLang="en-US" dirty="0"/>
              </a:p>
              <a:p>
                <a:pPr marL="0" indent="0"/>
                <a:r>
                  <a:rPr lang="en-US" altLang="en-US" dirty="0"/>
                  <a:t>This function is even.</a:t>
                </a:r>
              </a:p>
            </p:txBody>
          </p:sp>
        </mc:Choice>
        <mc:Fallback xmlns="">
          <p:sp>
            <p:nvSpPr>
              <p:cNvPr id="768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2903538"/>
            <a:ext cx="3217862" cy="322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966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Graphs of Common Functions </a:t>
            </a:r>
            <a:r>
              <a:rPr lang="en-US" altLang="en-US" i="1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8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dirty="0"/>
                  <a:t> is known as the identity function.</a:t>
                </a:r>
              </a:p>
              <a:p>
                <a:r>
                  <a:rPr lang="en-US" altLang="en-US" dirty="0"/>
                  <a:t>The domain of this function is: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∞,∞)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The range of this function is: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∞,∞)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The function is increasing on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∞,∞)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This function is odd.</a:t>
                </a:r>
              </a:p>
            </p:txBody>
          </p:sp>
        </mc:Choice>
        <mc:Fallback xmlns="">
          <p:sp>
            <p:nvSpPr>
              <p:cNvPr id="778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5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2917825"/>
            <a:ext cx="3354387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0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Graphs of Common Functions  </a:t>
            </a:r>
            <a:r>
              <a:rPr lang="en-US" altLang="en-US" i="1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8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dirty="0"/>
                  <a:t> is the absolute value function.</a:t>
                </a:r>
              </a:p>
              <a:p>
                <a:r>
                  <a:rPr lang="en-US" altLang="en-US" dirty="0"/>
                  <a:t>The domain of this function is: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∞,∞)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The range of this function is: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[0, 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∞)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r>
                  <a:rPr lang="en-US" altLang="en-US" dirty="0"/>
                  <a:t>The function is decreasing on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∞,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and increasing on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,∞)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This function is even.</a:t>
                </a:r>
              </a:p>
            </p:txBody>
          </p:sp>
        </mc:Choice>
        <mc:Fallback xmlns="">
          <p:sp>
            <p:nvSpPr>
              <p:cNvPr id="78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3111500"/>
            <a:ext cx="3146425" cy="315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730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Graphs of Common Functions  </a:t>
            </a:r>
            <a:r>
              <a:rPr lang="en-US" altLang="en-US" i="1" dirty="0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8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dirty="0"/>
                  <a:t> is the standard quadratic function.</a:t>
                </a:r>
              </a:p>
              <a:p>
                <a:pPr marL="0" indent="0"/>
                <a:r>
                  <a:rPr lang="en-US" altLang="en-US" dirty="0"/>
                  <a:t>The domain of this function is: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∞,∞)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The range of this function is: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[0, 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∞)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The function is decreasing on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∞,0)</m:t>
                    </m:r>
                  </m:oMath>
                </a14:m>
                <a:endParaRPr lang="en-US" altLang="en-US" dirty="0"/>
              </a:p>
              <a:p>
                <a:r>
                  <a:rPr lang="en-US" altLang="en-US" dirty="0"/>
                  <a:t>and increasing on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(0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,∞)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This function is even.</a:t>
                </a:r>
              </a:p>
            </p:txBody>
          </p:sp>
        </mc:Choice>
        <mc:Fallback xmlns="">
          <p:sp>
            <p:nvSpPr>
              <p:cNvPr id="79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2733675"/>
            <a:ext cx="3571875" cy="35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669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Graphs of Common Functions  </a:t>
            </a:r>
            <a:r>
              <a:rPr lang="en-US" altLang="en-US" i="1" dirty="0"/>
              <a:t>(continued)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8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altLang="en-US" dirty="0"/>
                  <a:t> is the square root function.</a:t>
                </a:r>
              </a:p>
              <a:p>
                <a:pPr marL="0" indent="0"/>
                <a:r>
                  <a:rPr lang="en-US" altLang="en-US" dirty="0"/>
                  <a:t>The domain of this function is: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[0, 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∞)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The range of this function is: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[0, 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∞)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The function is increasing on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(0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,∞)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This function is neither </a:t>
                </a:r>
                <a:br>
                  <a:rPr lang="en-US" altLang="en-US" dirty="0"/>
                </a:br>
                <a:r>
                  <a:rPr lang="en-US" altLang="en-US" dirty="0"/>
                  <a:t>even nor odd. </a:t>
                </a:r>
              </a:p>
            </p:txBody>
          </p:sp>
        </mc:Choice>
        <mc:Fallback xmlns="">
          <p:sp>
            <p:nvSpPr>
              <p:cNvPr id="80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2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2574925"/>
            <a:ext cx="3738562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574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Graphs of Common Functions  </a:t>
            </a:r>
            <a:r>
              <a:rPr lang="en-US" altLang="en-US" i="1"/>
              <a:t>(continued)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/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dirty="0"/>
                  <a:t> is the standard cubic function.</a:t>
                </a:r>
              </a:p>
              <a:p>
                <a:pPr marL="0" indent="0"/>
                <a:r>
                  <a:rPr lang="en-US" altLang="en-US" dirty="0"/>
                  <a:t>The domain of this function is: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∞,∞)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pPr marL="0" indent="0"/>
                <a:r>
                  <a:rPr lang="en-US" altLang="en-US" dirty="0"/>
                  <a:t>The range of this function is: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∞,∞)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The function is increasing on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∞,∞)</m:t>
                    </m:r>
                  </m:oMath>
                </a14:m>
                <a:endParaRPr lang="en-US" altLang="en-US" dirty="0"/>
              </a:p>
              <a:p>
                <a:pPr marL="0" indent="0"/>
                <a:r>
                  <a:rPr lang="en-US" altLang="en-US" dirty="0"/>
                  <a:t>This function is odd.</a:t>
                </a:r>
              </a:p>
              <a:p>
                <a:pPr marL="0" indent="0"/>
                <a:r>
                  <a:rPr lang="en-US" altLang="en-US" dirty="0"/>
                  <a:t> </a:t>
                </a:r>
              </a:p>
              <a:p>
                <a:pPr marL="0" indent="0"/>
                <a:endParaRPr lang="en-US" altLang="en-US" dirty="0"/>
              </a:p>
            </p:txBody>
          </p:sp>
        </mc:Choice>
        <mc:Fallback xmlns="">
          <p:sp>
            <p:nvSpPr>
              <p:cNvPr id="819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401" t="-1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2395538"/>
            <a:ext cx="3910012" cy="391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6946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956&quot;/&gt;&lt;/object&gt;&lt;object type=&quot;3&quot; unique_id=&quot;10005&quot;&gt;&lt;property id=&quot;20148&quot; value=&quot;5&quot;/&gt;&lt;property id=&quot;20300&quot; value=&quot;Slide 2&quot;/&gt;&lt;property id=&quot;20307&quot; value=&quot;861&quot;/&gt;&lt;/object&gt;&lt;object type=&quot;3&quot; unique_id=&quot;10006&quot;&gt;&lt;property id=&quot;20148&quot; value=&quot;5&quot;/&gt;&lt;property id=&quot;20300&quot; value=&quot;Slide 3&quot;/&gt;&lt;property id=&quot;20307&quot; value=&quot;942&quot;/&gt;&lt;/object&gt;&lt;object type=&quot;3&quot; unique_id=&quot;10008&quot;&gt;&lt;property id=&quot;20148&quot; value=&quot;5&quot;/&gt;&lt;property id=&quot;20300&quot; value=&quot;Slide 4 - &amp;quot;Plotting Points in the Rectangle Coordinate System&amp;quot;&quot;/&gt;&lt;property id=&quot;20307&quot; value=&quot;957&quot;/&gt;&lt;/object&gt;&lt;object type=&quot;3&quot; unique_id=&quot;10018&quot;&gt;&lt;property id=&quot;20148&quot; value=&quot;5&quot;/&gt;&lt;property id=&quot;20300&quot; value=&quot;Slide 5&quot;/&gt;&lt;property id=&quot;20307&quot; value=&quot;958&quot;/&gt;&lt;/object&gt;&lt;/object&gt;&lt;/object&gt;&lt;/database&gt;"/>
</p:tagLst>
</file>

<file path=ppt/theme/theme1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rgbClr val="3333FF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3">
        <a:dk1>
          <a:srgbClr val="000000"/>
        </a:dk1>
        <a:lt1>
          <a:srgbClr val="C0C0C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CDCDC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19308</TotalTime>
  <Words>1242</Words>
  <Application>Microsoft Office PowerPoint</Application>
  <PresentationFormat>Letter Paper (8.5x11 in)</PresentationFormat>
  <Paragraphs>146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Times New Roman</vt:lpstr>
      <vt:lpstr>Arial Narrow</vt:lpstr>
      <vt:lpstr>Cambria Math</vt:lpstr>
      <vt:lpstr>Calibri</vt:lpstr>
      <vt:lpstr>Tahoma</vt:lpstr>
      <vt:lpstr>3_Custom Design</vt:lpstr>
      <vt:lpstr>PowerPoint Presentation</vt:lpstr>
      <vt:lpstr>Objectives</vt:lpstr>
      <vt:lpstr>Graphs of Common Functions</vt:lpstr>
      <vt:lpstr>Graphs of Common Functions  (continued)</vt:lpstr>
      <vt:lpstr>Graphs of Common Functions (continued)</vt:lpstr>
      <vt:lpstr>Graphs of Common Functions  (continued)</vt:lpstr>
      <vt:lpstr>Graphs of Common Functions  (continued)</vt:lpstr>
      <vt:lpstr>Graphs of Common Functions  (continued)</vt:lpstr>
      <vt:lpstr>Graphs of Common Functions  (continued)</vt:lpstr>
      <vt:lpstr>Graphs of Common Functions (continued)</vt:lpstr>
      <vt:lpstr>Vertical Shifts</vt:lpstr>
      <vt:lpstr>Example 1:  Vertical Shift </vt:lpstr>
      <vt:lpstr>Horizontal Shifts</vt:lpstr>
      <vt:lpstr>Example 2:  Horizontal Shift</vt:lpstr>
      <vt:lpstr>Reflections of Graphs</vt:lpstr>
      <vt:lpstr>Example 5:  Reflection about the y-Axis</vt:lpstr>
      <vt:lpstr>Vertically Stretching and Shrinking Graphs</vt:lpstr>
      <vt:lpstr>Example 6:  Vertically Stretching a Graph</vt:lpstr>
      <vt:lpstr>Horizontally Stretching and Shrinking Graphs</vt:lpstr>
      <vt:lpstr>Example:  Horizontally Stretching and Shrinking a Graph</vt:lpstr>
      <vt:lpstr>Order of Transformations</vt:lpstr>
      <vt:lpstr>Example 9:  Graphing Using a Sequence of Transformations</vt:lpstr>
    </vt:vector>
  </TitlesOfParts>
  <Company>Copyright © 2022, 2018, 2014 Pearson Education,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Precalculus, 7th edition</dc:title>
  <dc:creator>Robert Blitzer</dc:creator>
  <cp:lastModifiedBy>Christi Verity</cp:lastModifiedBy>
  <cp:revision>1196</cp:revision>
  <cp:lastPrinted>2001-11-04T00:51:13Z</cp:lastPrinted>
  <dcterms:created xsi:type="dcterms:W3CDTF">2005-02-25T19:46:41Z</dcterms:created>
  <dcterms:modified xsi:type="dcterms:W3CDTF">2023-01-03T05:56:53Z</dcterms:modified>
</cp:coreProperties>
</file>