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24"/>
  </p:notesMasterIdLst>
  <p:handoutMasterIdLst>
    <p:handoutMasterId r:id="rId25"/>
  </p:handoutMasterIdLst>
  <p:sldIdLst>
    <p:sldId id="1005" r:id="rId2"/>
    <p:sldId id="1351" r:id="rId3"/>
    <p:sldId id="1352" r:id="rId4"/>
    <p:sldId id="1354" r:id="rId5"/>
    <p:sldId id="1355" r:id="rId6"/>
    <p:sldId id="1375" r:id="rId7"/>
    <p:sldId id="1357" r:id="rId8"/>
    <p:sldId id="1353" r:id="rId9"/>
    <p:sldId id="1358" r:id="rId10"/>
    <p:sldId id="1359" r:id="rId11"/>
    <p:sldId id="1360" r:id="rId12"/>
    <p:sldId id="1361" r:id="rId13"/>
    <p:sldId id="1362" r:id="rId14"/>
    <p:sldId id="1363" r:id="rId15"/>
    <p:sldId id="1364" r:id="rId16"/>
    <p:sldId id="1365" r:id="rId17"/>
    <p:sldId id="1366" r:id="rId18"/>
    <p:sldId id="1367" r:id="rId19"/>
    <p:sldId id="1369" r:id="rId20"/>
    <p:sldId id="1376" r:id="rId21"/>
    <p:sldId id="1371" r:id="rId22"/>
    <p:sldId id="1374" r:id="rId23"/>
  </p:sldIdLst>
  <p:sldSz cx="9144000" cy="6858000" type="letter"/>
  <p:notesSz cx="6858000" cy="9144000"/>
  <p:embeddedFontLst>
    <p:embeddedFont>
      <p:font typeface="Arial Narrow" pitchFamily="34" charset="0"/>
      <p:regular r:id="rId26"/>
      <p:bold r:id="rId27"/>
      <p:italic r:id="rId28"/>
      <p:boldItalic r:id="rId29"/>
    </p:embeddedFont>
    <p:embeddedFont>
      <p:font typeface="Cambria Math" pitchFamily="18" charset="0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Tahoma" pitchFamily="34" charset="0"/>
      <p:regular r:id="rId35"/>
      <p:bold r:id="rId36"/>
    </p:embeddedFont>
  </p:embeddedFontLst>
  <p:custDataLst>
    <p:tags r:id="rId37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234"/>
    <a:srgbClr val="ADDFE5"/>
    <a:srgbClr val="6F2C91"/>
    <a:srgbClr val="0000FF"/>
    <a:srgbClr val="3399FF"/>
    <a:srgbClr val="006666"/>
    <a:srgbClr val="E86542"/>
    <a:srgbClr val="4F2270"/>
    <a:srgbClr val="441D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0" autoAdjust="0"/>
    <p:restoredTop sz="93129" autoAdjust="0"/>
  </p:normalViewPr>
  <p:slideViewPr>
    <p:cSldViewPr snapToGrid="0" snapToObjects="1">
      <p:cViewPr>
        <p:scale>
          <a:sx n="75" d="100"/>
          <a:sy n="75" d="100"/>
        </p:scale>
        <p:origin x="-108" y="-72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6" Type="http://schemas.openxmlformats.org/officeDocument/2006/relationships/image" Target="../media/image22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20.wmf"/><Relationship Id="rId3" Type="http://schemas.openxmlformats.org/officeDocument/2006/relationships/image" Target="../media/image8.wmf"/><Relationship Id="rId7" Type="http://schemas.openxmlformats.org/officeDocument/2006/relationships/image" Target="../media/image13.wmf"/><Relationship Id="rId12" Type="http://schemas.openxmlformats.org/officeDocument/2006/relationships/image" Target="../media/image19.wmf"/><Relationship Id="rId17" Type="http://schemas.openxmlformats.org/officeDocument/2006/relationships/image" Target="../media/image33.wmf"/><Relationship Id="rId2" Type="http://schemas.openxmlformats.org/officeDocument/2006/relationships/image" Target="../media/image7.wmf"/><Relationship Id="rId16" Type="http://schemas.openxmlformats.org/officeDocument/2006/relationships/image" Target="../media/image32.wmf"/><Relationship Id="rId1" Type="http://schemas.openxmlformats.org/officeDocument/2006/relationships/image" Target="../media/image29.wmf"/><Relationship Id="rId6" Type="http://schemas.openxmlformats.org/officeDocument/2006/relationships/image" Target="../media/image12.wmf"/><Relationship Id="rId11" Type="http://schemas.openxmlformats.org/officeDocument/2006/relationships/image" Target="../media/image18.wmf"/><Relationship Id="rId5" Type="http://schemas.openxmlformats.org/officeDocument/2006/relationships/image" Target="../media/image11.wmf"/><Relationship Id="rId15" Type="http://schemas.openxmlformats.org/officeDocument/2006/relationships/image" Target="../media/image31.wmf"/><Relationship Id="rId10" Type="http://schemas.openxmlformats.org/officeDocument/2006/relationships/image" Target="../media/image17.wmf"/><Relationship Id="rId4" Type="http://schemas.openxmlformats.org/officeDocument/2006/relationships/image" Target="../media/image10.wmf"/><Relationship Id="rId9" Type="http://schemas.openxmlformats.org/officeDocument/2006/relationships/image" Target="../media/image16.wmf"/><Relationship Id="rId14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20.wmf"/><Relationship Id="rId3" Type="http://schemas.openxmlformats.org/officeDocument/2006/relationships/image" Target="../media/image8.wmf"/><Relationship Id="rId7" Type="http://schemas.openxmlformats.org/officeDocument/2006/relationships/image" Target="../media/image13.wmf"/><Relationship Id="rId12" Type="http://schemas.openxmlformats.org/officeDocument/2006/relationships/image" Target="../media/image19.wmf"/><Relationship Id="rId17" Type="http://schemas.openxmlformats.org/officeDocument/2006/relationships/image" Target="../media/image33.wmf"/><Relationship Id="rId2" Type="http://schemas.openxmlformats.org/officeDocument/2006/relationships/image" Target="../media/image7.wmf"/><Relationship Id="rId16" Type="http://schemas.openxmlformats.org/officeDocument/2006/relationships/image" Target="../media/image32.wmf"/><Relationship Id="rId1" Type="http://schemas.openxmlformats.org/officeDocument/2006/relationships/image" Target="../media/image35.wmf"/><Relationship Id="rId6" Type="http://schemas.openxmlformats.org/officeDocument/2006/relationships/image" Target="../media/image12.wmf"/><Relationship Id="rId11" Type="http://schemas.openxmlformats.org/officeDocument/2006/relationships/image" Target="../media/image18.wmf"/><Relationship Id="rId5" Type="http://schemas.openxmlformats.org/officeDocument/2006/relationships/image" Target="../media/image11.wmf"/><Relationship Id="rId15" Type="http://schemas.openxmlformats.org/officeDocument/2006/relationships/image" Target="../media/image31.wmf"/><Relationship Id="rId10" Type="http://schemas.openxmlformats.org/officeDocument/2006/relationships/image" Target="../media/image17.wmf"/><Relationship Id="rId4" Type="http://schemas.openxmlformats.org/officeDocument/2006/relationships/image" Target="../media/image10.wmf"/><Relationship Id="rId9" Type="http://schemas.openxmlformats.org/officeDocument/2006/relationships/image" Target="../media/image16.wmf"/><Relationship Id="rId1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39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20.wmf"/><Relationship Id="rId2" Type="http://schemas.openxmlformats.org/officeDocument/2006/relationships/image" Target="../media/image8.wmf"/><Relationship Id="rId16" Type="http://schemas.openxmlformats.org/officeDocument/2006/relationships/image" Target="../media/image42.wmf"/><Relationship Id="rId1" Type="http://schemas.openxmlformats.org/officeDocument/2006/relationships/image" Target="../media/image7.wmf"/><Relationship Id="rId6" Type="http://schemas.openxmlformats.org/officeDocument/2006/relationships/image" Target="../media/image13.wmf"/><Relationship Id="rId11" Type="http://schemas.openxmlformats.org/officeDocument/2006/relationships/image" Target="../media/image19.wmf"/><Relationship Id="rId5" Type="http://schemas.openxmlformats.org/officeDocument/2006/relationships/image" Target="../media/image12.wmf"/><Relationship Id="rId15" Type="http://schemas.openxmlformats.org/officeDocument/2006/relationships/image" Target="../media/image41.wmf"/><Relationship Id="rId10" Type="http://schemas.openxmlformats.org/officeDocument/2006/relationships/image" Target="../media/image18.wmf"/><Relationship Id="rId4" Type="http://schemas.openxmlformats.org/officeDocument/2006/relationships/image" Target="../media/image11.wmf"/><Relationship Id="rId9" Type="http://schemas.openxmlformats.org/officeDocument/2006/relationships/image" Target="../media/image17.wmf"/><Relationship Id="rId1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50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20.wmf"/><Relationship Id="rId2" Type="http://schemas.openxmlformats.org/officeDocument/2006/relationships/image" Target="../media/image8.wmf"/><Relationship Id="rId16" Type="http://schemas.openxmlformats.org/officeDocument/2006/relationships/image" Target="../media/image53.wmf"/><Relationship Id="rId1" Type="http://schemas.openxmlformats.org/officeDocument/2006/relationships/image" Target="../media/image7.wmf"/><Relationship Id="rId6" Type="http://schemas.openxmlformats.org/officeDocument/2006/relationships/image" Target="../media/image13.wmf"/><Relationship Id="rId11" Type="http://schemas.openxmlformats.org/officeDocument/2006/relationships/image" Target="../media/image19.wmf"/><Relationship Id="rId5" Type="http://schemas.openxmlformats.org/officeDocument/2006/relationships/image" Target="../media/image12.wmf"/><Relationship Id="rId15" Type="http://schemas.openxmlformats.org/officeDocument/2006/relationships/image" Target="../media/image52.wmf"/><Relationship Id="rId10" Type="http://schemas.openxmlformats.org/officeDocument/2006/relationships/image" Target="../media/image18.wmf"/><Relationship Id="rId4" Type="http://schemas.openxmlformats.org/officeDocument/2006/relationships/image" Target="../media/image11.wmf"/><Relationship Id="rId9" Type="http://schemas.openxmlformats.org/officeDocument/2006/relationships/image" Target="../media/image17.wmf"/><Relationship Id="rId14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wmf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27.bin"/><Relationship Id="rId39" Type="http://schemas.openxmlformats.org/officeDocument/2006/relationships/image" Target="../media/image33.wmf"/><Relationship Id="rId21" Type="http://schemas.openxmlformats.org/officeDocument/2006/relationships/image" Target="../media/image14.wmf"/><Relationship Id="rId34" Type="http://schemas.openxmlformats.org/officeDocument/2006/relationships/oleObject" Target="../embeddings/oleObject31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12.wmf"/><Relationship Id="rId25" Type="http://schemas.openxmlformats.org/officeDocument/2006/relationships/image" Target="../media/image17.wmf"/><Relationship Id="rId33" Type="http://schemas.openxmlformats.org/officeDocument/2006/relationships/image" Target="../media/image30.wmf"/><Relationship Id="rId38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11" Type="http://schemas.openxmlformats.org/officeDocument/2006/relationships/image" Target="../media/image8.wmf"/><Relationship Id="rId24" Type="http://schemas.openxmlformats.org/officeDocument/2006/relationships/oleObject" Target="../embeddings/oleObject26.bin"/><Relationship Id="rId32" Type="http://schemas.openxmlformats.org/officeDocument/2006/relationships/oleObject" Target="../embeddings/oleObject30.bin"/><Relationship Id="rId37" Type="http://schemas.openxmlformats.org/officeDocument/2006/relationships/image" Target="../media/image32.wmf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11.wmf"/><Relationship Id="rId23" Type="http://schemas.openxmlformats.org/officeDocument/2006/relationships/image" Target="../media/image16.wmf"/><Relationship Id="rId28" Type="http://schemas.openxmlformats.org/officeDocument/2006/relationships/oleObject" Target="../embeddings/oleObject28.bin"/><Relationship Id="rId36" Type="http://schemas.openxmlformats.org/officeDocument/2006/relationships/oleObject" Target="../embeddings/oleObject32.bin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13.wmf"/><Relationship Id="rId31" Type="http://schemas.openxmlformats.org/officeDocument/2006/relationships/image" Target="../media/image20.wmf"/><Relationship Id="rId4" Type="http://schemas.openxmlformats.org/officeDocument/2006/relationships/image" Target="NULL"/><Relationship Id="rId9" Type="http://schemas.openxmlformats.org/officeDocument/2006/relationships/image" Target="../media/image34.png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18.wmf"/><Relationship Id="rId30" Type="http://schemas.openxmlformats.org/officeDocument/2006/relationships/oleObject" Target="../embeddings/oleObject29.bin"/><Relationship Id="rId35" Type="http://schemas.openxmlformats.org/officeDocument/2006/relationships/image" Target="../media/image31.wmf"/><Relationship Id="rId8" Type="http://schemas.openxmlformats.org/officeDocument/2006/relationships/image" Target="../media/image7.wmf"/><Relationship Id="rId3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8.bin"/><Relationship Id="rId18" Type="http://schemas.openxmlformats.org/officeDocument/2006/relationships/image" Target="../media/image13.wmf"/><Relationship Id="rId26" Type="http://schemas.openxmlformats.org/officeDocument/2006/relationships/image" Target="../media/image18.wmf"/><Relationship Id="rId21" Type="http://schemas.openxmlformats.org/officeDocument/2006/relationships/oleObject" Target="../embeddings/oleObject42.bin"/><Relationship Id="rId34" Type="http://schemas.openxmlformats.org/officeDocument/2006/relationships/image" Target="../media/image31.wmf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40.bin"/><Relationship Id="rId25" Type="http://schemas.openxmlformats.org/officeDocument/2006/relationships/oleObject" Target="../embeddings/oleObject44.bin"/><Relationship Id="rId33" Type="http://schemas.openxmlformats.org/officeDocument/2006/relationships/oleObject" Target="../embeddings/oleObject48.bin"/><Relationship Id="rId38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29" Type="http://schemas.openxmlformats.org/officeDocument/2006/relationships/oleObject" Target="../embeddings/oleObject4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17.wmf"/><Relationship Id="rId32" Type="http://schemas.openxmlformats.org/officeDocument/2006/relationships/image" Target="../media/image30.wmf"/><Relationship Id="rId37" Type="http://schemas.openxmlformats.org/officeDocument/2006/relationships/oleObject" Target="../embeddings/oleObject50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3.bin"/><Relationship Id="rId28" Type="http://schemas.openxmlformats.org/officeDocument/2006/relationships/image" Target="../media/image19.wmf"/><Relationship Id="rId36" Type="http://schemas.openxmlformats.org/officeDocument/2006/relationships/image" Target="../media/image32.wmf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41.bin"/><Relationship Id="rId31" Type="http://schemas.openxmlformats.org/officeDocument/2006/relationships/oleObject" Target="../embeddings/oleObject47.bin"/><Relationship Id="rId4" Type="http://schemas.openxmlformats.org/officeDocument/2006/relationships/image" Target="../media/image34.pn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11.wmf"/><Relationship Id="rId22" Type="http://schemas.openxmlformats.org/officeDocument/2006/relationships/image" Target="../media/image16.wmf"/><Relationship Id="rId27" Type="http://schemas.openxmlformats.org/officeDocument/2006/relationships/oleObject" Target="../embeddings/oleObject45.bin"/><Relationship Id="rId30" Type="http://schemas.openxmlformats.org/officeDocument/2006/relationships/image" Target="../media/image20.wmf"/><Relationship Id="rId35" Type="http://schemas.openxmlformats.org/officeDocument/2006/relationships/oleObject" Target="../embeddings/oleObject49.bin"/><Relationship Id="rId8" Type="http://schemas.openxmlformats.org/officeDocument/2006/relationships/image" Target="../media/image7.wmf"/><Relationship Id="rId3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7.pn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wmf"/><Relationship Id="rId18" Type="http://schemas.openxmlformats.org/officeDocument/2006/relationships/oleObject" Target="../embeddings/oleObject57.bin"/><Relationship Id="rId26" Type="http://schemas.openxmlformats.org/officeDocument/2006/relationships/oleObject" Target="../embeddings/oleObject61.bin"/><Relationship Id="rId21" Type="http://schemas.openxmlformats.org/officeDocument/2006/relationships/image" Target="../media/image16.wmf"/><Relationship Id="rId34" Type="http://schemas.openxmlformats.org/officeDocument/2006/relationships/oleObject" Target="../embeddings/oleObject65.bin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13.wmf"/><Relationship Id="rId25" Type="http://schemas.openxmlformats.org/officeDocument/2006/relationships/image" Target="../media/image18.wmf"/><Relationship Id="rId33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6.bin"/><Relationship Id="rId20" Type="http://schemas.openxmlformats.org/officeDocument/2006/relationships/oleObject" Target="../embeddings/oleObject58.bin"/><Relationship Id="rId29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60.bin"/><Relationship Id="rId32" Type="http://schemas.openxmlformats.org/officeDocument/2006/relationships/oleObject" Target="../embeddings/oleObject64.bin"/><Relationship Id="rId37" Type="http://schemas.openxmlformats.org/officeDocument/2006/relationships/image" Target="../media/image42.wmf"/><Relationship Id="rId5" Type="http://schemas.openxmlformats.org/officeDocument/2006/relationships/image" Target="../media/image43.png"/><Relationship Id="rId15" Type="http://schemas.openxmlformats.org/officeDocument/2006/relationships/image" Target="../media/image12.wmf"/><Relationship Id="rId23" Type="http://schemas.openxmlformats.org/officeDocument/2006/relationships/image" Target="../media/image17.wmf"/><Relationship Id="rId28" Type="http://schemas.openxmlformats.org/officeDocument/2006/relationships/oleObject" Target="../embeddings/oleObject62.bin"/><Relationship Id="rId36" Type="http://schemas.openxmlformats.org/officeDocument/2006/relationships/oleObject" Target="../embeddings/oleObject66.bin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14.wmf"/><Relationship Id="rId31" Type="http://schemas.openxmlformats.org/officeDocument/2006/relationships/image" Target="../media/image39.wmf"/><Relationship Id="rId4" Type="http://schemas.openxmlformats.org/officeDocument/2006/relationships/image" Target="NULL"/><Relationship Id="rId9" Type="http://schemas.openxmlformats.org/officeDocument/2006/relationships/image" Target="../media/image8.wmf"/><Relationship Id="rId14" Type="http://schemas.openxmlformats.org/officeDocument/2006/relationships/oleObject" Target="../embeddings/oleObject55.bin"/><Relationship Id="rId22" Type="http://schemas.openxmlformats.org/officeDocument/2006/relationships/oleObject" Target="../embeddings/oleObject59.bin"/><Relationship Id="rId27" Type="http://schemas.openxmlformats.org/officeDocument/2006/relationships/image" Target="../media/image19.wmf"/><Relationship Id="rId30" Type="http://schemas.openxmlformats.org/officeDocument/2006/relationships/oleObject" Target="../embeddings/oleObject63.bin"/><Relationship Id="rId35" Type="http://schemas.openxmlformats.org/officeDocument/2006/relationships/image" Target="../media/image41.wmf"/><Relationship Id="rId8" Type="http://schemas.openxmlformats.org/officeDocument/2006/relationships/oleObject" Target="../embeddings/oleObject52.bin"/><Relationship Id="rId3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7.png"/><Relationship Id="rId7" Type="http://schemas.openxmlformats.org/officeDocument/2006/relationships/image" Target="../media/image48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wmf"/><Relationship Id="rId18" Type="http://schemas.openxmlformats.org/officeDocument/2006/relationships/oleObject" Target="../embeddings/oleObject73.bin"/><Relationship Id="rId26" Type="http://schemas.openxmlformats.org/officeDocument/2006/relationships/oleObject" Target="../embeddings/oleObject77.bin"/><Relationship Id="rId21" Type="http://schemas.openxmlformats.org/officeDocument/2006/relationships/image" Target="../media/image16.wmf"/><Relationship Id="rId34" Type="http://schemas.openxmlformats.org/officeDocument/2006/relationships/oleObject" Target="../embeddings/oleObject81.bin"/><Relationship Id="rId7" Type="http://schemas.openxmlformats.org/officeDocument/2006/relationships/image" Target="../media/image7.w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13.wmf"/><Relationship Id="rId25" Type="http://schemas.openxmlformats.org/officeDocument/2006/relationships/image" Target="../media/image18.wmf"/><Relationship Id="rId33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2.bin"/><Relationship Id="rId20" Type="http://schemas.openxmlformats.org/officeDocument/2006/relationships/oleObject" Target="../embeddings/oleObject74.bin"/><Relationship Id="rId29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76.bin"/><Relationship Id="rId32" Type="http://schemas.openxmlformats.org/officeDocument/2006/relationships/oleObject" Target="../embeddings/oleObject80.bin"/><Relationship Id="rId37" Type="http://schemas.openxmlformats.org/officeDocument/2006/relationships/image" Target="../media/image53.wmf"/><Relationship Id="rId5" Type="http://schemas.openxmlformats.org/officeDocument/2006/relationships/image" Target="../media/image54.png"/><Relationship Id="rId15" Type="http://schemas.openxmlformats.org/officeDocument/2006/relationships/image" Target="../media/image12.wmf"/><Relationship Id="rId23" Type="http://schemas.openxmlformats.org/officeDocument/2006/relationships/image" Target="../media/image17.wmf"/><Relationship Id="rId28" Type="http://schemas.openxmlformats.org/officeDocument/2006/relationships/oleObject" Target="../embeddings/oleObject78.bin"/><Relationship Id="rId36" Type="http://schemas.openxmlformats.org/officeDocument/2006/relationships/oleObject" Target="../embeddings/oleObject82.bin"/><Relationship Id="rId10" Type="http://schemas.openxmlformats.org/officeDocument/2006/relationships/oleObject" Target="../embeddings/oleObject69.bin"/><Relationship Id="rId19" Type="http://schemas.openxmlformats.org/officeDocument/2006/relationships/image" Target="../media/image14.wmf"/><Relationship Id="rId31" Type="http://schemas.openxmlformats.org/officeDocument/2006/relationships/image" Target="../media/image50.wmf"/><Relationship Id="rId4" Type="http://schemas.openxmlformats.org/officeDocument/2006/relationships/image" Target="NULL"/><Relationship Id="rId9" Type="http://schemas.openxmlformats.org/officeDocument/2006/relationships/image" Target="../media/image8.wmf"/><Relationship Id="rId14" Type="http://schemas.openxmlformats.org/officeDocument/2006/relationships/oleObject" Target="../embeddings/oleObject71.bin"/><Relationship Id="rId22" Type="http://schemas.openxmlformats.org/officeDocument/2006/relationships/oleObject" Target="../embeddings/oleObject75.bin"/><Relationship Id="rId27" Type="http://schemas.openxmlformats.org/officeDocument/2006/relationships/image" Target="../media/image19.wmf"/><Relationship Id="rId30" Type="http://schemas.openxmlformats.org/officeDocument/2006/relationships/oleObject" Target="../embeddings/oleObject79.bin"/><Relationship Id="rId35" Type="http://schemas.openxmlformats.org/officeDocument/2006/relationships/image" Target="../media/image52.wmf"/><Relationship Id="rId8" Type="http://schemas.openxmlformats.org/officeDocument/2006/relationships/oleObject" Target="../embeddings/oleObject68.bin"/><Relationship Id="rId3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.bin"/><Relationship Id="rId18" Type="http://schemas.openxmlformats.org/officeDocument/2006/relationships/image" Target="../media/image13.wmf"/><Relationship Id="rId26" Type="http://schemas.openxmlformats.org/officeDocument/2006/relationships/image" Target="../media/image17.wmf"/><Relationship Id="rId39" Type="http://schemas.openxmlformats.org/officeDocument/2006/relationships/image" Target="NULL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21.wmf"/><Relationship Id="rId42" Type="http://schemas.openxmlformats.org/officeDocument/2006/relationships/image" Target="NUL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29" Type="http://schemas.openxmlformats.org/officeDocument/2006/relationships/oleObject" Target="../embeddings/oleObject13.bin"/><Relationship Id="rId41" Type="http://schemas.openxmlformats.org/officeDocument/2006/relationships/image" Target="NUL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6.wmf"/><Relationship Id="rId32" Type="http://schemas.openxmlformats.org/officeDocument/2006/relationships/image" Target="../media/image20.wmf"/><Relationship Id="rId37" Type="http://schemas.openxmlformats.org/officeDocument/2006/relationships/image" Target="NULL"/><Relationship Id="rId40" Type="http://schemas.openxmlformats.org/officeDocument/2006/relationships/image" Target="NULL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18.wmf"/><Relationship Id="rId36" Type="http://schemas.openxmlformats.org/officeDocument/2006/relationships/image" Target="../media/image22.wmf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8.bin"/><Relationship Id="rId31" Type="http://schemas.openxmlformats.org/officeDocument/2006/relationships/oleObject" Target="../embeddings/oleObject14.bin"/><Relationship Id="rId4" Type="http://schemas.openxmlformats.org/officeDocument/2006/relationships/image" Target="../media/image23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1.wmf"/><Relationship Id="rId22" Type="http://schemas.openxmlformats.org/officeDocument/2006/relationships/image" Target="../media/image15.wmf"/><Relationship Id="rId27" Type="http://schemas.openxmlformats.org/officeDocument/2006/relationships/oleObject" Target="../embeddings/oleObject12.bin"/><Relationship Id="rId30" Type="http://schemas.openxmlformats.org/officeDocument/2006/relationships/image" Target="../media/image19.wmf"/><Relationship Id="rId35" Type="http://schemas.openxmlformats.org/officeDocument/2006/relationships/oleObject" Target="../embeddings/oleObject16.bin"/><Relationship Id="rId8" Type="http://schemas.openxmlformats.org/officeDocument/2006/relationships/image" Target="../media/image8.wmf"/><Relationship Id="rId3" Type="http://schemas.openxmlformats.org/officeDocument/2006/relationships/image" Target="NULL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33" Type="http://schemas.openxmlformats.org/officeDocument/2006/relationships/oleObject" Target="../embeddings/oleObject15.bin"/><Relationship Id="rId38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6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Additional Topics in Trigonometry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6.4 Graphs of Polar Equations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BE750543-3360-402F-801B-E039FF120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63" y="638175"/>
            <a:ext cx="4193387" cy="5415702"/>
          </a:xfrm>
          <a:prstGeom prst="rect">
            <a:avLst/>
          </a:prstGeom>
          <a:solidFill>
            <a:srgbClr val="B2D234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Graphing a Polar Equation Using Symmetry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2888" y="1304925"/>
                <a:ext cx="8686800" cy="4949825"/>
              </a:xfrm>
            </p:spPr>
            <p:txBody>
              <a:bodyPr/>
              <a:lstStyle/>
              <a:p>
                <a:r>
                  <a:rPr lang="en-US" altLang="en-US" dirty="0"/>
                  <a:t>Check for symmetry and then graph the polar equation:</a:t>
                </a:r>
              </a:p>
              <a:p>
                <a:r>
                  <a:rPr lang="en-US" altLang="en-US" i="1" dirty="0"/>
                  <a:t>r</a:t>
                </a:r>
                <a:r>
                  <a:rPr lang="en-US" altLang="en-US" dirty="0"/>
                  <a:t> = 1 + cos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en-US" i="1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b="1" dirty="0"/>
                  <a:t>Symmetry with respect to the polar axis (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-axis): </a:t>
                </a:r>
                <a:r>
                  <a:rPr lang="en-US" altLang="en-US" b="1" dirty="0" smtClean="0"/>
                  <a:t/>
                </a:r>
                <a:br>
                  <a:rPr lang="en-US" altLang="en-US" b="1" dirty="0" smtClean="0"/>
                </a:br>
                <a:r>
                  <a:rPr lang="en-US" altLang="en-US" dirty="0" smtClean="0"/>
                  <a:t>Replace </a:t>
                </a:r>
                <a14:m>
                  <m:oMath xmlns:m="http://schemas.openxmlformats.org/officeDocument/2006/math">
                    <m:r>
                      <a:rPr lang="en-US" alt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b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smtClean="0">
                    <a:cs typeface="Times New Roman" panose="02020603050405020304" pitchFamily="18" charset="0"/>
                  </a:rPr>
                  <a:t>with</a:t>
                </a:r>
                <a:r>
                  <a:rPr lang="en-US" altLang="en-US" b="1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dirty="0" smtClean="0"/>
                  <a:t>.</a:t>
                </a:r>
                <a:endParaRPr lang="en-US" altLang="en-US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i="1" dirty="0"/>
                  <a:t>r</a:t>
                </a:r>
                <a:r>
                  <a:rPr lang="en-US" altLang="en-US" dirty="0"/>
                  <a:t> = 1 + cos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en-US" i="1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i="1" dirty="0"/>
                  <a:t>r</a:t>
                </a:r>
                <a:r>
                  <a:rPr lang="en-US" altLang="en-US" dirty="0"/>
                  <a:t> = 1 + cos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i="1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i="1" dirty="0"/>
                  <a:t>r</a:t>
                </a:r>
                <a:r>
                  <a:rPr lang="en-US" altLang="en-US" dirty="0"/>
                  <a:t> = 1 + cos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en-US" i="1" dirty="0"/>
              </a:p>
              <a:p>
                <a:pPr eaLnBrk="1" hangingPunct="1">
                  <a:spcBef>
                    <a:spcPct val="0"/>
                  </a:spcBef>
                </a:pPr>
                <a:endParaRPr lang="en-US" altLang="en-US" b="1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dirty="0"/>
                  <a:t>The polar equation does not change when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dirty="0"/>
                  <a:t> is replaced with </a:t>
                </a:r>
                <a14:m>
                  <m:oMath xmlns:m="http://schemas.openxmlformats.org/officeDocument/2006/math">
                    <m:r>
                      <a:rPr lang="en-US" alt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dirty="0"/>
                  <a:t> the graph is symmetric with respect to the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dirty="0"/>
                  <a:t>polar axis.</a:t>
                </a:r>
              </a:p>
              <a:p>
                <a:pPr eaLnBrk="1" hangingPunct="1">
                  <a:spcBef>
                    <a:spcPct val="0"/>
                  </a:spcBef>
                </a:pPr>
                <a:endParaRPr lang="en-US" altLang="en-US" b="1" dirty="0"/>
              </a:p>
              <a:p>
                <a:endParaRPr lang="en-US" altLang="en-US" i="1" dirty="0"/>
              </a:p>
            </p:txBody>
          </p:sp>
        </mc:Choice>
        <mc:Fallback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304925"/>
                <a:ext cx="8686800" cy="4949825"/>
              </a:xfrm>
              <a:blipFill rotWithShape="1">
                <a:blip r:embed="rId2"/>
                <a:stretch>
                  <a:fillRect l="-1474" t="-1232" b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1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Graphing a Polar Equation Using Symmetry  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2888" y="1304925"/>
                <a:ext cx="8686800" cy="4949825"/>
              </a:xfrm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Symmetry with respect to the line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alt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alt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l-GR" alt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(</a:t>
                </a:r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en-US" alt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-axis): </a:t>
                </a:r>
                <a:br>
                  <a:rPr lang="en-US" alt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</a:br>
                <a:r>
                  <a:rPr lang="en-US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Replace </a:t>
                </a:r>
                <a:r>
                  <a:rPr lang="en-US" altLang="en-US" dirty="0" smtClean="0">
                    <a:cs typeface="Times New Roman" panose="02020603050405020304" pitchFamily="18" charset="0"/>
                  </a:rPr>
                  <a:t>(</a:t>
                </a:r>
                <a:r>
                  <a:rPr lang="en-US" altLang="en-US" i="1" dirty="0" smtClean="0">
                    <a:cs typeface="Times New Roman" panose="02020603050405020304" pitchFamily="18" charset="0"/>
                  </a:rPr>
                  <a:t>r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dirty="0">
                    <a:cs typeface="Times New Roman" panose="02020603050405020304" pitchFamily="18" charset="0"/>
                  </a:rPr>
                  <a:t>) </a:t>
                </a:r>
                <a:r>
                  <a:rPr lang="en-US" altLang="en-US" dirty="0" smtClean="0">
                    <a:cs typeface="Times New Roman" panose="02020603050405020304" pitchFamily="18" charset="0"/>
                  </a:rPr>
                  <a:t>with (–</a:t>
                </a:r>
                <a:r>
                  <a:rPr lang="en-US" altLang="en-US" i="1" dirty="0">
                    <a:cs typeface="Times New Roman" panose="02020603050405020304" pitchFamily="18" charset="0"/>
                  </a:rPr>
                  <a:t>r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dirty="0" smtClean="0">
                    <a:cs typeface="Times New Roman" panose="02020603050405020304" pitchFamily="18" charset="0"/>
                  </a:rPr>
                  <a:t>)</a:t>
                </a:r>
                <a:r>
                  <a:rPr lang="en-US" alt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altLang="en-US" sz="2800" dirty="0">
                  <a:solidFill>
                    <a:schemeClr val="tx1"/>
                  </a:solidFill>
                </a:endParaRPr>
              </a:p>
              <a:p>
                <a:pPr eaLnBrk="1" hangingPunct="1">
                  <a:spcBef>
                    <a:spcPct val="0"/>
                  </a:spcBef>
                </a:pPr>
                <a:endParaRPr lang="en-US" altLang="en-US" i="1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i="1" dirty="0"/>
                  <a:t>r</a:t>
                </a:r>
                <a:r>
                  <a:rPr lang="en-US" altLang="en-US" dirty="0"/>
                  <a:t> = 1 + cos </a:t>
                </a:r>
                <a14:m>
                  <m:oMath xmlns:m="http://schemas.openxmlformats.org/officeDocument/2006/math">
                    <m:r>
                      <a:rPr lang="en-US" alt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en-US" i="1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i="1" dirty="0"/>
                  <a:t>–r</a:t>
                </a:r>
                <a:r>
                  <a:rPr lang="en-US" altLang="en-US" dirty="0"/>
                  <a:t> = 1 + cos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en-US" alt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i="1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i="1" dirty="0"/>
                  <a:t>–r</a:t>
                </a:r>
                <a:r>
                  <a:rPr lang="en-US" altLang="en-US" dirty="0"/>
                  <a:t> = 1 + cos </a:t>
                </a:r>
                <a14:m>
                  <m:oMath xmlns:m="http://schemas.openxmlformats.org/officeDocument/2006/math">
                    <m:r>
                      <a:rPr lang="en-US" alt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en-US" i="1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</a:rPr>
                  <a:t>The polar equation changes</a:t>
                </a:r>
                <a:r>
                  <a:rPr lang="en-US" altLang="en-US" dirty="0">
                    <a:ea typeface="Cambria Math" panose="02040503050406030204" pitchFamily="18" charset="0"/>
                  </a:rPr>
                  <a:t> </a:t>
                </a:r>
                <a:r>
                  <a:rPr lang="en-US" altLang="en-US" sz="2800" dirty="0">
                    <a:solidFill>
                      <a:schemeClr val="tx1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</a:rPr>
                  <a:t> is replaced with </a:t>
                </a:r>
                <a14:m>
                  <m:oMath xmlns:m="http://schemas.openxmlformats.org/officeDocument/2006/math">
                    <m:r>
                      <a:rPr lang="en-US" altLang="en-US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</a:rPr>
                  <a:t> and </a:t>
                </a:r>
                <a:r>
                  <a:rPr lang="en-US" altLang="en-US" sz="2800" i="1" dirty="0">
                    <a:solidFill>
                      <a:schemeClr val="tx1"/>
                    </a:solidFill>
                  </a:rPr>
                  <a:t>r </a:t>
                </a:r>
                <a:r>
                  <a:rPr lang="en-US" altLang="en-US" sz="2800" dirty="0">
                    <a:solidFill>
                      <a:schemeClr val="tx1"/>
                    </a:solidFill>
                  </a:rPr>
                  <a:t>is replaced with </a:t>
                </a:r>
                <a:r>
                  <a:rPr lang="en-US" altLang="en-US" i="1" dirty="0"/>
                  <a:t>–r</a:t>
                </a:r>
                <a:r>
                  <a:rPr lang="en-US" altLang="en-US" sz="2800" dirty="0">
                    <a:solidFill>
                      <a:schemeClr val="tx1"/>
                    </a:solidFill>
                  </a:rPr>
                  <a:t>. The graph is not symmetric with respect to the line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altLang="en-US" sz="2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/>
                  <a:t>.</a:t>
                </a:r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304925"/>
                <a:ext cx="8686800" cy="4949825"/>
              </a:xfrm>
              <a:blipFill rotWithShape="1">
                <a:blip r:embed="rId2"/>
                <a:stretch>
                  <a:fillRect l="-1474" t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15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Graphing a Polar Equation Using Symmetry  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2888" y="1304925"/>
                <a:ext cx="8686800" cy="4949825"/>
              </a:xfrm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en-US" b="1" dirty="0"/>
                  <a:t>Symmetry with respect to the pole axis </a:t>
                </a:r>
                <a:r>
                  <a:rPr lang="en-US" altLang="en-US" b="1" dirty="0" smtClean="0"/>
                  <a:t>(origin): </a:t>
                </a:r>
                <a:br>
                  <a:rPr lang="en-US" altLang="en-US" b="1" dirty="0" smtClean="0"/>
                </a:br>
                <a:r>
                  <a:rPr lang="en-US" altLang="en-US" dirty="0" smtClean="0"/>
                  <a:t>Replace </a:t>
                </a:r>
                <a:r>
                  <a:rPr lang="en-US" altLang="en-US" i="1" dirty="0" smtClean="0">
                    <a:cs typeface="Times New Roman" panose="02020603050405020304" pitchFamily="18" charset="0"/>
                  </a:rPr>
                  <a:t>r</a:t>
                </a:r>
                <a:r>
                  <a:rPr lang="en-US" altLang="en-US" dirty="0" smtClean="0">
                    <a:cs typeface="Times New Roman" panose="02020603050405020304" pitchFamily="18" charset="0"/>
                  </a:rPr>
                  <a:t> with –</a:t>
                </a:r>
                <a:r>
                  <a:rPr lang="en-US" altLang="en-US" i="1" dirty="0" smtClean="0">
                    <a:cs typeface="Times New Roman" panose="02020603050405020304" pitchFamily="18" charset="0"/>
                  </a:rPr>
                  <a:t>r</a:t>
                </a:r>
                <a:r>
                  <a:rPr lang="en-US" altLang="en-US" dirty="0" smtClean="0"/>
                  <a:t>.</a:t>
                </a:r>
                <a:endParaRPr lang="en-US" altLang="en-US" dirty="0"/>
              </a:p>
              <a:p>
                <a:pPr eaLnBrk="1" hangingPunct="1">
                  <a:spcBef>
                    <a:spcPct val="0"/>
                  </a:spcBef>
                </a:pPr>
                <a:endParaRPr lang="en-US" altLang="en-US" b="1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i="1" dirty="0"/>
                  <a:t>r</a:t>
                </a:r>
                <a:r>
                  <a:rPr lang="en-US" altLang="en-US" dirty="0"/>
                  <a:t> = 1 + cos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en-US" i="1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i="1" dirty="0"/>
                  <a:t>–r</a:t>
                </a:r>
                <a:r>
                  <a:rPr lang="en-US" altLang="en-US" dirty="0"/>
                  <a:t> = 1 + cos </a:t>
                </a:r>
                <a14:m>
                  <m:oMath xmlns:m="http://schemas.openxmlformats.org/officeDocument/2006/math">
                    <m:r>
                      <a:rPr lang="en-US" alt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i="1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i="1" dirty="0"/>
                  <a:t>r</a:t>
                </a:r>
                <a:r>
                  <a:rPr lang="en-US" altLang="en-US" dirty="0"/>
                  <a:t> = </a:t>
                </a:r>
                <a:r>
                  <a:rPr lang="en-US" altLang="en-US" i="1" dirty="0"/>
                  <a:t>–</a:t>
                </a:r>
                <a:r>
                  <a:rPr lang="en-US" altLang="en-US" dirty="0"/>
                  <a:t>1 </a:t>
                </a:r>
                <a:r>
                  <a:rPr lang="en-US" altLang="en-US" i="1" dirty="0"/>
                  <a:t>–</a:t>
                </a:r>
                <a:r>
                  <a:rPr lang="en-US" altLang="en-US" dirty="0"/>
                  <a:t> cos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en-US" i="1" dirty="0"/>
              </a:p>
              <a:p>
                <a:pPr eaLnBrk="1" hangingPunct="1">
                  <a:spcBef>
                    <a:spcPct val="0"/>
                  </a:spcBef>
                </a:pPr>
                <a:endParaRPr lang="en-US" altLang="en-US" i="1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dirty="0"/>
                  <a:t>The polar equation changes when </a:t>
                </a:r>
                <a:r>
                  <a:rPr lang="en-US" altLang="en-US" i="1" dirty="0"/>
                  <a:t>r</a:t>
                </a:r>
                <a:r>
                  <a:rPr lang="en-US" altLang="en-US" dirty="0"/>
                  <a:t> is replaced with –</a:t>
                </a:r>
                <a:r>
                  <a:rPr lang="en-US" altLang="en-US" i="1" dirty="0"/>
                  <a:t>r</a:t>
                </a:r>
                <a:r>
                  <a:rPr lang="en-US" altLang="en-US" dirty="0"/>
                  <a:t>.   The graph is not symmetric with respect to the pole.</a:t>
                </a:r>
              </a:p>
              <a:p>
                <a:pPr eaLnBrk="1" hangingPunct="1">
                  <a:spcBef>
                    <a:spcPct val="0"/>
                  </a:spcBef>
                </a:pPr>
                <a:endParaRPr lang="en-US" altLang="en-US" i="1" dirty="0"/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304925"/>
                <a:ext cx="8686800" cy="4949825"/>
              </a:xfrm>
              <a:blipFill rotWithShape="1">
                <a:blip r:embed="rId2"/>
                <a:stretch>
                  <a:fillRect l="-1474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9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Graphing a Polar Equation Using Symmetry  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2888" y="1233488"/>
                <a:ext cx="8686800" cy="5078412"/>
              </a:xfrm>
            </p:spPr>
            <p:txBody>
              <a:bodyPr/>
              <a:lstStyle/>
              <a:p>
                <a:r>
                  <a:rPr lang="en-US" altLang="en-US" sz="2400" dirty="0"/>
                  <a:t>Check for symmetry and then graph the polar equation: </a:t>
                </a:r>
                <a:r>
                  <a:rPr lang="en-US" altLang="en-US" sz="2400" i="1" dirty="0"/>
                  <a:t>r</a:t>
                </a:r>
                <a:r>
                  <a:rPr lang="en-US" altLang="en-US" sz="2400" dirty="0"/>
                  <a:t> = 1 + cos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en-US" sz="2400" i="1" dirty="0"/>
              </a:p>
              <a:p>
                <a:endParaRPr lang="en-US" altLang="en-US" sz="2400" dirty="0"/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233488"/>
                <a:ext cx="8686800" cy="5078412"/>
              </a:xfrm>
              <a:blipFill>
                <a:blip r:embed="rId3"/>
                <a:stretch>
                  <a:fillRect l="-1123" t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335" name="Group 87"/>
              <p:cNvGraphicFramePr>
                <a:graphicFrameLocks noGrp="1"/>
              </p:cNvGraphicFramePr>
              <p:nvPr/>
            </p:nvGraphicFramePr>
            <p:xfrm>
              <a:off x="242888" y="2127250"/>
              <a:ext cx="4286250" cy="3924192"/>
            </p:xfrm>
            <a:graphic>
              <a:graphicData uri="http://schemas.openxmlformats.org/drawingml/2006/table">
                <a:tbl>
                  <a:tblPr/>
                  <a:tblGrid>
                    <a:gridCol w="46513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62401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51276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684338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6270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US" alt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 + cos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endParaRPr lang="en-US" altLang="en-US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US" altLang="en-US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1 + cos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endParaRPr lang="en-US" altLang="en-US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3977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l-G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kumimoji="0" lang="el-G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919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l-G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l-G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1.87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l-G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  <m:r>
                                      <a:rPr kumimoji="0" lang="el-G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 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75941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l-G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l-G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9731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l-G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l-G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kumimoji="0" lang="el-G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335" name="Group 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1094592"/>
                  </p:ext>
                </p:extLst>
              </p:nvPr>
            </p:nvGraphicFramePr>
            <p:xfrm>
              <a:off x="242888" y="2127250"/>
              <a:ext cx="4286250" cy="3924192"/>
            </p:xfrm>
            <a:graphic>
              <a:graphicData uri="http://schemas.openxmlformats.org/drawingml/2006/table">
                <a:tbl>
                  <a:tblPr/>
                  <a:tblGrid>
                    <a:gridCol w="4651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240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276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8433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270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632" t="-4854" r="-832895" b="-531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9213" t="-4854" r="-137079" b="-531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410714" t="-4854" r="-335714" b="-531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54874" t="-4854" r="-1805" b="-5310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410714" t="-84375" r="-335714" b="-327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860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632" t="-182946" r="-832895" b="-224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1.87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410714" t="-182946" r="-335714" b="-224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 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59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632" t="-292000" r="-832895" b="-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410714" t="-292000" r="-335714" b="-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731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632" t="-306250" r="-832895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4377" name="Object 53"/>
          <p:cNvGraphicFramePr>
            <a:graphicFrameLocks noChangeAspect="1"/>
          </p:cNvGraphicFramePr>
          <p:nvPr/>
        </p:nvGraphicFramePr>
        <p:xfrm>
          <a:off x="363538" y="2903538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190500" imgH="279400" progId="Equation.DSMT4">
                  <p:embed/>
                </p:oleObj>
              </mc:Choice>
              <mc:Fallback>
                <p:oleObj name="Equation" r:id="rId5" imgW="190500" imgH="279400" progId="Equation.DSMT4">
                  <p:embed/>
                  <p:pic>
                    <p:nvPicPr>
                      <p:cNvPr id="14377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2903538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44" name="Object 96"/>
          <p:cNvGraphicFramePr>
            <a:graphicFrameLocks noChangeAspect="1"/>
          </p:cNvGraphicFramePr>
          <p:nvPr/>
        </p:nvGraphicFramePr>
        <p:xfrm>
          <a:off x="8789988" y="4048125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53344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9988" y="4048125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A5AEFD1-4906-4E86-B983-BB24B20EF8BF}"/>
              </a:ext>
            </a:extLst>
          </p:cNvPr>
          <p:cNvGrpSpPr/>
          <p:nvPr/>
        </p:nvGrpSpPr>
        <p:grpSpPr>
          <a:xfrm>
            <a:off x="4979988" y="1838325"/>
            <a:ext cx="3949700" cy="4540250"/>
            <a:chOff x="4979988" y="1838325"/>
            <a:chExt cx="3949700" cy="4540250"/>
          </a:xfrm>
        </p:grpSpPr>
        <p:pic>
          <p:nvPicPr>
            <p:cNvPr id="53255" name="Picture 7" descr="74 r=1+costheta all ref ang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7788" y="2349500"/>
              <a:ext cx="3657600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3345" name="Object 97"/>
            <p:cNvGraphicFramePr>
              <a:graphicFrameLocks noChangeAspect="1"/>
            </p:cNvGraphicFramePr>
            <p:nvPr/>
          </p:nvGraphicFramePr>
          <p:xfrm>
            <a:off x="8612188" y="2927350"/>
            <a:ext cx="2032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10" imgW="203112" imgH="507780" progId="Equation.DSMT4">
                    <p:embed/>
                  </p:oleObj>
                </mc:Choice>
                <mc:Fallback>
                  <p:oleObj name="Equation" r:id="rId10" imgW="203112" imgH="507780" progId="Equation.DSMT4">
                    <p:embed/>
                    <p:pic>
                      <p:nvPicPr>
                        <p:cNvPr id="53345" name="Object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12188" y="2927350"/>
                          <a:ext cx="2032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346" name="Object 98"/>
            <p:cNvGraphicFramePr>
              <a:graphicFrameLocks noChangeAspect="1"/>
            </p:cNvGraphicFramePr>
            <p:nvPr/>
          </p:nvGraphicFramePr>
          <p:xfrm>
            <a:off x="7934325" y="2190750"/>
            <a:ext cx="2032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12" imgW="203112" imgH="507780" progId="Equation.DSMT4">
                    <p:embed/>
                  </p:oleObj>
                </mc:Choice>
                <mc:Fallback>
                  <p:oleObj name="Equation" r:id="rId12" imgW="203112" imgH="507780" progId="Equation.DSMT4">
                    <p:embed/>
                    <p:pic>
                      <p:nvPicPr>
                        <p:cNvPr id="53346" name="Object 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4325" y="2190750"/>
                          <a:ext cx="2032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347" name="Object 99"/>
            <p:cNvGraphicFramePr>
              <a:graphicFrameLocks noChangeAspect="1"/>
            </p:cNvGraphicFramePr>
            <p:nvPr/>
          </p:nvGraphicFramePr>
          <p:xfrm>
            <a:off x="6900863" y="1838325"/>
            <a:ext cx="2032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Equation" r:id="rId14" imgW="203112" imgH="507780" progId="Equation.DSMT4">
                    <p:embed/>
                  </p:oleObj>
                </mc:Choice>
                <mc:Fallback>
                  <p:oleObj name="Equation" r:id="rId14" imgW="203112" imgH="507780" progId="Equation.DSMT4">
                    <p:embed/>
                    <p:pic>
                      <p:nvPicPr>
                        <p:cNvPr id="53347" name="Object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0863" y="1838325"/>
                          <a:ext cx="2032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348" name="Object 100"/>
            <p:cNvGraphicFramePr>
              <a:graphicFrameLocks noChangeAspect="1"/>
            </p:cNvGraphicFramePr>
            <p:nvPr/>
          </p:nvGraphicFramePr>
          <p:xfrm>
            <a:off x="5810250" y="2092325"/>
            <a:ext cx="3048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Equation" r:id="rId16" imgW="304668" imgH="507780" progId="Equation.DSMT4">
                    <p:embed/>
                  </p:oleObj>
                </mc:Choice>
                <mc:Fallback>
                  <p:oleObj name="Equation" r:id="rId16" imgW="304668" imgH="507780" progId="Equation.DSMT4">
                    <p:embed/>
                    <p:pic>
                      <p:nvPicPr>
                        <p:cNvPr id="53348" name="Object 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0250" y="2092325"/>
                          <a:ext cx="3048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349" name="Object 101"/>
            <p:cNvGraphicFramePr>
              <a:graphicFrameLocks noChangeAspect="1"/>
            </p:cNvGraphicFramePr>
            <p:nvPr/>
          </p:nvGraphicFramePr>
          <p:xfrm>
            <a:off x="5157788" y="2917825"/>
            <a:ext cx="292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Equation" r:id="rId18" imgW="291973" imgH="507780" progId="Equation.DSMT4">
                    <p:embed/>
                  </p:oleObj>
                </mc:Choice>
                <mc:Fallback>
                  <p:oleObj name="Equation" r:id="rId18" imgW="291973" imgH="507780" progId="Equation.DSMT4">
                    <p:embed/>
                    <p:pic>
                      <p:nvPicPr>
                        <p:cNvPr id="53349" name="Object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7788" y="2917825"/>
                          <a:ext cx="2921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350" name="Object 102"/>
            <p:cNvGraphicFramePr>
              <a:graphicFrameLocks noChangeAspect="1"/>
            </p:cNvGraphicFramePr>
            <p:nvPr/>
          </p:nvGraphicFramePr>
          <p:xfrm>
            <a:off x="4979988" y="4095750"/>
            <a:ext cx="1778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Equation" r:id="rId20" imgW="177492" imgH="164814" progId="Equation.DSMT4">
                    <p:embed/>
                  </p:oleObj>
                </mc:Choice>
                <mc:Fallback>
                  <p:oleObj name="Equation" r:id="rId20" imgW="177492" imgH="164814" progId="Equation.DSMT4">
                    <p:embed/>
                    <p:pic>
                      <p:nvPicPr>
                        <p:cNvPr id="53350" name="Object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9988" y="4095750"/>
                          <a:ext cx="177800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351" name="Object 103"/>
            <p:cNvGraphicFramePr>
              <a:graphicFrameLocks noChangeAspect="1"/>
            </p:cNvGraphicFramePr>
            <p:nvPr/>
          </p:nvGraphicFramePr>
          <p:xfrm>
            <a:off x="5145088" y="4897438"/>
            <a:ext cx="3048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Equation" r:id="rId22" imgW="304668" imgH="507780" progId="Equation.DSMT4">
                    <p:embed/>
                  </p:oleObj>
                </mc:Choice>
                <mc:Fallback>
                  <p:oleObj name="Equation" r:id="rId22" imgW="304668" imgH="507780" progId="Equation.DSMT4">
                    <p:embed/>
                    <p:pic>
                      <p:nvPicPr>
                        <p:cNvPr id="53351" name="Object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5088" y="4897438"/>
                          <a:ext cx="3048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352" name="Object 104"/>
            <p:cNvGraphicFramePr>
              <a:graphicFrameLocks noChangeAspect="1"/>
            </p:cNvGraphicFramePr>
            <p:nvPr/>
          </p:nvGraphicFramePr>
          <p:xfrm>
            <a:off x="5810250" y="5648325"/>
            <a:ext cx="3048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Equation" r:id="rId24" imgW="304668" imgH="507780" progId="Equation.DSMT4">
                    <p:embed/>
                  </p:oleObj>
                </mc:Choice>
                <mc:Fallback>
                  <p:oleObj name="Equation" r:id="rId24" imgW="304668" imgH="507780" progId="Equation.DSMT4">
                    <p:embed/>
                    <p:pic>
                      <p:nvPicPr>
                        <p:cNvPr id="53352" name="Object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0250" y="5648325"/>
                          <a:ext cx="3048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353" name="Object 105"/>
            <p:cNvGraphicFramePr>
              <a:graphicFrameLocks noChangeAspect="1"/>
            </p:cNvGraphicFramePr>
            <p:nvPr/>
          </p:nvGraphicFramePr>
          <p:xfrm>
            <a:off x="6811963" y="5870575"/>
            <a:ext cx="292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Equation" r:id="rId26" imgW="291973" imgH="507780" progId="Equation.DSMT4">
                    <p:embed/>
                  </p:oleObj>
                </mc:Choice>
                <mc:Fallback>
                  <p:oleObj name="Equation" r:id="rId26" imgW="291973" imgH="507780" progId="Equation.DSMT4">
                    <p:embed/>
                    <p:pic>
                      <p:nvPicPr>
                        <p:cNvPr id="53353" name="Object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1963" y="5870575"/>
                          <a:ext cx="2921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354" name="Object 106"/>
            <p:cNvGraphicFramePr>
              <a:graphicFrameLocks noChangeAspect="1"/>
            </p:cNvGraphicFramePr>
            <p:nvPr/>
          </p:nvGraphicFramePr>
          <p:xfrm>
            <a:off x="7788275" y="5648325"/>
            <a:ext cx="292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Equation" r:id="rId28" imgW="291973" imgH="507780" progId="Equation.DSMT4">
                    <p:embed/>
                  </p:oleObj>
                </mc:Choice>
                <mc:Fallback>
                  <p:oleObj name="Equation" r:id="rId28" imgW="291973" imgH="507780" progId="Equation.DSMT4">
                    <p:embed/>
                    <p:pic>
                      <p:nvPicPr>
                        <p:cNvPr id="53354" name="Object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8275" y="5648325"/>
                          <a:ext cx="2921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355" name="Object 107"/>
            <p:cNvGraphicFramePr>
              <a:graphicFrameLocks noChangeAspect="1"/>
            </p:cNvGraphicFramePr>
            <p:nvPr/>
          </p:nvGraphicFramePr>
          <p:xfrm>
            <a:off x="8561388" y="4935538"/>
            <a:ext cx="3683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Equation" r:id="rId30" imgW="368300" imgH="508000" progId="Equation.DSMT4">
                    <p:embed/>
                  </p:oleObj>
                </mc:Choice>
                <mc:Fallback>
                  <p:oleObj name="Equation" r:id="rId30" imgW="368300" imgH="508000" progId="Equation.DSMT4">
                    <p:embed/>
                    <p:pic>
                      <p:nvPicPr>
                        <p:cNvPr id="53355" name="Object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61388" y="4935538"/>
                          <a:ext cx="3683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356" name="Object 108"/>
            <p:cNvGraphicFramePr>
              <a:graphicFrameLocks noChangeAspect="1"/>
            </p:cNvGraphicFramePr>
            <p:nvPr/>
          </p:nvGraphicFramePr>
          <p:xfrm>
            <a:off x="8256588" y="2492375"/>
            <a:ext cx="2032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Equation" r:id="rId32" imgW="203112" imgH="507780" progId="Equation.DSMT4">
                    <p:embed/>
                  </p:oleObj>
                </mc:Choice>
                <mc:Fallback>
                  <p:oleObj name="Equation" r:id="rId32" imgW="203112" imgH="507780" progId="Equation.DSMT4">
                    <p:embed/>
                    <p:pic>
                      <p:nvPicPr>
                        <p:cNvPr id="53356" name="Object 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6588" y="2492375"/>
                          <a:ext cx="2032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357" name="Object 109"/>
            <p:cNvGraphicFramePr>
              <a:graphicFrameLocks noChangeAspect="1"/>
            </p:cNvGraphicFramePr>
            <p:nvPr/>
          </p:nvGraphicFramePr>
          <p:xfrm>
            <a:off x="5449888" y="2409825"/>
            <a:ext cx="292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Equation" r:id="rId34" imgW="291973" imgH="507780" progId="Equation.DSMT4">
                    <p:embed/>
                  </p:oleObj>
                </mc:Choice>
                <mc:Fallback>
                  <p:oleObj name="Equation" r:id="rId34" imgW="291973" imgH="507780" progId="Equation.DSMT4">
                    <p:embed/>
                    <p:pic>
                      <p:nvPicPr>
                        <p:cNvPr id="53357" name="Object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9888" y="2409825"/>
                          <a:ext cx="2921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358" name="Object 110"/>
            <p:cNvGraphicFramePr>
              <a:graphicFrameLocks noChangeAspect="1"/>
            </p:cNvGraphicFramePr>
            <p:nvPr/>
          </p:nvGraphicFramePr>
          <p:xfrm>
            <a:off x="5449888" y="5360988"/>
            <a:ext cx="292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Equation" r:id="rId36" imgW="291973" imgH="507780" progId="Equation.DSMT4">
                    <p:embed/>
                  </p:oleObj>
                </mc:Choice>
                <mc:Fallback>
                  <p:oleObj name="Equation" r:id="rId36" imgW="291973" imgH="507780" progId="Equation.DSMT4">
                    <p:embed/>
                    <p:pic>
                      <p:nvPicPr>
                        <p:cNvPr id="53358" name="Object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9888" y="5360988"/>
                          <a:ext cx="2921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359" name="Object 111"/>
            <p:cNvGraphicFramePr>
              <a:graphicFrameLocks noChangeAspect="1"/>
            </p:cNvGraphicFramePr>
            <p:nvPr/>
          </p:nvGraphicFramePr>
          <p:xfrm>
            <a:off x="8256588" y="5441950"/>
            <a:ext cx="3048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" name="Equation" r:id="rId38" imgW="304668" imgH="507780" progId="Equation.DSMT4">
                    <p:embed/>
                  </p:oleObj>
                </mc:Choice>
                <mc:Fallback>
                  <p:oleObj name="Equation" r:id="rId38" imgW="304668" imgH="507780" progId="Equation.DSMT4">
                    <p:embed/>
                    <p:pic>
                      <p:nvPicPr>
                        <p:cNvPr id="53359" name="Object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6588" y="5441950"/>
                          <a:ext cx="3048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410" name="Text Box 113"/>
          <p:cNvSpPr txBox="1">
            <a:spLocks noChangeArrowheads="1"/>
          </p:cNvSpPr>
          <p:nvPr/>
        </p:nvSpPr>
        <p:spPr bwMode="auto">
          <a:xfrm>
            <a:off x="241300" y="1612900"/>
            <a:ext cx="548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Complete a table of values for the function:</a:t>
            </a:r>
          </a:p>
        </p:txBody>
      </p:sp>
    </p:spTree>
    <p:extLst>
      <p:ext uri="{BB962C8B-B14F-4D97-AF65-F5344CB8AC3E}">
        <p14:creationId xmlns:p14="http://schemas.microsoft.com/office/powerpoint/2010/main" val="95194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Graphing a Polar Equation Using Symmetry  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2888" y="1304925"/>
                <a:ext cx="8686800" cy="4949825"/>
              </a:xfrm>
            </p:spPr>
            <p:txBody>
              <a:bodyPr/>
              <a:lstStyle/>
              <a:p>
                <a:r>
                  <a:rPr lang="en-US" altLang="en-US" dirty="0"/>
                  <a:t>The graph of </a:t>
                </a:r>
                <a:r>
                  <a:rPr lang="en-US" altLang="en-US" sz="2800" i="1" dirty="0"/>
                  <a:t>r</a:t>
                </a:r>
                <a:r>
                  <a:rPr lang="en-US" altLang="en-US" sz="2800" dirty="0"/>
                  <a:t> = 1 + cos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sz="2800" i="1" dirty="0"/>
                  <a:t> </a:t>
                </a:r>
                <a:r>
                  <a:rPr lang="en-US" altLang="en-US" dirty="0"/>
                  <a:t>is an example of a </a:t>
                </a:r>
                <a:r>
                  <a:rPr lang="en-US" altLang="en-US" i="1" dirty="0" err="1"/>
                  <a:t>lima</a:t>
                </a:r>
                <a:r>
                  <a:rPr lang="en-US" altLang="en-US" i="1" dirty="0" err="1">
                    <a:cs typeface="Times New Roman" panose="02020603050405020304" pitchFamily="18" charset="0"/>
                  </a:rPr>
                  <a:t>ç</a:t>
                </a:r>
                <a:r>
                  <a:rPr lang="en-US" altLang="en-US" i="1" dirty="0" err="1"/>
                  <a:t>on</a:t>
                </a:r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304925"/>
                <a:ext cx="8686800" cy="4949825"/>
              </a:xfrm>
              <a:blipFill>
                <a:blip r:embed="rId3"/>
                <a:stretch>
                  <a:fillRect l="-1474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D3F038F-EAA4-462D-83B1-F71843580EEF}"/>
              </a:ext>
            </a:extLst>
          </p:cNvPr>
          <p:cNvGrpSpPr/>
          <p:nvPr/>
        </p:nvGrpSpPr>
        <p:grpSpPr>
          <a:xfrm>
            <a:off x="4529138" y="1838325"/>
            <a:ext cx="4400550" cy="4540250"/>
            <a:chOff x="4529138" y="1838325"/>
            <a:chExt cx="4400550" cy="4540250"/>
          </a:xfrm>
        </p:grpSpPr>
        <p:pic>
          <p:nvPicPr>
            <p:cNvPr id="15364" name="Picture 4" descr="74 r=1+costheta all ref angl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7788" y="2349500"/>
              <a:ext cx="3657600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5" name="AutoShape 5"/>
            <p:cNvSpPr>
              <a:spLocks noChangeArrowheads="1"/>
            </p:cNvSpPr>
            <p:nvPr/>
          </p:nvSpPr>
          <p:spPr bwMode="auto">
            <a:xfrm>
              <a:off x="4529138" y="3425825"/>
              <a:ext cx="1828800" cy="595313"/>
            </a:xfrm>
            <a:prstGeom prst="wedgeRoundRectCallout">
              <a:avLst>
                <a:gd name="adj1" fmla="val 76736"/>
                <a:gd name="adj2" fmla="val 34801"/>
                <a:gd name="adj3" fmla="val 1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3333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15366" name="Object 6"/>
            <p:cNvGraphicFramePr>
              <a:graphicFrameLocks noChangeAspect="1"/>
            </p:cNvGraphicFramePr>
            <p:nvPr/>
          </p:nvGraphicFramePr>
          <p:xfrm>
            <a:off x="4719638" y="3584575"/>
            <a:ext cx="14605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5" imgW="1459866" imgH="279279" progId="Equation.DSMT4">
                    <p:embed/>
                  </p:oleObj>
                </mc:Choice>
                <mc:Fallback>
                  <p:oleObj name="Equation" r:id="rId5" imgW="1459866" imgH="279279" progId="Equation.DSMT4">
                    <p:embed/>
                    <p:pic>
                      <p:nvPicPr>
                        <p:cNvPr id="1536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9638" y="3584575"/>
                          <a:ext cx="14605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8" name="Object 58"/>
            <p:cNvGraphicFramePr>
              <a:graphicFrameLocks noChangeAspect="1"/>
            </p:cNvGraphicFramePr>
            <p:nvPr/>
          </p:nvGraphicFramePr>
          <p:xfrm>
            <a:off x="8789988" y="4048125"/>
            <a:ext cx="1397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7" imgW="139639" imgH="203112" progId="Equation.DSMT4">
                    <p:embed/>
                  </p:oleObj>
                </mc:Choice>
                <mc:Fallback>
                  <p:oleObj name="Equation" r:id="rId7" imgW="139639" imgH="203112" progId="Equation.DSMT4">
                    <p:embed/>
                    <p:pic>
                      <p:nvPicPr>
                        <p:cNvPr id="15368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89988" y="4048125"/>
                          <a:ext cx="139700" cy="20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9" name="Object 59"/>
            <p:cNvGraphicFramePr>
              <a:graphicFrameLocks noChangeAspect="1"/>
            </p:cNvGraphicFramePr>
            <p:nvPr/>
          </p:nvGraphicFramePr>
          <p:xfrm>
            <a:off x="8612188" y="2927350"/>
            <a:ext cx="2032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Equation" r:id="rId9" imgW="203112" imgH="507780" progId="Equation.DSMT4">
                    <p:embed/>
                  </p:oleObj>
                </mc:Choice>
                <mc:Fallback>
                  <p:oleObj name="Equation" r:id="rId9" imgW="203112" imgH="507780" progId="Equation.DSMT4">
                    <p:embed/>
                    <p:pic>
                      <p:nvPicPr>
                        <p:cNvPr id="15369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12188" y="2927350"/>
                          <a:ext cx="2032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0" name="Object 60"/>
            <p:cNvGraphicFramePr>
              <a:graphicFrameLocks noChangeAspect="1"/>
            </p:cNvGraphicFramePr>
            <p:nvPr/>
          </p:nvGraphicFramePr>
          <p:xfrm>
            <a:off x="7934325" y="2190750"/>
            <a:ext cx="2032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Equation" r:id="rId11" imgW="203112" imgH="507780" progId="Equation.DSMT4">
                    <p:embed/>
                  </p:oleObj>
                </mc:Choice>
                <mc:Fallback>
                  <p:oleObj name="Equation" r:id="rId11" imgW="203112" imgH="507780" progId="Equation.DSMT4">
                    <p:embed/>
                    <p:pic>
                      <p:nvPicPr>
                        <p:cNvPr id="1537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4325" y="2190750"/>
                          <a:ext cx="2032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1" name="Object 61"/>
            <p:cNvGraphicFramePr>
              <a:graphicFrameLocks noChangeAspect="1"/>
            </p:cNvGraphicFramePr>
            <p:nvPr/>
          </p:nvGraphicFramePr>
          <p:xfrm>
            <a:off x="6900863" y="1838325"/>
            <a:ext cx="2032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Equation" r:id="rId13" imgW="203112" imgH="507780" progId="Equation.DSMT4">
                    <p:embed/>
                  </p:oleObj>
                </mc:Choice>
                <mc:Fallback>
                  <p:oleObj name="Equation" r:id="rId13" imgW="203112" imgH="507780" progId="Equation.DSMT4">
                    <p:embed/>
                    <p:pic>
                      <p:nvPicPr>
                        <p:cNvPr id="15371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0863" y="1838325"/>
                          <a:ext cx="2032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2" name="Object 62"/>
            <p:cNvGraphicFramePr>
              <a:graphicFrameLocks noChangeAspect="1"/>
            </p:cNvGraphicFramePr>
            <p:nvPr/>
          </p:nvGraphicFramePr>
          <p:xfrm>
            <a:off x="5810250" y="2092325"/>
            <a:ext cx="3048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Equation" r:id="rId15" imgW="304668" imgH="507780" progId="Equation.DSMT4">
                    <p:embed/>
                  </p:oleObj>
                </mc:Choice>
                <mc:Fallback>
                  <p:oleObj name="Equation" r:id="rId15" imgW="304668" imgH="507780" progId="Equation.DSMT4">
                    <p:embed/>
                    <p:pic>
                      <p:nvPicPr>
                        <p:cNvPr id="15372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0250" y="2092325"/>
                          <a:ext cx="3048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3" name="Object 63"/>
            <p:cNvGraphicFramePr>
              <a:graphicFrameLocks noChangeAspect="1"/>
            </p:cNvGraphicFramePr>
            <p:nvPr/>
          </p:nvGraphicFramePr>
          <p:xfrm>
            <a:off x="5157788" y="2917825"/>
            <a:ext cx="292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Equation" r:id="rId17" imgW="291973" imgH="507780" progId="Equation.DSMT4">
                    <p:embed/>
                  </p:oleObj>
                </mc:Choice>
                <mc:Fallback>
                  <p:oleObj name="Equation" r:id="rId17" imgW="291973" imgH="507780" progId="Equation.DSMT4">
                    <p:embed/>
                    <p:pic>
                      <p:nvPicPr>
                        <p:cNvPr id="15373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7788" y="2917825"/>
                          <a:ext cx="2921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4" name="Object 64"/>
            <p:cNvGraphicFramePr>
              <a:graphicFrameLocks noChangeAspect="1"/>
            </p:cNvGraphicFramePr>
            <p:nvPr/>
          </p:nvGraphicFramePr>
          <p:xfrm>
            <a:off x="4979988" y="4095750"/>
            <a:ext cx="1778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Equation" r:id="rId19" imgW="177492" imgH="164814" progId="Equation.DSMT4">
                    <p:embed/>
                  </p:oleObj>
                </mc:Choice>
                <mc:Fallback>
                  <p:oleObj name="Equation" r:id="rId19" imgW="177492" imgH="164814" progId="Equation.DSMT4">
                    <p:embed/>
                    <p:pic>
                      <p:nvPicPr>
                        <p:cNvPr id="15374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9988" y="4095750"/>
                          <a:ext cx="177800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5" name="Object 65"/>
            <p:cNvGraphicFramePr>
              <a:graphicFrameLocks noChangeAspect="1"/>
            </p:cNvGraphicFramePr>
            <p:nvPr/>
          </p:nvGraphicFramePr>
          <p:xfrm>
            <a:off x="5145088" y="4897438"/>
            <a:ext cx="3048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Equation" r:id="rId21" imgW="304668" imgH="507780" progId="Equation.DSMT4">
                    <p:embed/>
                  </p:oleObj>
                </mc:Choice>
                <mc:Fallback>
                  <p:oleObj name="Equation" r:id="rId21" imgW="304668" imgH="507780" progId="Equation.DSMT4">
                    <p:embed/>
                    <p:pic>
                      <p:nvPicPr>
                        <p:cNvPr id="15375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5088" y="4897438"/>
                          <a:ext cx="3048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6" name="Object 66"/>
            <p:cNvGraphicFramePr>
              <a:graphicFrameLocks noChangeAspect="1"/>
            </p:cNvGraphicFramePr>
            <p:nvPr/>
          </p:nvGraphicFramePr>
          <p:xfrm>
            <a:off x="5810250" y="5648325"/>
            <a:ext cx="3048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Equation" r:id="rId23" imgW="304668" imgH="507780" progId="Equation.DSMT4">
                    <p:embed/>
                  </p:oleObj>
                </mc:Choice>
                <mc:Fallback>
                  <p:oleObj name="Equation" r:id="rId23" imgW="304668" imgH="507780" progId="Equation.DSMT4">
                    <p:embed/>
                    <p:pic>
                      <p:nvPicPr>
                        <p:cNvPr id="15376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0250" y="5648325"/>
                          <a:ext cx="3048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7" name="Object 67"/>
            <p:cNvGraphicFramePr>
              <a:graphicFrameLocks noChangeAspect="1"/>
            </p:cNvGraphicFramePr>
            <p:nvPr/>
          </p:nvGraphicFramePr>
          <p:xfrm>
            <a:off x="6811963" y="5870575"/>
            <a:ext cx="292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Equation" r:id="rId25" imgW="291973" imgH="507780" progId="Equation.DSMT4">
                    <p:embed/>
                  </p:oleObj>
                </mc:Choice>
                <mc:Fallback>
                  <p:oleObj name="Equation" r:id="rId25" imgW="291973" imgH="507780" progId="Equation.DSMT4">
                    <p:embed/>
                    <p:pic>
                      <p:nvPicPr>
                        <p:cNvPr id="15377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1963" y="5870575"/>
                          <a:ext cx="2921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8" name="Object 68"/>
            <p:cNvGraphicFramePr>
              <a:graphicFrameLocks noChangeAspect="1"/>
            </p:cNvGraphicFramePr>
            <p:nvPr/>
          </p:nvGraphicFramePr>
          <p:xfrm>
            <a:off x="7788275" y="5648325"/>
            <a:ext cx="292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Equation" r:id="rId27" imgW="291973" imgH="507780" progId="Equation.DSMT4">
                    <p:embed/>
                  </p:oleObj>
                </mc:Choice>
                <mc:Fallback>
                  <p:oleObj name="Equation" r:id="rId27" imgW="291973" imgH="507780" progId="Equation.DSMT4">
                    <p:embed/>
                    <p:pic>
                      <p:nvPicPr>
                        <p:cNvPr id="15378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8275" y="5648325"/>
                          <a:ext cx="2921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9" name="Object 69"/>
            <p:cNvGraphicFramePr>
              <a:graphicFrameLocks noChangeAspect="1"/>
            </p:cNvGraphicFramePr>
            <p:nvPr/>
          </p:nvGraphicFramePr>
          <p:xfrm>
            <a:off x="8561388" y="4935538"/>
            <a:ext cx="3683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Equation" r:id="rId29" imgW="368300" imgH="508000" progId="Equation.DSMT4">
                    <p:embed/>
                  </p:oleObj>
                </mc:Choice>
                <mc:Fallback>
                  <p:oleObj name="Equation" r:id="rId29" imgW="368300" imgH="508000" progId="Equation.DSMT4">
                    <p:embed/>
                    <p:pic>
                      <p:nvPicPr>
                        <p:cNvPr id="15379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61388" y="4935538"/>
                          <a:ext cx="3683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80" name="Object 70"/>
            <p:cNvGraphicFramePr>
              <a:graphicFrameLocks noChangeAspect="1"/>
            </p:cNvGraphicFramePr>
            <p:nvPr/>
          </p:nvGraphicFramePr>
          <p:xfrm>
            <a:off x="8256588" y="2492375"/>
            <a:ext cx="2032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Equation" r:id="rId31" imgW="203112" imgH="507780" progId="Equation.DSMT4">
                    <p:embed/>
                  </p:oleObj>
                </mc:Choice>
                <mc:Fallback>
                  <p:oleObj name="Equation" r:id="rId31" imgW="203112" imgH="507780" progId="Equation.DSMT4">
                    <p:embed/>
                    <p:pic>
                      <p:nvPicPr>
                        <p:cNvPr id="1538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6588" y="2492375"/>
                          <a:ext cx="2032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81" name="Object 71"/>
            <p:cNvGraphicFramePr>
              <a:graphicFrameLocks noChangeAspect="1"/>
            </p:cNvGraphicFramePr>
            <p:nvPr/>
          </p:nvGraphicFramePr>
          <p:xfrm>
            <a:off x="5449888" y="2409825"/>
            <a:ext cx="292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Equation" r:id="rId33" imgW="291973" imgH="507780" progId="Equation.DSMT4">
                    <p:embed/>
                  </p:oleObj>
                </mc:Choice>
                <mc:Fallback>
                  <p:oleObj name="Equation" r:id="rId33" imgW="291973" imgH="507780" progId="Equation.DSMT4">
                    <p:embed/>
                    <p:pic>
                      <p:nvPicPr>
                        <p:cNvPr id="15381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9888" y="2409825"/>
                          <a:ext cx="2921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82" name="Object 72"/>
            <p:cNvGraphicFramePr>
              <a:graphicFrameLocks noChangeAspect="1"/>
            </p:cNvGraphicFramePr>
            <p:nvPr/>
          </p:nvGraphicFramePr>
          <p:xfrm>
            <a:off x="5449888" y="5360988"/>
            <a:ext cx="292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Equation" r:id="rId35" imgW="291973" imgH="507780" progId="Equation.DSMT4">
                    <p:embed/>
                  </p:oleObj>
                </mc:Choice>
                <mc:Fallback>
                  <p:oleObj name="Equation" r:id="rId35" imgW="291973" imgH="507780" progId="Equation.DSMT4">
                    <p:embed/>
                    <p:pic>
                      <p:nvPicPr>
                        <p:cNvPr id="15382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9888" y="5360988"/>
                          <a:ext cx="2921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83" name="Object 73"/>
            <p:cNvGraphicFramePr>
              <a:graphicFrameLocks noChangeAspect="1"/>
            </p:cNvGraphicFramePr>
            <p:nvPr/>
          </p:nvGraphicFramePr>
          <p:xfrm>
            <a:off x="8256588" y="5441950"/>
            <a:ext cx="3048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Equation" r:id="rId37" imgW="304668" imgH="507780" progId="Equation.DSMT4">
                    <p:embed/>
                  </p:oleObj>
                </mc:Choice>
                <mc:Fallback>
                  <p:oleObj name="Equation" r:id="rId37" imgW="304668" imgH="507780" progId="Equation.DSMT4">
                    <p:embed/>
                    <p:pic>
                      <p:nvPicPr>
                        <p:cNvPr id="15383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6588" y="5441950"/>
                          <a:ext cx="3048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20540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Lima</a:t>
            </a:r>
            <a:r>
              <a:rPr lang="en-US" altLang="en-US">
                <a:cs typeface="Times New Roman" panose="02020603050405020304" pitchFamily="18" charset="0"/>
              </a:rPr>
              <a:t>çons</a:t>
            </a:r>
          </a:p>
        </p:txBody>
      </p:sp>
      <p:pic>
        <p:nvPicPr>
          <p:cNvPr id="16387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688"/>
            <a:ext cx="914400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543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Graphing a Polar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4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Graph the polar equation: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altLang="en-US" dirty="0"/>
              </a:p>
              <a:p>
                <a:r>
                  <a:rPr lang="en-US" altLang="en-US" dirty="0"/>
                  <a:t>We first check for symmetry:  </a:t>
                </a:r>
              </a:p>
            </p:txBody>
          </p:sp>
        </mc:Choice>
        <mc:Fallback xmlns="">
          <p:sp>
            <p:nvSpPr>
              <p:cNvPr id="57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7385" name="Group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9988884"/>
                  </p:ext>
                </p:extLst>
              </p:nvPr>
            </p:nvGraphicFramePr>
            <p:xfrm>
              <a:off x="246063" y="2500313"/>
              <a:ext cx="8662987" cy="3567112"/>
            </p:xfrm>
            <a:graphic>
              <a:graphicData uri="http://schemas.openxmlformats.org/drawingml/2006/table">
                <a:tbl>
                  <a:tblPr/>
                  <a:tblGrid>
                    <a:gridCol w="28876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88766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88766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15351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Polar Axis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.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The Line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kumimoji="0" lang="en-US" sz="24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l-GR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l-GR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el-GR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and replace 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r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with –</a:t>
                          </a: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r.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The Pole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Replace 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r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with –</a:t>
                          </a: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r.</a:t>
                          </a: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03199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7385" name="Group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9988884"/>
                  </p:ext>
                </p:extLst>
              </p:nvPr>
            </p:nvGraphicFramePr>
            <p:xfrm>
              <a:off x="246063" y="2500313"/>
              <a:ext cx="8662987" cy="3567112"/>
            </p:xfrm>
            <a:graphic>
              <a:graphicData uri="http://schemas.openxmlformats.org/drawingml/2006/table">
                <a:tbl>
                  <a:tblPr/>
                  <a:tblGrid>
                    <a:gridCol w="28876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288766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8876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</a:tblGrid>
                  <a:tr h="1535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3165" t="-3175" r="-200000" b="-132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103383" t="-3175" r="-100423" b="-132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The Pole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Replace 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r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with –</a:t>
                          </a: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r.</a:t>
                          </a: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203199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7390" name="AutoShape 46"/>
          <p:cNvSpPr>
            <a:spLocks noChangeArrowheads="1"/>
          </p:cNvSpPr>
          <p:nvPr/>
        </p:nvSpPr>
        <p:spPr bwMode="auto">
          <a:xfrm>
            <a:off x="6122988" y="4657725"/>
            <a:ext cx="2625725" cy="1263650"/>
          </a:xfrm>
          <a:prstGeom prst="wedgeRectCallout">
            <a:avLst>
              <a:gd name="adj1" fmla="val -5079"/>
              <a:gd name="adj2" fmla="val -48366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Equation changes and fails this symmetry test.</a:t>
            </a:r>
          </a:p>
        </p:txBody>
      </p:sp>
      <p:sp>
        <p:nvSpPr>
          <p:cNvPr id="57391" name="AutoShape 47"/>
          <p:cNvSpPr>
            <a:spLocks noChangeArrowheads="1"/>
          </p:cNvSpPr>
          <p:nvPr/>
        </p:nvSpPr>
        <p:spPr bwMode="auto">
          <a:xfrm>
            <a:off x="593725" y="5078413"/>
            <a:ext cx="2257425" cy="842962"/>
          </a:xfrm>
          <a:prstGeom prst="wedgeRectCallout">
            <a:avLst>
              <a:gd name="adj1" fmla="val 3375"/>
              <a:gd name="adj2" fmla="val -19116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Equation does not change.</a:t>
            </a:r>
            <a:endParaRPr lang="en-US" altLang="en-US"/>
          </a:p>
        </p:txBody>
      </p:sp>
      <p:sp>
        <p:nvSpPr>
          <p:cNvPr id="57393" name="AutoShape 49"/>
          <p:cNvSpPr>
            <a:spLocks noChangeArrowheads="1"/>
          </p:cNvSpPr>
          <p:nvPr/>
        </p:nvSpPr>
        <p:spPr bwMode="auto">
          <a:xfrm>
            <a:off x="3263900" y="4963756"/>
            <a:ext cx="2625725" cy="1263650"/>
          </a:xfrm>
          <a:prstGeom prst="wedgeRectCallout">
            <a:avLst>
              <a:gd name="adj1" fmla="val 4051"/>
              <a:gd name="adj2" fmla="val -494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Equation changes and fails this symmetry test.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6BA06977-604C-432F-B0DE-33497E119FB9}"/>
                  </a:ext>
                </a:extLst>
              </p:cNvPr>
              <p:cNvSpPr txBox="1"/>
              <p:nvPr/>
            </p:nvSpPr>
            <p:spPr>
              <a:xfrm>
                <a:off x="303213" y="4075440"/>
                <a:ext cx="262572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2(−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A06977-604C-432F-B0DE-33497E119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3" y="4075440"/>
                <a:ext cx="262572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C05BC685-FD31-45AE-B045-7B1D71C23AFC}"/>
                  </a:ext>
                </a:extLst>
              </p:cNvPr>
              <p:cNvSpPr txBox="1"/>
              <p:nvPr/>
            </p:nvSpPr>
            <p:spPr>
              <a:xfrm>
                <a:off x="303213" y="4494868"/>
                <a:ext cx="19812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5BC685-FD31-45AE-B045-7B1D71C23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3" y="4494868"/>
                <a:ext cx="19812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D69E7BDC-3BB4-4763-83E4-24636B969C14}"/>
                  </a:ext>
                </a:extLst>
              </p:cNvPr>
              <p:cNvSpPr txBox="1"/>
              <p:nvPr/>
            </p:nvSpPr>
            <p:spPr>
              <a:xfrm>
                <a:off x="3248866" y="4062997"/>
                <a:ext cx="2625725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  <m:r>
                            <m:rPr>
                              <m:sty m:val="p"/>
                            </m:rPr>
                            <a:rPr lang="en-US" sz="2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2(−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69E7BDC-3BB4-4763-83E4-24636B969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866" y="4062997"/>
                <a:ext cx="262572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350F57D7-AE46-4FA1-8E56-5F0D9FF1510B}"/>
                  </a:ext>
                </a:extLst>
              </p:cNvPr>
              <p:cNvSpPr txBox="1"/>
              <p:nvPr/>
            </p:nvSpPr>
            <p:spPr>
              <a:xfrm>
                <a:off x="3162301" y="4482425"/>
                <a:ext cx="235855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0F57D7-AE46-4FA1-8E56-5F0D9FF15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1" y="4482425"/>
                <a:ext cx="235855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68D4B2E0-2A9A-4883-9375-C4B9A1A2726D}"/>
                  </a:ext>
                </a:extLst>
              </p:cNvPr>
              <p:cNvSpPr txBox="1"/>
              <p:nvPr/>
            </p:nvSpPr>
            <p:spPr>
              <a:xfrm>
                <a:off x="6116359" y="4158303"/>
                <a:ext cx="2625725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D4B2E0-2A9A-4883-9375-C4B9A1A27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359" y="4158303"/>
                <a:ext cx="2625725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79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90" grpId="0" animBg="1"/>
      <p:bldP spid="57391" grpId="0" animBg="1"/>
      <p:bldP spid="57393" grpId="0" animBg="1"/>
      <p:bldP spid="27" grpId="0"/>
      <p:bldP spid="29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Graphing a Polar Equation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Graph the polar equation: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US" alt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Complete a table of values for the function: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59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xmlns="" id="{101B6BDD-31C2-4396-B3A3-66B434CCEC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30187" y="3059269"/>
              <a:ext cx="8705850" cy="1792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6978">
                      <a:extLst>
                        <a:ext uri="{9D8B030D-6E8A-4147-A177-3AD203B41FA5}">
                          <a16:colId xmlns:a16="http://schemas.microsoft.com/office/drawing/2014/main" xmlns="" val="4130152089"/>
                        </a:ext>
                      </a:extLst>
                    </a:gridCol>
                    <a:gridCol w="887506">
                      <a:extLst>
                        <a:ext uri="{9D8B030D-6E8A-4147-A177-3AD203B41FA5}">
                          <a16:colId xmlns:a16="http://schemas.microsoft.com/office/drawing/2014/main" xmlns="" val="1628075757"/>
                        </a:ext>
                      </a:extLst>
                    </a:gridCol>
                    <a:gridCol w="1107271">
                      <a:extLst>
                        <a:ext uri="{9D8B030D-6E8A-4147-A177-3AD203B41FA5}">
                          <a16:colId xmlns:a16="http://schemas.microsoft.com/office/drawing/2014/main" xmlns="" val="3788283025"/>
                        </a:ext>
                      </a:extLst>
                    </a:gridCol>
                    <a:gridCol w="870585">
                      <a:extLst>
                        <a:ext uri="{9D8B030D-6E8A-4147-A177-3AD203B41FA5}">
                          <a16:colId xmlns:a16="http://schemas.microsoft.com/office/drawing/2014/main" xmlns="" val="2221615801"/>
                        </a:ext>
                      </a:extLst>
                    </a:gridCol>
                    <a:gridCol w="870585">
                      <a:extLst>
                        <a:ext uri="{9D8B030D-6E8A-4147-A177-3AD203B41FA5}">
                          <a16:colId xmlns:a16="http://schemas.microsoft.com/office/drawing/2014/main" xmlns="" val="1154289733"/>
                        </a:ext>
                      </a:extLst>
                    </a:gridCol>
                    <a:gridCol w="870585">
                      <a:extLst>
                        <a:ext uri="{9D8B030D-6E8A-4147-A177-3AD203B41FA5}">
                          <a16:colId xmlns:a16="http://schemas.microsoft.com/office/drawing/2014/main" xmlns="" val="4259494727"/>
                        </a:ext>
                      </a:extLst>
                    </a:gridCol>
                    <a:gridCol w="870585">
                      <a:extLst>
                        <a:ext uri="{9D8B030D-6E8A-4147-A177-3AD203B41FA5}">
                          <a16:colId xmlns:a16="http://schemas.microsoft.com/office/drawing/2014/main" xmlns="" val="4189238857"/>
                        </a:ext>
                      </a:extLst>
                    </a:gridCol>
                    <a:gridCol w="870585">
                      <a:extLst>
                        <a:ext uri="{9D8B030D-6E8A-4147-A177-3AD203B41FA5}">
                          <a16:colId xmlns:a16="http://schemas.microsoft.com/office/drawing/2014/main" xmlns="" val="3300969015"/>
                        </a:ext>
                      </a:extLst>
                    </a:gridCol>
                    <a:gridCol w="870585">
                      <a:extLst>
                        <a:ext uri="{9D8B030D-6E8A-4147-A177-3AD203B41FA5}">
                          <a16:colId xmlns:a16="http://schemas.microsoft.com/office/drawing/2014/main" xmlns="" val="3761027342"/>
                        </a:ext>
                      </a:extLst>
                    </a:gridCol>
                    <a:gridCol w="870585">
                      <a:extLst>
                        <a:ext uri="{9D8B030D-6E8A-4147-A177-3AD203B41FA5}">
                          <a16:colId xmlns:a16="http://schemas.microsoft.com/office/drawing/2014/main" xmlns="" val="1261498592"/>
                        </a:ext>
                      </a:extLst>
                    </a:gridCol>
                  </a:tblGrid>
                  <a:tr h="221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l-G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el-G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  <m:r>
                                      <a:rPr lang="el-G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01311151"/>
                      </a:ext>
                    </a:extLst>
                  </a:tr>
                  <a:tr h="6663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–3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5919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101B6BDD-31C2-4396-B3A3-66B434CCEC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6272311"/>
                  </p:ext>
                </p:extLst>
              </p:nvPr>
            </p:nvGraphicFramePr>
            <p:xfrm>
              <a:off x="230187" y="3059269"/>
              <a:ext cx="8705850" cy="1792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6978">
                      <a:extLst>
                        <a:ext uri="{9D8B030D-6E8A-4147-A177-3AD203B41FA5}">
                          <a16:colId xmlns:a16="http://schemas.microsoft.com/office/drawing/2014/main" val="4130152089"/>
                        </a:ext>
                      </a:extLst>
                    </a:gridCol>
                    <a:gridCol w="887506">
                      <a:extLst>
                        <a:ext uri="{9D8B030D-6E8A-4147-A177-3AD203B41FA5}">
                          <a16:colId xmlns:a16="http://schemas.microsoft.com/office/drawing/2014/main" val="1628075757"/>
                        </a:ext>
                      </a:extLst>
                    </a:gridCol>
                    <a:gridCol w="1107271">
                      <a:extLst>
                        <a:ext uri="{9D8B030D-6E8A-4147-A177-3AD203B41FA5}">
                          <a16:colId xmlns:a16="http://schemas.microsoft.com/office/drawing/2014/main" val="3788283025"/>
                        </a:ext>
                      </a:extLst>
                    </a:gridCol>
                    <a:gridCol w="870585">
                      <a:extLst>
                        <a:ext uri="{9D8B030D-6E8A-4147-A177-3AD203B41FA5}">
                          <a16:colId xmlns:a16="http://schemas.microsoft.com/office/drawing/2014/main" val="2221615801"/>
                        </a:ext>
                      </a:extLst>
                    </a:gridCol>
                    <a:gridCol w="870585">
                      <a:extLst>
                        <a:ext uri="{9D8B030D-6E8A-4147-A177-3AD203B41FA5}">
                          <a16:colId xmlns:a16="http://schemas.microsoft.com/office/drawing/2014/main" val="1154289733"/>
                        </a:ext>
                      </a:extLst>
                    </a:gridCol>
                    <a:gridCol w="870585">
                      <a:extLst>
                        <a:ext uri="{9D8B030D-6E8A-4147-A177-3AD203B41FA5}">
                          <a16:colId xmlns:a16="http://schemas.microsoft.com/office/drawing/2014/main" val="4259494727"/>
                        </a:ext>
                      </a:extLst>
                    </a:gridCol>
                    <a:gridCol w="870585">
                      <a:extLst>
                        <a:ext uri="{9D8B030D-6E8A-4147-A177-3AD203B41FA5}">
                          <a16:colId xmlns:a16="http://schemas.microsoft.com/office/drawing/2014/main" val="4189238857"/>
                        </a:ext>
                      </a:extLst>
                    </a:gridCol>
                    <a:gridCol w="870585">
                      <a:extLst>
                        <a:ext uri="{9D8B030D-6E8A-4147-A177-3AD203B41FA5}">
                          <a16:colId xmlns:a16="http://schemas.microsoft.com/office/drawing/2014/main" val="3300969015"/>
                        </a:ext>
                      </a:extLst>
                    </a:gridCol>
                    <a:gridCol w="870585">
                      <a:extLst>
                        <a:ext uri="{9D8B030D-6E8A-4147-A177-3AD203B41FA5}">
                          <a16:colId xmlns:a16="http://schemas.microsoft.com/office/drawing/2014/main" val="3761027342"/>
                        </a:ext>
                      </a:extLst>
                    </a:gridCol>
                    <a:gridCol w="870585">
                      <a:extLst>
                        <a:ext uri="{9D8B030D-6E8A-4147-A177-3AD203B41FA5}">
                          <a16:colId xmlns:a16="http://schemas.microsoft.com/office/drawing/2014/main" val="1261498592"/>
                        </a:ext>
                      </a:extLst>
                    </a:gridCol>
                  </a:tblGrid>
                  <a:tr h="9017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90" t="-6757" r="-1316832" b="-100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6264" t="-6757" r="-550549" b="-100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99" t="-6757" r="-600699" b="-100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0699" t="-6757" r="-500699" b="-100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4225" t="-6757" r="-404225" b="-100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0000" t="-6757" r="-301399" b="-100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0000" t="-6757" r="-201399" b="-100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00000" t="-6757" r="-101399" b="-100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0000" t="-6757" r="-1399" b="-1006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1311151"/>
                      </a:ext>
                    </a:extLst>
                  </a:tr>
                  <a:tr h="8902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6264" t="-107483" r="-550549" b="-1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0699" t="-107483" r="-500699" b="-1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–3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0000" t="-107483" r="-301399" b="-1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00000" t="-107483" r="-101399" b="-1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8741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Graphing a Polar Equation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319213"/>
                <a:ext cx="8686800" cy="4949825"/>
              </a:xfrm>
            </p:spPr>
            <p:txBody>
              <a:bodyPr/>
              <a:lstStyle/>
              <a:p>
                <a:r>
                  <a:rPr lang="en-US" altLang="en-US" dirty="0"/>
                  <a:t>Graph the polar equation: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US" alt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en-US" dirty="0"/>
                  <a:t> 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The graph is an example</a:t>
                </a:r>
                <a:br>
                  <a:rPr lang="en-US" altLang="en-US" dirty="0"/>
                </a:br>
                <a:r>
                  <a:rPr lang="en-US" altLang="en-US" dirty="0"/>
                  <a:t>of a </a:t>
                </a:r>
                <a:r>
                  <a:rPr lang="en-US" altLang="en-US" i="1" dirty="0"/>
                  <a:t>rose curve.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319213"/>
                <a:ext cx="8686800" cy="4949825"/>
              </a:xfrm>
              <a:blipFill>
                <a:blip r:embed="rId3"/>
                <a:stretch>
                  <a:fillRect l="-1474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2" name="AutoShape 6"/>
              <p:cNvSpPr>
                <a:spLocks noChangeArrowheads="1"/>
              </p:cNvSpPr>
              <p:nvPr/>
            </p:nvSpPr>
            <p:spPr bwMode="auto">
              <a:xfrm>
                <a:off x="738188" y="2760663"/>
                <a:ext cx="2482850" cy="595312"/>
              </a:xfrm>
              <a:prstGeom prst="wedgeRoundRectCallout">
                <a:avLst>
                  <a:gd name="adj1" fmla="val 70843"/>
                  <a:gd name="adj2" fmla="val 54269"/>
                  <a:gd name="adj3" fmla="val 16667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462" name="AutoShap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188" y="2760663"/>
                <a:ext cx="2482850" cy="595312"/>
              </a:xfrm>
              <a:prstGeom prst="wedgeRoundRectCallout">
                <a:avLst>
                  <a:gd name="adj1" fmla="val 70843"/>
                  <a:gd name="adj2" fmla="val 54269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9726A8B-8D10-4E39-A670-69E5466A1B60}"/>
              </a:ext>
            </a:extLst>
          </p:cNvPr>
          <p:cNvGrpSpPr/>
          <p:nvPr/>
        </p:nvGrpSpPr>
        <p:grpSpPr>
          <a:xfrm>
            <a:off x="3862388" y="1838325"/>
            <a:ext cx="4000500" cy="4546600"/>
            <a:chOff x="3862388" y="1838325"/>
            <a:chExt cx="4000500" cy="4546600"/>
          </a:xfrm>
        </p:grpSpPr>
        <p:pic>
          <p:nvPicPr>
            <p:cNvPr id="19461" name="Picture 5" descr="74 r=3cos2theta all ref angl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263" y="2398713"/>
              <a:ext cx="3743325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9464" name="Object 8"/>
            <p:cNvGraphicFramePr>
              <a:graphicFrameLocks noChangeAspect="1"/>
            </p:cNvGraphicFramePr>
            <p:nvPr/>
          </p:nvGraphicFramePr>
          <p:xfrm>
            <a:off x="7678738" y="4021138"/>
            <a:ext cx="1397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Equation" r:id="rId6" imgW="139639" imgH="203112" progId="Equation.DSMT4">
                    <p:embed/>
                  </p:oleObj>
                </mc:Choice>
                <mc:Fallback>
                  <p:oleObj name="Equation" r:id="rId6" imgW="139639" imgH="203112" progId="Equation.DSMT4">
                    <p:embed/>
                    <p:pic>
                      <p:nvPicPr>
                        <p:cNvPr id="1946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8738" y="4021138"/>
                          <a:ext cx="139700" cy="20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5" name="Object 9"/>
            <p:cNvGraphicFramePr>
              <a:graphicFrameLocks noChangeAspect="1"/>
            </p:cNvGraphicFramePr>
            <p:nvPr/>
          </p:nvGraphicFramePr>
          <p:xfrm>
            <a:off x="7475538" y="3013075"/>
            <a:ext cx="2032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Equation" r:id="rId8" imgW="203112" imgH="507780" progId="Equation.DSMT4">
                    <p:embed/>
                  </p:oleObj>
                </mc:Choice>
                <mc:Fallback>
                  <p:oleObj name="Equation" r:id="rId8" imgW="203112" imgH="507780" progId="Equation.DSMT4">
                    <p:embed/>
                    <p:pic>
                      <p:nvPicPr>
                        <p:cNvPr id="19465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5538" y="3013075"/>
                          <a:ext cx="2032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6" name="Object 10"/>
            <p:cNvGraphicFramePr>
              <a:graphicFrameLocks noChangeAspect="1"/>
            </p:cNvGraphicFramePr>
            <p:nvPr/>
          </p:nvGraphicFramePr>
          <p:xfrm>
            <a:off x="6688138" y="2120900"/>
            <a:ext cx="2032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Equation" r:id="rId10" imgW="203112" imgH="507780" progId="Equation.DSMT4">
                    <p:embed/>
                  </p:oleObj>
                </mc:Choice>
                <mc:Fallback>
                  <p:oleObj name="Equation" r:id="rId10" imgW="203112" imgH="507780" progId="Equation.DSMT4">
                    <p:embed/>
                    <p:pic>
                      <p:nvPicPr>
                        <p:cNvPr id="1946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8138" y="2120900"/>
                          <a:ext cx="2032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7" name="Object 11"/>
            <p:cNvGraphicFramePr>
              <a:graphicFrameLocks noChangeAspect="1"/>
            </p:cNvGraphicFramePr>
            <p:nvPr/>
          </p:nvGraphicFramePr>
          <p:xfrm>
            <a:off x="5791200" y="1838325"/>
            <a:ext cx="2032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Equation" r:id="rId12" imgW="203112" imgH="507780" progId="Equation.DSMT4">
                    <p:embed/>
                  </p:oleObj>
                </mc:Choice>
                <mc:Fallback>
                  <p:oleObj name="Equation" r:id="rId12" imgW="203112" imgH="507780" progId="Equation.DSMT4">
                    <p:embed/>
                    <p:pic>
                      <p:nvPicPr>
                        <p:cNvPr id="19467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1200" y="1838325"/>
                          <a:ext cx="2032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8" name="Object 12"/>
            <p:cNvGraphicFramePr>
              <a:graphicFrameLocks noChangeAspect="1"/>
            </p:cNvGraphicFramePr>
            <p:nvPr/>
          </p:nvGraphicFramePr>
          <p:xfrm>
            <a:off x="4765675" y="2092325"/>
            <a:ext cx="3048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Equation" r:id="rId14" imgW="304668" imgH="507780" progId="Equation.DSMT4">
                    <p:embed/>
                  </p:oleObj>
                </mc:Choice>
                <mc:Fallback>
                  <p:oleObj name="Equation" r:id="rId14" imgW="304668" imgH="507780" progId="Equation.DSMT4">
                    <p:embed/>
                    <p:pic>
                      <p:nvPicPr>
                        <p:cNvPr id="1946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5675" y="2092325"/>
                          <a:ext cx="3048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9" name="Object 13"/>
            <p:cNvGraphicFramePr>
              <a:graphicFrameLocks noChangeAspect="1"/>
            </p:cNvGraphicFramePr>
            <p:nvPr/>
          </p:nvGraphicFramePr>
          <p:xfrm>
            <a:off x="3997325" y="2832100"/>
            <a:ext cx="292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Equation" r:id="rId16" imgW="291973" imgH="507780" progId="Equation.DSMT4">
                    <p:embed/>
                  </p:oleObj>
                </mc:Choice>
                <mc:Fallback>
                  <p:oleObj name="Equation" r:id="rId16" imgW="291973" imgH="507780" progId="Equation.DSMT4">
                    <p:embed/>
                    <p:pic>
                      <p:nvPicPr>
                        <p:cNvPr id="19469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7325" y="2832100"/>
                          <a:ext cx="2921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0" name="Object 14"/>
            <p:cNvGraphicFramePr>
              <a:graphicFrameLocks noChangeAspect="1"/>
            </p:cNvGraphicFramePr>
            <p:nvPr/>
          </p:nvGraphicFramePr>
          <p:xfrm>
            <a:off x="3862388" y="4049713"/>
            <a:ext cx="1778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Equation" r:id="rId18" imgW="177492" imgH="164814" progId="Equation.DSMT4">
                    <p:embed/>
                  </p:oleObj>
                </mc:Choice>
                <mc:Fallback>
                  <p:oleObj name="Equation" r:id="rId18" imgW="177492" imgH="164814" progId="Equation.DSMT4">
                    <p:embed/>
                    <p:pic>
                      <p:nvPicPr>
                        <p:cNvPr id="1947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2388" y="4049713"/>
                          <a:ext cx="177800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1" name="Object 15"/>
            <p:cNvGraphicFramePr>
              <a:graphicFrameLocks noChangeAspect="1"/>
            </p:cNvGraphicFramePr>
            <p:nvPr/>
          </p:nvGraphicFramePr>
          <p:xfrm>
            <a:off x="4019550" y="4756150"/>
            <a:ext cx="3048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Equation" r:id="rId20" imgW="304668" imgH="507780" progId="Equation.DSMT4">
                    <p:embed/>
                  </p:oleObj>
                </mc:Choice>
                <mc:Fallback>
                  <p:oleObj name="Equation" r:id="rId20" imgW="304668" imgH="507780" progId="Equation.DSMT4">
                    <p:embed/>
                    <p:pic>
                      <p:nvPicPr>
                        <p:cNvPr id="19471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9550" y="4756150"/>
                          <a:ext cx="3048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2" name="Object 16"/>
            <p:cNvGraphicFramePr>
              <a:graphicFrameLocks noChangeAspect="1"/>
            </p:cNvGraphicFramePr>
            <p:nvPr/>
          </p:nvGraphicFramePr>
          <p:xfrm>
            <a:off x="4727575" y="5583238"/>
            <a:ext cx="3048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Equation" r:id="rId22" imgW="304668" imgH="507780" progId="Equation.DSMT4">
                    <p:embed/>
                  </p:oleObj>
                </mc:Choice>
                <mc:Fallback>
                  <p:oleObj name="Equation" r:id="rId22" imgW="304668" imgH="507780" progId="Equation.DSMT4">
                    <p:embed/>
                    <p:pic>
                      <p:nvPicPr>
                        <p:cNvPr id="19472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7575" y="5583238"/>
                          <a:ext cx="3048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3" name="Object 17"/>
            <p:cNvGraphicFramePr>
              <a:graphicFrameLocks noChangeAspect="1"/>
            </p:cNvGraphicFramePr>
            <p:nvPr/>
          </p:nvGraphicFramePr>
          <p:xfrm>
            <a:off x="5730875" y="5876925"/>
            <a:ext cx="292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Equation" r:id="rId24" imgW="291973" imgH="507780" progId="Equation.DSMT4">
                    <p:embed/>
                  </p:oleObj>
                </mc:Choice>
                <mc:Fallback>
                  <p:oleObj name="Equation" r:id="rId24" imgW="291973" imgH="507780" progId="Equation.DSMT4">
                    <p:embed/>
                    <p:pic>
                      <p:nvPicPr>
                        <p:cNvPr id="19473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0875" y="5876925"/>
                          <a:ext cx="2921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4" name="Object 18"/>
            <p:cNvGraphicFramePr>
              <a:graphicFrameLocks noChangeAspect="1"/>
            </p:cNvGraphicFramePr>
            <p:nvPr/>
          </p:nvGraphicFramePr>
          <p:xfrm>
            <a:off x="6745288" y="5622925"/>
            <a:ext cx="292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Equation" r:id="rId26" imgW="291973" imgH="507780" progId="Equation.DSMT4">
                    <p:embed/>
                  </p:oleObj>
                </mc:Choice>
                <mc:Fallback>
                  <p:oleObj name="Equation" r:id="rId26" imgW="291973" imgH="507780" progId="Equation.DSMT4">
                    <p:embed/>
                    <p:pic>
                      <p:nvPicPr>
                        <p:cNvPr id="19474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5288" y="5622925"/>
                          <a:ext cx="2921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5" name="Object 19"/>
            <p:cNvGraphicFramePr>
              <a:graphicFrameLocks noChangeAspect="1"/>
            </p:cNvGraphicFramePr>
            <p:nvPr/>
          </p:nvGraphicFramePr>
          <p:xfrm>
            <a:off x="7494588" y="4784725"/>
            <a:ext cx="3683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name="Equation" r:id="rId28" imgW="368300" imgH="508000" progId="Equation.DSMT4">
                    <p:embed/>
                  </p:oleObj>
                </mc:Choice>
                <mc:Fallback>
                  <p:oleObj name="Equation" r:id="rId28" imgW="368300" imgH="508000" progId="Equation.DSMT4">
                    <p:embed/>
                    <p:pic>
                      <p:nvPicPr>
                        <p:cNvPr id="19475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4588" y="4784725"/>
                          <a:ext cx="3683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6" name="Object 20"/>
            <p:cNvGraphicFramePr>
              <a:graphicFrameLocks noChangeAspect="1"/>
            </p:cNvGraphicFramePr>
            <p:nvPr/>
          </p:nvGraphicFramePr>
          <p:xfrm>
            <a:off x="7272338" y="2398713"/>
            <a:ext cx="2032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name="Equation" r:id="rId30" imgW="203112" imgH="507780" progId="Equation.DSMT4">
                    <p:embed/>
                  </p:oleObj>
                </mc:Choice>
                <mc:Fallback>
                  <p:oleObj name="Equation" r:id="rId30" imgW="203112" imgH="507780" progId="Equation.DSMT4">
                    <p:embed/>
                    <p:pic>
                      <p:nvPicPr>
                        <p:cNvPr id="19476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2338" y="2398713"/>
                          <a:ext cx="2032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7" name="Object 21"/>
            <p:cNvGraphicFramePr>
              <a:graphicFrameLocks noChangeAspect="1"/>
            </p:cNvGraphicFramePr>
            <p:nvPr/>
          </p:nvGraphicFramePr>
          <p:xfrm>
            <a:off x="4316413" y="2373313"/>
            <a:ext cx="292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Equation" r:id="rId32" imgW="291973" imgH="507780" progId="Equation.DSMT4">
                    <p:embed/>
                  </p:oleObj>
                </mc:Choice>
                <mc:Fallback>
                  <p:oleObj name="Equation" r:id="rId32" imgW="291973" imgH="507780" progId="Equation.DSMT4">
                    <p:embed/>
                    <p:pic>
                      <p:nvPicPr>
                        <p:cNvPr id="19477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6413" y="2373313"/>
                          <a:ext cx="2921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8" name="Object 22"/>
            <p:cNvGraphicFramePr>
              <a:graphicFrameLocks noChangeAspect="1"/>
            </p:cNvGraphicFramePr>
            <p:nvPr/>
          </p:nvGraphicFramePr>
          <p:xfrm>
            <a:off x="4302125" y="5172075"/>
            <a:ext cx="292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2" name="Equation" r:id="rId34" imgW="291973" imgH="507780" progId="Equation.DSMT4">
                    <p:embed/>
                  </p:oleObj>
                </mc:Choice>
                <mc:Fallback>
                  <p:oleObj name="Equation" r:id="rId34" imgW="291973" imgH="507780" progId="Equation.DSMT4">
                    <p:embed/>
                    <p:pic>
                      <p:nvPicPr>
                        <p:cNvPr id="19478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2125" y="5172075"/>
                          <a:ext cx="2921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9" name="Object 23"/>
            <p:cNvGraphicFramePr>
              <a:graphicFrameLocks noChangeAspect="1"/>
            </p:cNvGraphicFramePr>
            <p:nvPr/>
          </p:nvGraphicFramePr>
          <p:xfrm>
            <a:off x="7170738" y="5292725"/>
            <a:ext cx="3048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3" name="Equation" r:id="rId36" imgW="304668" imgH="507780" progId="Equation.DSMT4">
                    <p:embed/>
                  </p:oleObj>
                </mc:Choice>
                <mc:Fallback>
                  <p:oleObj name="Equation" r:id="rId36" imgW="304668" imgH="507780" progId="Equation.DSMT4">
                    <p:embed/>
                    <p:pic>
                      <p:nvPicPr>
                        <p:cNvPr id="19479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70738" y="5292725"/>
                          <a:ext cx="3048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32014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Rose Curves</a:t>
            </a:r>
          </a:p>
        </p:txBody>
      </p:sp>
      <p:pic>
        <p:nvPicPr>
          <p:cNvPr id="21507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41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en-US" altLang="en-US"/>
              <a:t>Use point plotting to graph polar equations.</a:t>
            </a:r>
          </a:p>
          <a:p>
            <a:pPr marL="457200" indent="-457200">
              <a:buFontTx/>
              <a:buChar char="•"/>
            </a:pPr>
            <a:r>
              <a:rPr lang="en-US" altLang="en-US"/>
              <a:t>Use symmetry to graph polar equations.</a:t>
            </a:r>
          </a:p>
        </p:txBody>
      </p:sp>
    </p:spTree>
    <p:extLst>
      <p:ext uri="{BB962C8B-B14F-4D97-AF65-F5344CB8AC3E}">
        <p14:creationId xmlns:p14="http://schemas.microsoft.com/office/powerpoint/2010/main" val="3284002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Graphing a Polar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4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Graph the polar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=4</m:t>
                    </m:r>
                    <m:func>
                      <m:func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altLang="en-US" dirty="0"/>
              </a:p>
              <a:p>
                <a:r>
                  <a:rPr lang="en-US" altLang="en-US" dirty="0"/>
                  <a:t>We first check for symmetry:  </a:t>
                </a:r>
              </a:p>
            </p:txBody>
          </p:sp>
        </mc:Choice>
        <mc:Fallback xmlns="">
          <p:sp>
            <p:nvSpPr>
              <p:cNvPr id="57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7385" name="Group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75665"/>
                  </p:ext>
                </p:extLst>
              </p:nvPr>
            </p:nvGraphicFramePr>
            <p:xfrm>
              <a:off x="246063" y="2500313"/>
              <a:ext cx="8662987" cy="3567112"/>
            </p:xfrm>
            <a:graphic>
              <a:graphicData uri="http://schemas.openxmlformats.org/drawingml/2006/table">
                <a:tbl>
                  <a:tblPr/>
                  <a:tblGrid>
                    <a:gridCol w="28876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88766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88766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15351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Polar Axis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.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The Line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kumimoji="0" lang="en-US" sz="24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l-GR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l-GR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el-GR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and replace 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r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with –</a:t>
                          </a: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r.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The Pole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Replace 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r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with –</a:t>
                          </a: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r.</a:t>
                          </a: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03199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7385" name="Group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75665"/>
                  </p:ext>
                </p:extLst>
              </p:nvPr>
            </p:nvGraphicFramePr>
            <p:xfrm>
              <a:off x="246063" y="2500313"/>
              <a:ext cx="8662987" cy="3567112"/>
            </p:xfrm>
            <a:graphic>
              <a:graphicData uri="http://schemas.openxmlformats.org/drawingml/2006/table">
                <a:tbl>
                  <a:tblPr/>
                  <a:tblGrid>
                    <a:gridCol w="28876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288766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88766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</a:tblGrid>
                  <a:tr h="15351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3165" t="-3175" r="-200000" b="-132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103383" t="-3175" r="-100423" b="-132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The Pole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Replace </a:t>
                          </a:r>
                          <a:r>
                            <a:rPr kumimoji="0" lang="en-US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r</a:t>
                          </a: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 with –</a:t>
                          </a: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r.</a:t>
                          </a: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203199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7390" name="AutoShape 46"/>
          <p:cNvSpPr>
            <a:spLocks noChangeArrowheads="1"/>
          </p:cNvSpPr>
          <p:nvPr/>
        </p:nvSpPr>
        <p:spPr bwMode="auto">
          <a:xfrm>
            <a:off x="6122988" y="5106147"/>
            <a:ext cx="2625725" cy="815228"/>
          </a:xfrm>
          <a:prstGeom prst="wedgeRectCallout">
            <a:avLst>
              <a:gd name="adj1" fmla="val -5079"/>
              <a:gd name="adj2" fmla="val -48366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Equation does not change.</a:t>
            </a:r>
          </a:p>
        </p:txBody>
      </p:sp>
      <p:sp>
        <p:nvSpPr>
          <p:cNvPr id="57391" name="AutoShape 47"/>
          <p:cNvSpPr>
            <a:spLocks noChangeArrowheads="1"/>
          </p:cNvSpPr>
          <p:nvPr/>
        </p:nvSpPr>
        <p:spPr bwMode="auto">
          <a:xfrm>
            <a:off x="593725" y="5078413"/>
            <a:ext cx="2257425" cy="842962"/>
          </a:xfrm>
          <a:prstGeom prst="wedgeRectCallout">
            <a:avLst>
              <a:gd name="adj1" fmla="val 3375"/>
              <a:gd name="adj2" fmla="val -19116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Equation does not change.</a:t>
            </a:r>
            <a:endParaRPr lang="en-US" altLang="en-US"/>
          </a:p>
        </p:txBody>
      </p:sp>
      <p:sp>
        <p:nvSpPr>
          <p:cNvPr id="57393" name="AutoShape 49"/>
          <p:cNvSpPr>
            <a:spLocks noChangeArrowheads="1"/>
          </p:cNvSpPr>
          <p:nvPr/>
        </p:nvSpPr>
        <p:spPr bwMode="auto">
          <a:xfrm>
            <a:off x="3263900" y="5057725"/>
            <a:ext cx="2625725" cy="957619"/>
          </a:xfrm>
          <a:prstGeom prst="wedgeRectCallout">
            <a:avLst>
              <a:gd name="adj1" fmla="val 4051"/>
              <a:gd name="adj2" fmla="val -494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Equation does not change. 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6BA06977-604C-432F-B0DE-33497E119FB9}"/>
                  </a:ext>
                </a:extLst>
              </p:cNvPr>
              <p:cNvSpPr txBox="1"/>
              <p:nvPr/>
            </p:nvSpPr>
            <p:spPr>
              <a:xfrm>
                <a:off x="341313" y="4075440"/>
                <a:ext cx="28590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(−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BA06977-604C-432F-B0DE-33497E119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13" y="4075440"/>
                <a:ext cx="285908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C05BC685-FD31-45AE-B045-7B1D71C23AFC}"/>
                  </a:ext>
                </a:extLst>
              </p:cNvPr>
              <p:cNvSpPr txBox="1"/>
              <p:nvPr/>
            </p:nvSpPr>
            <p:spPr>
              <a:xfrm>
                <a:off x="369981" y="4494868"/>
                <a:ext cx="22635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05BC685-FD31-45AE-B045-7B1D71C23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81" y="4494868"/>
                <a:ext cx="226358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D69E7BDC-3BB4-4763-83E4-24636B969C14}"/>
                  </a:ext>
                </a:extLst>
              </p:cNvPr>
              <p:cNvSpPr txBox="1"/>
              <p:nvPr/>
            </p:nvSpPr>
            <p:spPr>
              <a:xfrm>
                <a:off x="3035300" y="4062997"/>
                <a:ext cx="3081059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altLang="en-US" sz="2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en-US" sz="2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2600" i="1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altLang="en-US" sz="2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600" b="0" i="1" smtClean="0">
                              <a:latin typeface="Cambria Math"/>
                            </a:rPr>
                            <m:t>(−</m:t>
                          </m:r>
                          <m:r>
                            <a:rPr lang="en-US" alt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en-US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69E7BDC-3BB4-4763-83E4-24636B969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300" y="4062997"/>
                <a:ext cx="3081059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350F57D7-AE46-4FA1-8E56-5F0D9FF1510B}"/>
                  </a:ext>
                </a:extLst>
              </p:cNvPr>
              <p:cNvSpPr txBox="1"/>
              <p:nvPr/>
            </p:nvSpPr>
            <p:spPr>
              <a:xfrm>
                <a:off x="3378201" y="4482425"/>
                <a:ext cx="235855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50F57D7-AE46-4FA1-8E56-5F0D9FF15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201" y="4482425"/>
                <a:ext cx="235855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68D4B2E0-2A9A-4883-9375-C4B9A1A2726D}"/>
                  </a:ext>
                </a:extLst>
              </p:cNvPr>
              <p:cNvSpPr txBox="1"/>
              <p:nvPr/>
            </p:nvSpPr>
            <p:spPr>
              <a:xfrm>
                <a:off x="6116359" y="4158303"/>
                <a:ext cx="279745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D4B2E0-2A9A-4883-9375-C4B9A1A27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359" y="4158303"/>
                <a:ext cx="279745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C5B50BD-9DBF-40DD-A69D-68059D3FA9D7}"/>
                  </a:ext>
                </a:extLst>
              </p:cNvPr>
              <p:cNvSpPr txBox="1"/>
              <p:nvPr/>
            </p:nvSpPr>
            <p:spPr>
              <a:xfrm>
                <a:off x="6428255" y="4582927"/>
                <a:ext cx="235855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5B50BD-9DBF-40DD-A69D-68059D3FA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255" y="4582927"/>
                <a:ext cx="235855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38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90" grpId="0" animBg="1"/>
      <p:bldP spid="57391" grpId="0" animBg="1"/>
      <p:bldP spid="57393" grpId="0" animBg="1"/>
      <p:bldP spid="27" grpId="0"/>
      <p:bldP spid="29" grpId="0"/>
      <p:bldP spid="30" grpId="0"/>
      <p:bldP spid="31" grpId="0"/>
      <p:bldP spid="3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Graphing a Polar Equation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Graph the polar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=4</m:t>
                    </m:r>
                    <m:func>
                      <m:func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altLang="en-US" dirty="0"/>
              </a:p>
              <a:p>
                <a:r>
                  <a:rPr lang="en-US" altLang="en-US" dirty="0"/>
                  <a:t>Complete a table of values </a:t>
                </a:r>
                <a:br>
                  <a:rPr lang="en-US" altLang="en-US" dirty="0"/>
                </a:br>
                <a:r>
                  <a:rPr lang="en-US" altLang="en-US" dirty="0"/>
                  <a:t>for the function: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dirty="0"/>
                  <a:t>The graph of the polar equation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dirty="0"/>
                  <a:t>is an example of a </a:t>
                </a:r>
                <a:r>
                  <a:rPr lang="en-US" altLang="en-US" i="1" dirty="0"/>
                  <a:t>lemniscate</a:t>
                </a:r>
                <a:r>
                  <a:rPr lang="en-US" altLang="en-US" dirty="0"/>
                  <a:t>.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xmlns="" id="{6D2932BB-9FFA-449C-8F39-A52C07BC3BC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3690" y="2796756"/>
              <a:ext cx="3482340" cy="14856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6978">
                      <a:extLst>
                        <a:ext uri="{9D8B030D-6E8A-4147-A177-3AD203B41FA5}">
                          <a16:colId xmlns:a16="http://schemas.microsoft.com/office/drawing/2014/main" xmlns="" val="4130152089"/>
                        </a:ext>
                      </a:extLst>
                    </a:gridCol>
                    <a:gridCol w="887506">
                      <a:extLst>
                        <a:ext uri="{9D8B030D-6E8A-4147-A177-3AD203B41FA5}">
                          <a16:colId xmlns:a16="http://schemas.microsoft.com/office/drawing/2014/main" xmlns="" val="1628075757"/>
                        </a:ext>
                      </a:extLst>
                    </a:gridCol>
                    <a:gridCol w="1107271">
                      <a:extLst>
                        <a:ext uri="{9D8B030D-6E8A-4147-A177-3AD203B41FA5}">
                          <a16:colId xmlns:a16="http://schemas.microsoft.com/office/drawing/2014/main" xmlns="" val="3788283025"/>
                        </a:ext>
                      </a:extLst>
                    </a:gridCol>
                    <a:gridCol w="870585">
                      <a:extLst>
                        <a:ext uri="{9D8B030D-6E8A-4147-A177-3AD203B41FA5}">
                          <a16:colId xmlns:a16="http://schemas.microsoft.com/office/drawing/2014/main" xmlns="" val="2221615801"/>
                        </a:ext>
                      </a:extLst>
                    </a:gridCol>
                  </a:tblGrid>
                  <a:tr h="221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01311151"/>
                      </a:ext>
                    </a:extLst>
                  </a:tr>
                  <a:tr h="6663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±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±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1.4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5919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">
                <a:extLst>
                  <a:ext uri="{FF2B5EF4-FFF2-40B4-BE49-F238E27FC236}">
                    <a16:creationId xmlns:a16="http://schemas.microsoft.com/office/drawing/2014/main" id="{6D2932BB-9FFA-449C-8F39-A52C07BC3B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5352401"/>
                  </p:ext>
                </p:extLst>
              </p:nvPr>
            </p:nvGraphicFramePr>
            <p:xfrm>
              <a:off x="313690" y="2796756"/>
              <a:ext cx="3482340" cy="14856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6978">
                      <a:extLst>
                        <a:ext uri="{9D8B030D-6E8A-4147-A177-3AD203B41FA5}">
                          <a16:colId xmlns:a16="http://schemas.microsoft.com/office/drawing/2014/main" val="4130152089"/>
                        </a:ext>
                      </a:extLst>
                    </a:gridCol>
                    <a:gridCol w="887506">
                      <a:extLst>
                        <a:ext uri="{9D8B030D-6E8A-4147-A177-3AD203B41FA5}">
                          <a16:colId xmlns:a16="http://schemas.microsoft.com/office/drawing/2014/main" val="1628075757"/>
                        </a:ext>
                      </a:extLst>
                    </a:gridCol>
                    <a:gridCol w="1107271">
                      <a:extLst>
                        <a:ext uri="{9D8B030D-6E8A-4147-A177-3AD203B41FA5}">
                          <a16:colId xmlns:a16="http://schemas.microsoft.com/office/drawing/2014/main" val="3788283025"/>
                        </a:ext>
                      </a:extLst>
                    </a:gridCol>
                    <a:gridCol w="870585">
                      <a:extLst>
                        <a:ext uri="{9D8B030D-6E8A-4147-A177-3AD203B41FA5}">
                          <a16:colId xmlns:a16="http://schemas.microsoft.com/office/drawing/2014/main" val="2221615801"/>
                        </a:ext>
                      </a:extLst>
                    </a:gridCol>
                  </a:tblGrid>
                  <a:tr h="8192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90" t="-7407" r="-468317" b="-8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6264" t="-7407" r="-79670" b="-8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699" t="-7407" r="-1399" b="-8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1311151"/>
                      </a:ext>
                    </a:extLst>
                  </a:tr>
                  <a:tr h="6663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863" t="-131818" r="-223973" b="-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6264" t="-131818" r="-79670" b="-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9192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3C2F273-AF98-47A9-9D03-D585EB3E1853}"/>
              </a:ext>
            </a:extLst>
          </p:cNvPr>
          <p:cNvGrpSpPr/>
          <p:nvPr/>
        </p:nvGrpSpPr>
        <p:grpSpPr>
          <a:xfrm>
            <a:off x="4984750" y="1742656"/>
            <a:ext cx="3851275" cy="4489450"/>
            <a:chOff x="4229100" y="1641475"/>
            <a:chExt cx="3851275" cy="4489450"/>
          </a:xfrm>
        </p:grpSpPr>
        <p:pic>
          <p:nvPicPr>
            <p:cNvPr id="16" name="Picture 4" descr="74 rsquared=4cos2theta">
              <a:extLst>
                <a:ext uri="{FF2B5EF4-FFF2-40B4-BE49-F238E27FC236}">
                  <a16:creationId xmlns:a16="http://schemas.microsoft.com/office/drawing/2014/main" xmlns="" id="{0A4B9EFC-4825-4196-A6C0-B83DC9664C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925" y="2108200"/>
              <a:ext cx="3657600" cy="357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7" name="Object 5">
              <a:extLst>
                <a:ext uri="{FF2B5EF4-FFF2-40B4-BE49-F238E27FC236}">
                  <a16:creationId xmlns:a16="http://schemas.microsoft.com/office/drawing/2014/main" xmlns="" id="{300EA714-011A-4FDD-A6A6-4A6D4B57F09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40675" y="3821113"/>
            <a:ext cx="1397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Equation" r:id="rId6" imgW="139639" imgH="203112" progId="Equation.DSMT4">
                    <p:embed/>
                  </p:oleObj>
                </mc:Choice>
                <mc:Fallback>
                  <p:oleObj name="Equation" r:id="rId6" imgW="139639" imgH="203112" progId="Equation.DSMT4">
                    <p:embed/>
                    <p:pic>
                      <p:nvPicPr>
                        <p:cNvPr id="17" name="Object 5">
                          <a:extLst>
                            <a:ext uri="{FF2B5EF4-FFF2-40B4-BE49-F238E27FC236}">
                              <a16:creationId xmlns:a16="http://schemas.microsoft.com/office/drawing/2014/main" xmlns="" id="{300EA714-011A-4FDD-A6A6-4A6D4B57F09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40675" y="3821113"/>
                          <a:ext cx="139700" cy="20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6">
              <a:extLst>
                <a:ext uri="{FF2B5EF4-FFF2-40B4-BE49-F238E27FC236}">
                  <a16:creationId xmlns:a16="http://schemas.microsoft.com/office/drawing/2014/main" xmlns="" id="{F222580D-AFEA-49EF-9FEA-71F0D50DCF0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99375" y="2630488"/>
            <a:ext cx="2032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Equation" r:id="rId8" imgW="203112" imgH="507780" progId="Equation.DSMT4">
                    <p:embed/>
                  </p:oleObj>
                </mc:Choice>
                <mc:Fallback>
                  <p:oleObj name="Equation" r:id="rId8" imgW="203112" imgH="507780" progId="Equation.DSMT4">
                    <p:embed/>
                    <p:pic>
                      <p:nvPicPr>
                        <p:cNvPr id="18" name="Object 6">
                          <a:extLst>
                            <a:ext uri="{FF2B5EF4-FFF2-40B4-BE49-F238E27FC236}">
                              <a16:creationId xmlns:a16="http://schemas.microsoft.com/office/drawing/2014/main" xmlns="" id="{F222580D-AFEA-49EF-9FEA-71F0D50DCF0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9375" y="2630488"/>
                          <a:ext cx="2032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7">
              <a:extLst>
                <a:ext uri="{FF2B5EF4-FFF2-40B4-BE49-F238E27FC236}">
                  <a16:creationId xmlns:a16="http://schemas.microsoft.com/office/drawing/2014/main" xmlns="" id="{93A0EB52-3941-4A5F-8C7D-229CBE453D1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92938" y="1895475"/>
            <a:ext cx="2032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Equation" r:id="rId10" imgW="203112" imgH="507780" progId="Equation.DSMT4">
                    <p:embed/>
                  </p:oleObj>
                </mc:Choice>
                <mc:Fallback>
                  <p:oleObj name="Equation" r:id="rId10" imgW="203112" imgH="507780" progId="Equation.DSMT4">
                    <p:embed/>
                    <p:pic>
                      <p:nvPicPr>
                        <p:cNvPr id="19" name="Object 7">
                          <a:extLst>
                            <a:ext uri="{FF2B5EF4-FFF2-40B4-BE49-F238E27FC236}">
                              <a16:creationId xmlns:a16="http://schemas.microsoft.com/office/drawing/2014/main" xmlns="" id="{93A0EB52-3941-4A5F-8C7D-229CBE453D1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2938" y="1895475"/>
                          <a:ext cx="2032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8">
              <a:extLst>
                <a:ext uri="{FF2B5EF4-FFF2-40B4-BE49-F238E27FC236}">
                  <a16:creationId xmlns:a16="http://schemas.microsoft.com/office/drawing/2014/main" xmlns="" id="{109031EC-44DF-43C6-B770-5598B7438A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62663" y="1641475"/>
            <a:ext cx="2032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Equation" r:id="rId12" imgW="203112" imgH="507780" progId="Equation.DSMT4">
                    <p:embed/>
                  </p:oleObj>
                </mc:Choice>
                <mc:Fallback>
                  <p:oleObj name="Equation" r:id="rId12" imgW="203112" imgH="507780" progId="Equation.DSMT4">
                    <p:embed/>
                    <p:pic>
                      <p:nvPicPr>
                        <p:cNvPr id="20" name="Object 8">
                          <a:extLst>
                            <a:ext uri="{FF2B5EF4-FFF2-40B4-BE49-F238E27FC236}">
                              <a16:creationId xmlns:a16="http://schemas.microsoft.com/office/drawing/2014/main" xmlns="" id="{109031EC-44DF-43C6-B770-5598B7438A6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2663" y="1641475"/>
                          <a:ext cx="2032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9">
              <a:extLst>
                <a:ext uri="{FF2B5EF4-FFF2-40B4-BE49-F238E27FC236}">
                  <a16:creationId xmlns:a16="http://schemas.microsoft.com/office/drawing/2014/main" xmlns="" id="{2DC5CA13-36E7-4EAF-A12C-844EEFF500B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87925" y="1895475"/>
            <a:ext cx="3048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Equation" r:id="rId14" imgW="304668" imgH="507780" progId="Equation.DSMT4">
                    <p:embed/>
                  </p:oleObj>
                </mc:Choice>
                <mc:Fallback>
                  <p:oleObj name="Equation" r:id="rId14" imgW="304668" imgH="507780" progId="Equation.DSMT4">
                    <p:embed/>
                    <p:pic>
                      <p:nvPicPr>
                        <p:cNvPr id="21" name="Object 9">
                          <a:extLst>
                            <a:ext uri="{FF2B5EF4-FFF2-40B4-BE49-F238E27FC236}">
                              <a16:creationId xmlns:a16="http://schemas.microsoft.com/office/drawing/2014/main" xmlns="" id="{2DC5CA13-36E7-4EAF-A12C-844EEFF500B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7925" y="1895475"/>
                          <a:ext cx="3048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0">
              <a:extLst>
                <a:ext uri="{FF2B5EF4-FFF2-40B4-BE49-F238E27FC236}">
                  <a16:creationId xmlns:a16="http://schemas.microsoft.com/office/drawing/2014/main" xmlns="" id="{A891F1A7-FC3B-444B-9F9A-B6AF18F7DE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52925" y="2505075"/>
            <a:ext cx="292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Equation" r:id="rId16" imgW="291973" imgH="507780" progId="Equation.DSMT4">
                    <p:embed/>
                  </p:oleObj>
                </mc:Choice>
                <mc:Fallback>
                  <p:oleObj name="Equation" r:id="rId16" imgW="291973" imgH="507780" progId="Equation.DSMT4">
                    <p:embed/>
                    <p:pic>
                      <p:nvPicPr>
                        <p:cNvPr id="22" name="Object 10">
                          <a:extLst>
                            <a:ext uri="{FF2B5EF4-FFF2-40B4-BE49-F238E27FC236}">
                              <a16:creationId xmlns:a16="http://schemas.microsoft.com/office/drawing/2014/main" xmlns="" id="{A891F1A7-FC3B-444B-9F9A-B6AF18F7DE6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2925" y="2505075"/>
                          <a:ext cx="2921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1">
              <a:extLst>
                <a:ext uri="{FF2B5EF4-FFF2-40B4-BE49-F238E27FC236}">
                  <a16:creationId xmlns:a16="http://schemas.microsoft.com/office/drawing/2014/main" xmlns="" id="{2B92EAE4-8DED-4BF0-AE7D-D108834D757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29100" y="3810000"/>
            <a:ext cx="1778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name="Equation" r:id="rId18" imgW="177492" imgH="164814" progId="Equation.DSMT4">
                    <p:embed/>
                  </p:oleObj>
                </mc:Choice>
                <mc:Fallback>
                  <p:oleObj name="Equation" r:id="rId18" imgW="177492" imgH="164814" progId="Equation.DSMT4">
                    <p:embed/>
                    <p:pic>
                      <p:nvPicPr>
                        <p:cNvPr id="23" name="Object 11">
                          <a:extLst>
                            <a:ext uri="{FF2B5EF4-FFF2-40B4-BE49-F238E27FC236}">
                              <a16:creationId xmlns:a16="http://schemas.microsoft.com/office/drawing/2014/main" xmlns="" id="{2B92EAE4-8DED-4BF0-AE7D-D108834D757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9100" y="3810000"/>
                          <a:ext cx="177800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12">
              <a:extLst>
                <a:ext uri="{FF2B5EF4-FFF2-40B4-BE49-F238E27FC236}">
                  <a16:creationId xmlns:a16="http://schemas.microsoft.com/office/drawing/2014/main" xmlns="" id="{51906107-A8A8-4B46-B382-02298A5BF42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6725" y="4516438"/>
            <a:ext cx="3048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" name="Equation" r:id="rId20" imgW="304668" imgH="507780" progId="Equation.DSMT4">
                    <p:embed/>
                  </p:oleObj>
                </mc:Choice>
                <mc:Fallback>
                  <p:oleObj name="Equation" r:id="rId20" imgW="304668" imgH="507780" progId="Equation.DSMT4">
                    <p:embed/>
                    <p:pic>
                      <p:nvPicPr>
                        <p:cNvPr id="24" name="Object 12">
                          <a:extLst>
                            <a:ext uri="{FF2B5EF4-FFF2-40B4-BE49-F238E27FC236}">
                              <a16:creationId xmlns:a16="http://schemas.microsoft.com/office/drawing/2014/main" xmlns="" id="{51906107-A8A8-4B46-B382-02298A5BF42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6725" y="4516438"/>
                          <a:ext cx="3048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3">
              <a:extLst>
                <a:ext uri="{FF2B5EF4-FFF2-40B4-BE49-F238E27FC236}">
                  <a16:creationId xmlns:a16="http://schemas.microsoft.com/office/drawing/2014/main" xmlns="" id="{C70432F2-DAD9-434D-9A3C-928835A753F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87925" y="5368925"/>
            <a:ext cx="3048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name="Equation" r:id="rId22" imgW="304668" imgH="507780" progId="Equation.DSMT4">
                    <p:embed/>
                  </p:oleObj>
                </mc:Choice>
                <mc:Fallback>
                  <p:oleObj name="Equation" r:id="rId22" imgW="304668" imgH="507780" progId="Equation.DSMT4">
                    <p:embed/>
                    <p:pic>
                      <p:nvPicPr>
                        <p:cNvPr id="25" name="Object 13">
                          <a:extLst>
                            <a:ext uri="{FF2B5EF4-FFF2-40B4-BE49-F238E27FC236}">
                              <a16:creationId xmlns:a16="http://schemas.microsoft.com/office/drawing/2014/main" xmlns="" id="{C70432F2-DAD9-434D-9A3C-928835A753F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7925" y="5368925"/>
                          <a:ext cx="3048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14">
              <a:extLst>
                <a:ext uri="{FF2B5EF4-FFF2-40B4-BE49-F238E27FC236}">
                  <a16:creationId xmlns:a16="http://schemas.microsoft.com/office/drawing/2014/main" xmlns="" id="{323E76A2-E2D4-4AA4-A98F-41980BFC92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16625" y="5622925"/>
            <a:ext cx="292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" name="Equation" r:id="rId24" imgW="291973" imgH="507780" progId="Equation.DSMT4">
                    <p:embed/>
                  </p:oleObj>
                </mc:Choice>
                <mc:Fallback>
                  <p:oleObj name="Equation" r:id="rId24" imgW="291973" imgH="507780" progId="Equation.DSMT4">
                    <p:embed/>
                    <p:pic>
                      <p:nvPicPr>
                        <p:cNvPr id="26" name="Object 14">
                          <a:extLst>
                            <a:ext uri="{FF2B5EF4-FFF2-40B4-BE49-F238E27FC236}">
                              <a16:creationId xmlns:a16="http://schemas.microsoft.com/office/drawing/2014/main" xmlns="" id="{323E76A2-E2D4-4AA4-A98F-41980BFC92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6625" y="5622925"/>
                          <a:ext cx="2921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5">
              <a:extLst>
                <a:ext uri="{FF2B5EF4-FFF2-40B4-BE49-F238E27FC236}">
                  <a16:creationId xmlns:a16="http://schemas.microsoft.com/office/drawing/2014/main" xmlns="" id="{D5AD69B4-4D25-4C59-A576-AA4A8080690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92938" y="5426075"/>
            <a:ext cx="292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2" name="Equation" r:id="rId26" imgW="291973" imgH="507780" progId="Equation.DSMT4">
                    <p:embed/>
                  </p:oleObj>
                </mc:Choice>
                <mc:Fallback>
                  <p:oleObj name="Equation" r:id="rId26" imgW="291973" imgH="507780" progId="Equation.DSMT4">
                    <p:embed/>
                    <p:pic>
                      <p:nvPicPr>
                        <p:cNvPr id="27" name="Object 15">
                          <a:extLst>
                            <a:ext uri="{FF2B5EF4-FFF2-40B4-BE49-F238E27FC236}">
                              <a16:creationId xmlns:a16="http://schemas.microsoft.com/office/drawing/2014/main" xmlns="" id="{D5AD69B4-4D25-4C59-A576-AA4A8080690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2938" y="5426075"/>
                          <a:ext cx="2921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16">
              <a:extLst>
                <a:ext uri="{FF2B5EF4-FFF2-40B4-BE49-F238E27FC236}">
                  <a16:creationId xmlns:a16="http://schemas.microsoft.com/office/drawing/2014/main" xmlns="" id="{AE85F9B9-C8FA-45EB-AEBB-812A1D94020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42225" y="4770438"/>
            <a:ext cx="3683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Equation" r:id="rId28" imgW="368300" imgH="508000" progId="Equation.DSMT4">
                    <p:embed/>
                  </p:oleObj>
                </mc:Choice>
                <mc:Fallback>
                  <p:oleObj name="Equation" r:id="rId28" imgW="368300" imgH="508000" progId="Equation.DSMT4">
                    <p:embed/>
                    <p:pic>
                      <p:nvPicPr>
                        <p:cNvPr id="28" name="Object 16">
                          <a:extLst>
                            <a:ext uri="{FF2B5EF4-FFF2-40B4-BE49-F238E27FC236}">
                              <a16:creationId xmlns:a16="http://schemas.microsoft.com/office/drawing/2014/main" xmlns="" id="{AE85F9B9-C8FA-45EB-AEBB-812A1D94020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2225" y="4770438"/>
                          <a:ext cx="3683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17">
              <a:extLst>
                <a:ext uri="{FF2B5EF4-FFF2-40B4-BE49-F238E27FC236}">
                  <a16:creationId xmlns:a16="http://schemas.microsoft.com/office/drawing/2014/main" xmlns="" id="{446249E9-EB3A-42CD-8E49-7C92DBA052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39025" y="2251075"/>
            <a:ext cx="2032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" name="Equation" r:id="rId30" imgW="203112" imgH="507780" progId="Equation.DSMT4">
                    <p:embed/>
                  </p:oleObj>
                </mc:Choice>
                <mc:Fallback>
                  <p:oleObj name="Equation" r:id="rId30" imgW="203112" imgH="507780" progId="Equation.DSMT4">
                    <p:embed/>
                    <p:pic>
                      <p:nvPicPr>
                        <p:cNvPr id="29" name="Object 17">
                          <a:extLst>
                            <a:ext uri="{FF2B5EF4-FFF2-40B4-BE49-F238E27FC236}">
                              <a16:creationId xmlns:a16="http://schemas.microsoft.com/office/drawing/2014/main" xmlns="" id="{446249E9-EB3A-42CD-8E49-7C92DBA0520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9025" y="2251075"/>
                          <a:ext cx="2032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8">
              <a:extLst>
                <a:ext uri="{FF2B5EF4-FFF2-40B4-BE49-F238E27FC236}">
                  <a16:creationId xmlns:a16="http://schemas.microsoft.com/office/drawing/2014/main" xmlns="" id="{5F27DD7C-9EC0-4A3F-BC0E-469521A8516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95825" y="2187575"/>
            <a:ext cx="292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" name="Equation" r:id="rId32" imgW="291973" imgH="507780" progId="Equation.DSMT4">
                    <p:embed/>
                  </p:oleObj>
                </mc:Choice>
                <mc:Fallback>
                  <p:oleObj name="Equation" r:id="rId32" imgW="291973" imgH="507780" progId="Equation.DSMT4">
                    <p:embed/>
                    <p:pic>
                      <p:nvPicPr>
                        <p:cNvPr id="30" name="Object 18">
                          <a:extLst>
                            <a:ext uri="{FF2B5EF4-FFF2-40B4-BE49-F238E27FC236}">
                              <a16:creationId xmlns:a16="http://schemas.microsoft.com/office/drawing/2014/main" xmlns="" id="{5F27DD7C-9EC0-4A3F-BC0E-469521A8516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5825" y="2187575"/>
                          <a:ext cx="2921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9">
              <a:extLst>
                <a:ext uri="{FF2B5EF4-FFF2-40B4-BE49-F238E27FC236}">
                  <a16:creationId xmlns:a16="http://schemas.microsoft.com/office/drawing/2014/main" xmlns="" id="{04C12132-A657-4B76-B57C-D6F90151A55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45025" y="5024438"/>
            <a:ext cx="2921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6" name="Equation" r:id="rId34" imgW="291973" imgH="507780" progId="Equation.DSMT4">
                    <p:embed/>
                  </p:oleObj>
                </mc:Choice>
                <mc:Fallback>
                  <p:oleObj name="Equation" r:id="rId34" imgW="291973" imgH="507780" progId="Equation.DSMT4">
                    <p:embed/>
                    <p:pic>
                      <p:nvPicPr>
                        <p:cNvPr id="31" name="Object 19">
                          <a:extLst>
                            <a:ext uri="{FF2B5EF4-FFF2-40B4-BE49-F238E27FC236}">
                              <a16:creationId xmlns:a16="http://schemas.microsoft.com/office/drawing/2014/main" xmlns="" id="{04C12132-A657-4B76-B57C-D6F90151A55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5025" y="5024438"/>
                          <a:ext cx="2921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20">
              <a:extLst>
                <a:ext uri="{FF2B5EF4-FFF2-40B4-BE49-F238E27FC236}">
                  <a16:creationId xmlns:a16="http://schemas.microsoft.com/office/drawing/2014/main" xmlns="" id="{F6ED1F38-986A-4A4F-8722-BBF53AE0C5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37425" y="5024438"/>
            <a:ext cx="3048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7" name="Equation" r:id="rId36" imgW="304668" imgH="507780" progId="Equation.DSMT4">
                    <p:embed/>
                  </p:oleObj>
                </mc:Choice>
                <mc:Fallback>
                  <p:oleObj name="Equation" r:id="rId36" imgW="304668" imgH="507780" progId="Equation.DSMT4">
                    <p:embed/>
                    <p:pic>
                      <p:nvPicPr>
                        <p:cNvPr id="32" name="Object 20">
                          <a:extLst>
                            <a:ext uri="{FF2B5EF4-FFF2-40B4-BE49-F238E27FC236}">
                              <a16:creationId xmlns:a16="http://schemas.microsoft.com/office/drawing/2014/main" xmlns="" id="{F6ED1F38-986A-4A4F-8722-BBF53AE0C5B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7425" y="5024438"/>
                          <a:ext cx="3048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7636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Lemniscates</a:t>
            </a:r>
          </a:p>
        </p:txBody>
      </p:sp>
      <p:pic>
        <p:nvPicPr>
          <p:cNvPr id="26627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406525"/>
            <a:ext cx="65722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50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Polar Grids to Graph</a:t>
            </a:r>
          </a:p>
        </p:txBody>
      </p:sp>
      <p:pic>
        <p:nvPicPr>
          <p:cNvPr id="4099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857500"/>
            <a:ext cx="36099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Text Box 5"/>
              <p:cNvSpPr txBox="1">
                <a:spLocks noChangeArrowheads="1"/>
              </p:cNvSpPr>
              <p:nvPr/>
            </p:nvSpPr>
            <p:spPr bwMode="auto">
              <a:xfrm>
                <a:off x="93663" y="1235075"/>
                <a:ext cx="8892114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3333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 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polar equation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is an equation whose variables are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The 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graph of a polar equation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is the set of all points whose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polar coordinates satisfy the equation.</a:t>
                </a:r>
              </a:p>
            </p:txBody>
          </p:sp>
        </mc:Choice>
        <mc:Fallback xmlns="">
          <p:sp>
            <p:nvSpPr>
              <p:cNvPr id="4100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663" y="1235075"/>
                <a:ext cx="8892114" cy="1384995"/>
              </a:xfrm>
              <a:prstGeom prst="rect">
                <a:avLst/>
              </a:prstGeom>
              <a:blipFill>
                <a:blip r:embed="rId3"/>
                <a:stretch>
                  <a:fillRect l="-1371" t="-4846" r="-411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4654550" y="3354388"/>
            <a:ext cx="413861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We use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polar grids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like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one in the figure to graph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polar equations.</a:t>
            </a:r>
          </a:p>
        </p:txBody>
      </p:sp>
    </p:spTree>
    <p:extLst>
      <p:ext uri="{BB962C8B-B14F-4D97-AF65-F5344CB8AC3E}">
        <p14:creationId xmlns:p14="http://schemas.microsoft.com/office/powerpoint/2010/main" val="226777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Graphing an Equation Using the Point-Plotting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Graph the equation </a:t>
                </a:r>
                <a:r>
                  <a:rPr lang="en-US" altLang="en-US" i="1" dirty="0"/>
                  <a:t>r</a:t>
                </a:r>
                <a:r>
                  <a:rPr lang="en-US" altLang="en-US" dirty="0"/>
                  <a:t> = 4 sin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dirty="0"/>
                  <a:t> with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dirty="0"/>
                  <a:t> in radians.  Use multiples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en-US" dirty="0"/>
                  <a:t> from 0 to </a:t>
                </a:r>
                <a:r>
                  <a:rPr lang="el-GR" altLang="en-US" dirty="0">
                    <a:cs typeface="Times New Roman" panose="02020603050405020304" pitchFamily="18" charset="0"/>
                  </a:rPr>
                  <a:t>π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 to generate coordinates for points (</a:t>
                </a:r>
                <a:r>
                  <a:rPr lang="en-US" altLang="en-US" i="1" dirty="0">
                    <a:cs typeface="Times New Roman" panose="02020603050405020304" pitchFamily="18" charset="0"/>
                  </a:rPr>
                  <a:t>r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dirty="0">
                    <a:cs typeface="Times New Roman" panose="02020603050405020304" pitchFamily="18" charset="0"/>
                  </a:rPr>
                  <a:t>).</a:t>
                </a:r>
              </a:p>
              <a:p>
                <a:r>
                  <a:rPr lang="en-US" altLang="en-US" dirty="0">
                    <a:cs typeface="Times New Roman" panose="02020603050405020304" pitchFamily="18" charset="0"/>
                  </a:rPr>
                  <a:t>We construct a partial table of coordinates for </a:t>
                </a:r>
                <a:r>
                  <a:rPr lang="en-US" altLang="en-US" i="1" dirty="0"/>
                  <a:t>r</a:t>
                </a:r>
                <a:r>
                  <a:rPr lang="en-US" altLang="en-US" dirty="0"/>
                  <a:t> = 4 sin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dirty="0"/>
                  <a:t> </a:t>
                </a:r>
                <a:endParaRPr lang="en-US" altLang="en-US" dirty="0"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cs typeface="Times New Roman" panose="02020603050405020304" pitchFamily="18" charset="0"/>
                  </a:rPr>
                  <a:t>using multiples of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dirty="0">
                    <a:cs typeface="Times New Roman" panose="02020603050405020304" pitchFamily="18" charset="0"/>
                  </a:rPr>
                  <a:t> Then we plot the points and join them in a smooth curve.</a:t>
                </a:r>
                <a:endParaRPr lang="el-GR" alt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63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Graphing an Equation Using the Point-Plotting Method 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2888" y="1304925"/>
                <a:ext cx="8686800" cy="4949825"/>
              </a:xfrm>
            </p:spPr>
            <p:txBody>
              <a:bodyPr/>
              <a:lstStyle/>
              <a:p>
                <a:r>
                  <a:rPr lang="en-US" altLang="en-US" dirty="0"/>
                  <a:t>Graph </a:t>
                </a:r>
                <a:r>
                  <a:rPr lang="en-US" altLang="en-US" i="1" dirty="0"/>
                  <a:t>r</a:t>
                </a:r>
                <a:r>
                  <a:rPr lang="en-US" altLang="en-US" dirty="0"/>
                  <a:t> = 4 sin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304925"/>
                <a:ext cx="8686800" cy="4949825"/>
              </a:xfrm>
              <a:blipFill>
                <a:blip r:embed="rId2"/>
                <a:stretch>
                  <a:fillRect l="-1474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248" name="Group 8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6029613"/>
                  </p:ext>
                </p:extLst>
              </p:nvPr>
            </p:nvGraphicFramePr>
            <p:xfrm>
              <a:off x="271463" y="1935163"/>
              <a:ext cx="6478960" cy="4217989"/>
            </p:xfrm>
            <a:graphic>
              <a:graphicData uri="http://schemas.openxmlformats.org/drawingml/2006/table">
                <a:tbl>
                  <a:tblPr/>
                  <a:tblGrid>
                    <a:gridCol w="1535199">
                      <a:extLst>
                        <a:ext uri="{9D8B030D-6E8A-4147-A177-3AD203B41FA5}">
                          <a16:colId xmlns:a16="http://schemas.microsoft.com/office/drawing/2014/main" xmlns="" val="669623610"/>
                        </a:ext>
                      </a:extLst>
                    </a:gridCol>
                    <a:gridCol w="3095586">
                      <a:extLst>
                        <a:ext uri="{9D8B030D-6E8A-4147-A177-3AD203B41FA5}">
                          <a16:colId xmlns:a16="http://schemas.microsoft.com/office/drawing/2014/main" xmlns="" val="3474232348"/>
                        </a:ext>
                      </a:extLst>
                    </a:gridCol>
                    <a:gridCol w="1848175">
                      <a:extLst>
                        <a:ext uri="{9D8B030D-6E8A-4147-A177-3AD203B41FA5}">
                          <a16:colId xmlns:a16="http://schemas.microsoft.com/office/drawing/2014/main" xmlns="" val="1353688429"/>
                        </a:ext>
                      </a:extLst>
                    </a:gridCol>
                  </a:tblGrid>
                  <a:tr h="49847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altLang="en-US" sz="2400" dirty="0"/>
                            <a:t> </a:t>
                          </a:r>
                          <a:endParaRPr kumimoji="0" lang="en-US" altLang="en-US" sz="3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altLang="en-US" i="1" dirty="0"/>
                            <a:t>r</a:t>
                          </a:r>
                          <a:r>
                            <a:rPr lang="en-US" altLang="en-US" dirty="0"/>
                            <a:t> = 4 sin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altLang="en-US" dirty="0"/>
                            <a:t> </a:t>
                          </a:r>
                          <a:endParaRPr kumimoji="0" lang="en-US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altLang="en-US" dirty="0"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en-US" i="1" dirty="0"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US" altLang="en-US" dirty="0"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altLang="en-US" dirty="0">
                              <a:cs typeface="Times New Roman" panose="02020603050405020304" pitchFamily="18" charset="0"/>
                            </a:rPr>
                            <a:t>)</a:t>
                          </a:r>
                          <a:endParaRPr kumimoji="0" lang="en-US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532716162"/>
                      </a:ext>
                    </a:extLst>
                  </a:tr>
                  <a:tr h="5413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4(0) = </a:t>
                          </a:r>
                          <a:r>
                            <a:rPr kumimoji="0" lang="en-US" alt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(0, 0)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89718131"/>
                      </a:ext>
                    </a:extLst>
                  </a:tr>
                  <a:tr h="9445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l-GR" alt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l-GR" alt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en-US" sz="2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kumimoji="0" lang="en-US" alt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kumimoji="0" lang="en-US" alt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2,</m:t>
                                    </m:r>
                                    <m:f>
                                      <m:fPr>
                                        <m:ctrlPr>
                                          <a:rPr kumimoji="0" lang="el-GR" altLang="en-US" sz="2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l-GR" altLang="en-US" sz="2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kumimoji="0" lang="en-US" altLang="en-US" sz="2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61440003"/>
                      </a:ext>
                    </a:extLst>
                  </a:tr>
                  <a:tr h="10874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l-GR" alt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l-GR" alt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en-US" sz="2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kumimoji="0" lang="en-US" alt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altLang="en-US" sz="2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0" lang="en-US" altLang="en-US" sz="2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kumimoji="0" lang="en-US" alt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kumimoji="0" lang="en-US" alt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≈3.5</m:t>
                                </m:r>
                              </m:oMath>
                            </m:oMathPara>
                          </a14:m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3.5,</m:t>
                                    </m:r>
                                    <m:f>
                                      <m:fPr>
                                        <m:ctrlPr>
                                          <a:rPr kumimoji="0" lang="el-GR" altLang="en-US" sz="2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l-GR" altLang="en-US" sz="2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kumimoji="0" lang="en-US" altLang="en-US" sz="2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43754911"/>
                      </a:ext>
                    </a:extLst>
                  </a:tr>
                  <a:tr h="114617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l-GR" alt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l-GR" alt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en-US" sz="2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kumimoji="0" lang="en-US" alt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∙1</m:t>
                                </m:r>
                                <m:r>
                                  <a:rPr kumimoji="0" lang="en-US" alt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4,</m:t>
                                    </m:r>
                                    <m:f>
                                      <m:fPr>
                                        <m:ctrlPr>
                                          <a:rPr kumimoji="0" lang="el-GR" altLang="en-US" sz="2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l-GR" altLang="en-US" sz="2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kumimoji="0" lang="en-US" altLang="en-US" sz="2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20883187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248" name="Group 8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6029613"/>
                  </p:ext>
                </p:extLst>
              </p:nvPr>
            </p:nvGraphicFramePr>
            <p:xfrm>
              <a:off x="271463" y="1935163"/>
              <a:ext cx="6478960" cy="4217989"/>
            </p:xfrm>
            <a:graphic>
              <a:graphicData uri="http://schemas.openxmlformats.org/drawingml/2006/table">
                <a:tbl>
                  <a:tblPr/>
                  <a:tblGrid>
                    <a:gridCol w="153519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669623610"/>
                        </a:ext>
                      </a:extLst>
                    </a:gridCol>
                    <a:gridCol w="309558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474232348"/>
                        </a:ext>
                      </a:extLst>
                    </a:gridCol>
                    <a:gridCol w="184817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353688429"/>
                        </a:ext>
                      </a:extLst>
                    </a:gridCol>
                  </a:tblGrid>
                  <a:tr h="4984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397" t="-6098" r="-321825" b="-745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49901" t="-6098" r="-59961" b="-745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250825" t="-6098" r="-330" b="-7451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532716162"/>
                      </a:ext>
                    </a:extLst>
                  </a:tr>
                  <a:tr h="5413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4(0) = </a:t>
                          </a:r>
                          <a:r>
                            <a:rPr kumimoji="0" lang="en-US" alt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(0, 0)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389718131"/>
                      </a:ext>
                    </a:extLst>
                  </a:tr>
                  <a:tr h="9445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397" t="-113548" r="-321825" b="-23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49901" t="-113548" r="-59961" b="-23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250825" t="-113548" r="-330" b="-23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61440003"/>
                      </a:ext>
                    </a:extLst>
                  </a:tr>
                  <a:tr h="1087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397" t="-185955" r="-321825" b="-1061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49901" t="-185955" r="-59961" b="-1061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250825" t="-185955" r="-330" b="-1061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543754911"/>
                      </a:ext>
                    </a:extLst>
                  </a:tr>
                  <a:tr h="11461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397" t="-270745" r="-321825" b="-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49901" t="-270745" r="-59961" b="-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250825" t="-270745" r="-330" b="-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2088318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8416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Graphing an Equation Using the Point-Plotting Method 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2888" y="1304925"/>
                <a:ext cx="8686800" cy="4949825"/>
              </a:xfrm>
            </p:spPr>
            <p:txBody>
              <a:bodyPr/>
              <a:lstStyle/>
              <a:p>
                <a:r>
                  <a:rPr lang="en-US" altLang="en-US" dirty="0"/>
                  <a:t>Graph </a:t>
                </a:r>
                <a:r>
                  <a:rPr lang="en-US" altLang="en-US" i="1" dirty="0"/>
                  <a:t>r</a:t>
                </a:r>
                <a:r>
                  <a:rPr lang="en-US" altLang="en-US" dirty="0"/>
                  <a:t> = 4 sin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304925"/>
                <a:ext cx="8686800" cy="4949825"/>
              </a:xfrm>
              <a:blipFill>
                <a:blip r:embed="rId3"/>
                <a:stretch>
                  <a:fillRect l="-1474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248" name="Group 8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754800"/>
                  </p:ext>
                </p:extLst>
              </p:nvPr>
            </p:nvGraphicFramePr>
            <p:xfrm>
              <a:off x="271463" y="1935163"/>
              <a:ext cx="6478960" cy="3782315"/>
            </p:xfrm>
            <a:graphic>
              <a:graphicData uri="http://schemas.openxmlformats.org/drawingml/2006/table">
                <a:tbl>
                  <a:tblPr/>
                  <a:tblGrid>
                    <a:gridCol w="1535199">
                      <a:extLst>
                        <a:ext uri="{9D8B030D-6E8A-4147-A177-3AD203B41FA5}">
                          <a16:colId xmlns:a16="http://schemas.microsoft.com/office/drawing/2014/main" xmlns="" val="669623610"/>
                        </a:ext>
                      </a:extLst>
                    </a:gridCol>
                    <a:gridCol w="3095586">
                      <a:extLst>
                        <a:ext uri="{9D8B030D-6E8A-4147-A177-3AD203B41FA5}">
                          <a16:colId xmlns:a16="http://schemas.microsoft.com/office/drawing/2014/main" xmlns="" val="3474232348"/>
                        </a:ext>
                      </a:extLst>
                    </a:gridCol>
                    <a:gridCol w="1848175">
                      <a:extLst>
                        <a:ext uri="{9D8B030D-6E8A-4147-A177-3AD203B41FA5}">
                          <a16:colId xmlns:a16="http://schemas.microsoft.com/office/drawing/2014/main" xmlns="" val="1353688429"/>
                        </a:ext>
                      </a:extLst>
                    </a:gridCol>
                  </a:tblGrid>
                  <a:tr h="49847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altLang="en-US" sz="2400" dirty="0"/>
                            <a:t> </a:t>
                          </a:r>
                          <a:endParaRPr kumimoji="0" lang="en-US" altLang="en-US" sz="3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altLang="en-US" i="1" dirty="0"/>
                            <a:t>r</a:t>
                          </a:r>
                          <a:r>
                            <a:rPr lang="en-US" altLang="en-US" dirty="0"/>
                            <a:t> = 4 sin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altLang="en-US" dirty="0"/>
                            <a:t> </a:t>
                          </a:r>
                          <a:endParaRPr kumimoji="0" lang="en-US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lang="en-US" altLang="en-US" dirty="0"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en-US" i="1" dirty="0"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US" altLang="en-US" dirty="0"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altLang="en-US" dirty="0">
                              <a:cs typeface="Times New Roman" panose="02020603050405020304" pitchFamily="18" charset="0"/>
                            </a:rPr>
                            <a:t>)</a:t>
                          </a:r>
                          <a:endParaRPr kumimoji="0" lang="en-US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532716162"/>
                      </a:ext>
                    </a:extLst>
                  </a:tr>
                  <a:tr h="9445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l-GR" alt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l-GR" alt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en-US" sz="2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kumimoji="0" lang="en-US" alt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altLang="en-US" sz="2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0" lang="en-US" altLang="en-US" sz="2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kumimoji="0" lang="en-US" alt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kumimoji="0" lang="en-US" alt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≈3.5</m:t>
                                </m:r>
                              </m:oMath>
                            </m:oMathPara>
                          </a14:m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3.5,</m:t>
                                    </m:r>
                                    <m:f>
                                      <m:fPr>
                                        <m:ctrlPr>
                                          <a:rPr kumimoji="0" lang="el-GR" altLang="en-US" sz="2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en-US" sz="2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kumimoji="0" lang="el-GR" altLang="en-US" sz="2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kumimoji="0" lang="en-US" altLang="en-US" sz="2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61440003"/>
                      </a:ext>
                    </a:extLst>
                  </a:tr>
                  <a:tr h="10874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l-GR" alt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l-GR" alt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en-US" sz="2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kumimoji="0" lang="en-US" alt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kumimoji="0" lang="en-US" alt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2,</m:t>
                                    </m:r>
                                    <m:f>
                                      <m:fPr>
                                        <m:ctrlPr>
                                          <a:rPr kumimoji="0" lang="el-GR" altLang="en-US" sz="2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en-US" sz="2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kumimoji="0" lang="el-GR" altLang="en-US" sz="2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kumimoji="0" lang="en-US" altLang="en-US" sz="2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43754911"/>
                      </a:ext>
                    </a:extLst>
                  </a:tr>
                  <a:tr h="114617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en-US" alt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en-US" altLang="en-US" sz="2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kumimoji="0" lang="en-US" alt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∙0</m:t>
                                </m:r>
                                <m:r>
                                  <a:rPr kumimoji="0" lang="en-US" altLang="en-US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0,</m:t>
                                    </m:r>
                                    <m:r>
                                      <a:rPr kumimoji="0" lang="en-US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  <m:r>
                                      <a:rPr kumimoji="0" lang="el-GR" alt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20883187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248" name="Group 8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754800"/>
                  </p:ext>
                </p:extLst>
              </p:nvPr>
            </p:nvGraphicFramePr>
            <p:xfrm>
              <a:off x="271463" y="1935163"/>
              <a:ext cx="6478960" cy="3782315"/>
            </p:xfrm>
            <a:graphic>
              <a:graphicData uri="http://schemas.openxmlformats.org/drawingml/2006/table">
                <a:tbl>
                  <a:tblPr/>
                  <a:tblGrid>
                    <a:gridCol w="153519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669623610"/>
                        </a:ext>
                      </a:extLst>
                    </a:gridCol>
                    <a:gridCol w="309558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474232348"/>
                        </a:ext>
                      </a:extLst>
                    </a:gridCol>
                    <a:gridCol w="184817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353688429"/>
                        </a:ext>
                      </a:extLst>
                    </a:gridCol>
                  </a:tblGrid>
                  <a:tr h="4984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7" t="-6098" r="-321825" b="-65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01" t="-6098" r="-59961" b="-65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50825" t="-6098" r="-330" b="-65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532716162"/>
                      </a:ext>
                    </a:extLst>
                  </a:tr>
                  <a:tr h="10502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7" t="-50581" r="-321825" b="-213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01" t="-50581" r="-59961" b="-213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50825" t="-50581" r="-330" b="-2133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61440003"/>
                      </a:ext>
                    </a:extLst>
                  </a:tr>
                  <a:tr h="1087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7" t="-144693" r="-321825" b="-1050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01" t="-144693" r="-59961" b="-1050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50825" t="-144693" r="-330" b="-1050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543754911"/>
                      </a:ext>
                    </a:extLst>
                  </a:tr>
                  <a:tr h="11461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7" t="-232979" r="-321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01" t="-232979" r="-59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50825" t="-232979" r="-3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2088318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87503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 Graphing an Equation Using the Point-Plotting Method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2888" y="1304925"/>
                <a:ext cx="8686800" cy="4949825"/>
              </a:xfrm>
            </p:spPr>
            <p:txBody>
              <a:bodyPr/>
              <a:lstStyle/>
              <a:p>
                <a:r>
                  <a:rPr lang="en-US" altLang="en-US" dirty="0"/>
                  <a:t>Graph </a:t>
                </a:r>
                <a:r>
                  <a:rPr lang="en-US" altLang="en-US" i="1" dirty="0"/>
                  <a:t>r</a:t>
                </a:r>
                <a:r>
                  <a:rPr lang="en-US" altLang="en-US" dirty="0"/>
                  <a:t> = 4 sin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2888" y="1304925"/>
                <a:ext cx="8686800" cy="4949825"/>
              </a:xfrm>
              <a:blipFill>
                <a:blip r:embed="rId3"/>
                <a:stretch>
                  <a:fillRect l="-1474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1" name="Picture 5" descr="74 r=4sintheta mult of pi over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2314575"/>
            <a:ext cx="34956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6237288" y="4021138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9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288" y="4021138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6034088" y="2927350"/>
          <a:ext cx="203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203112" imgH="507780" progId="Equation.DSMT4">
                  <p:embed/>
                </p:oleObj>
              </mc:Choice>
              <mc:Fallback>
                <p:oleObj name="Equation" r:id="rId7" imgW="203112" imgH="507780" progId="Equation.DSMT4">
                  <p:embed/>
                  <p:pic>
                    <p:nvPicPr>
                      <p:cNvPr id="92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8" y="2927350"/>
                        <a:ext cx="203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315913" y="2079625"/>
            <a:ext cx="2482850" cy="595313"/>
          </a:xfrm>
          <a:prstGeom prst="wedgeRoundRectCallout">
            <a:avLst>
              <a:gd name="adj1" fmla="val 92519"/>
              <a:gd name="adj2" fmla="val 130000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1042988" y="2260600"/>
          <a:ext cx="1041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9" imgW="1040948" imgH="253890" progId="Equation.DSMT4">
                  <p:embed/>
                </p:oleObj>
              </mc:Choice>
              <mc:Fallback>
                <p:oleObj name="Equation" r:id="rId9" imgW="1040948" imgH="253890" progId="Equation.DSMT4">
                  <p:embed/>
                  <p:pic>
                    <p:nvPicPr>
                      <p:cNvPr id="92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260600"/>
                        <a:ext cx="10414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5381625" y="2092325"/>
          <a:ext cx="203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1" imgW="203112" imgH="507780" progId="Equation.DSMT4">
                  <p:embed/>
                </p:oleObj>
              </mc:Choice>
              <mc:Fallback>
                <p:oleObj name="Equation" r:id="rId11" imgW="203112" imgH="507780" progId="Equation.DSMT4">
                  <p:embed/>
                  <p:pic>
                    <p:nvPicPr>
                      <p:cNvPr id="92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2092325"/>
                        <a:ext cx="203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4335463" y="1838325"/>
          <a:ext cx="203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3" imgW="203112" imgH="507780" progId="Equation.DSMT4">
                  <p:embed/>
                </p:oleObj>
              </mc:Choice>
              <mc:Fallback>
                <p:oleObj name="Equation" r:id="rId13" imgW="203112" imgH="507780" progId="Equation.DSMT4">
                  <p:embed/>
                  <p:pic>
                    <p:nvPicPr>
                      <p:cNvPr id="92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3" y="1838325"/>
                        <a:ext cx="203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3213100" y="2149475"/>
          <a:ext cx="304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5" imgW="304668" imgH="507780" progId="Equation.DSMT4">
                  <p:embed/>
                </p:oleObj>
              </mc:Choice>
              <mc:Fallback>
                <p:oleObj name="Equation" r:id="rId15" imgW="304668" imgH="507780" progId="Equation.DSMT4">
                  <p:embed/>
                  <p:pic>
                    <p:nvPicPr>
                      <p:cNvPr id="92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2149475"/>
                        <a:ext cx="304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2486025" y="3013075"/>
          <a:ext cx="292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7" imgW="291973" imgH="507780" progId="Equation.DSMT4">
                  <p:embed/>
                </p:oleObj>
              </mc:Choice>
              <mc:Fallback>
                <p:oleObj name="Equation" r:id="rId17" imgW="291973" imgH="507780" progId="Equation.DSMT4">
                  <p:embed/>
                  <p:pic>
                    <p:nvPicPr>
                      <p:cNvPr id="92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3013075"/>
                        <a:ext cx="292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14"/>
          <p:cNvGraphicFramePr>
            <a:graphicFrameLocks noChangeAspect="1"/>
          </p:cNvGraphicFramePr>
          <p:nvPr/>
        </p:nvGraphicFramePr>
        <p:xfrm>
          <a:off x="2493963" y="4024313"/>
          <a:ext cx="1778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9" imgW="177492" imgH="164814" progId="Equation.DSMT4">
                  <p:embed/>
                </p:oleObj>
              </mc:Choice>
              <mc:Fallback>
                <p:oleObj name="Equation" r:id="rId19" imgW="177492" imgH="164814" progId="Equation.DSMT4">
                  <p:embed/>
                  <p:pic>
                    <p:nvPicPr>
                      <p:cNvPr id="923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963" y="4024313"/>
                        <a:ext cx="1778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/>
        </p:nvGraphicFramePr>
        <p:xfrm>
          <a:off x="3962400" y="2324100"/>
          <a:ext cx="9144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21" imgW="450797" imgH="696686" progId="Equation.DSMT4">
                  <p:embed/>
                </p:oleObj>
              </mc:Choice>
              <mc:Fallback>
                <p:oleObj name="Equation" r:id="rId21" imgW="450797" imgH="696686" progId="Equation.DSMT4">
                  <p:embed/>
                  <p:pic>
                    <p:nvPicPr>
                      <p:cNvPr id="92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324100"/>
                        <a:ext cx="914400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2544763" y="4770438"/>
          <a:ext cx="304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23" imgW="304668" imgH="507780" progId="Equation.DSMT4">
                  <p:embed/>
                </p:oleObj>
              </mc:Choice>
              <mc:Fallback>
                <p:oleObj name="Equation" r:id="rId23" imgW="304668" imgH="507780" progId="Equation.DSMT4">
                  <p:embed/>
                  <p:pic>
                    <p:nvPicPr>
                      <p:cNvPr id="92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4770438"/>
                        <a:ext cx="304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17"/>
          <p:cNvGraphicFramePr>
            <a:graphicFrameLocks noChangeAspect="1"/>
          </p:cNvGraphicFramePr>
          <p:nvPr/>
        </p:nvGraphicFramePr>
        <p:xfrm>
          <a:off x="3370263" y="5622925"/>
          <a:ext cx="304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25" imgW="304668" imgH="507780" progId="Equation.DSMT4">
                  <p:embed/>
                </p:oleObj>
              </mc:Choice>
              <mc:Fallback>
                <p:oleObj name="Equation" r:id="rId25" imgW="304668" imgH="507780" progId="Equation.DSMT4">
                  <p:embed/>
                  <p:pic>
                    <p:nvPicPr>
                      <p:cNvPr id="92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263" y="5622925"/>
                        <a:ext cx="304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Object 18"/>
          <p:cNvGraphicFramePr>
            <a:graphicFrameLocks noChangeAspect="1"/>
          </p:cNvGraphicFramePr>
          <p:nvPr/>
        </p:nvGraphicFramePr>
        <p:xfrm>
          <a:off x="4289425" y="5876925"/>
          <a:ext cx="292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27" imgW="291973" imgH="507780" progId="Equation.DSMT4">
                  <p:embed/>
                </p:oleObj>
              </mc:Choice>
              <mc:Fallback>
                <p:oleObj name="Equation" r:id="rId27" imgW="291973" imgH="507780" progId="Equation.DSMT4">
                  <p:embed/>
                  <p:pic>
                    <p:nvPicPr>
                      <p:cNvPr id="923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5876925"/>
                        <a:ext cx="292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5" name="Object 19"/>
          <p:cNvGraphicFramePr>
            <a:graphicFrameLocks noChangeAspect="1"/>
          </p:cNvGraphicFramePr>
          <p:nvPr/>
        </p:nvGraphicFramePr>
        <p:xfrm>
          <a:off x="5292725" y="5622925"/>
          <a:ext cx="292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29" imgW="291973" imgH="507780" progId="Equation.DSMT4">
                  <p:embed/>
                </p:oleObj>
              </mc:Choice>
              <mc:Fallback>
                <p:oleObj name="Equation" r:id="rId29" imgW="291973" imgH="507780" progId="Equation.DSMT4">
                  <p:embed/>
                  <p:pic>
                    <p:nvPicPr>
                      <p:cNvPr id="923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622925"/>
                        <a:ext cx="292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6" name="Object 20"/>
          <p:cNvGraphicFramePr>
            <a:graphicFrameLocks noChangeAspect="1"/>
          </p:cNvGraphicFramePr>
          <p:nvPr/>
        </p:nvGraphicFramePr>
        <p:xfrm>
          <a:off x="6051550" y="4784725"/>
          <a:ext cx="368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1" imgW="368300" imgH="508000" progId="Equation.DSMT4">
                  <p:embed/>
                </p:oleObj>
              </mc:Choice>
              <mc:Fallback>
                <p:oleObj name="Equation" r:id="rId31" imgW="368300" imgH="508000" progId="Equation.DSMT4">
                  <p:embed/>
                  <p:pic>
                    <p:nvPicPr>
                      <p:cNvPr id="923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4784725"/>
                        <a:ext cx="368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3" name="Object 21"/>
          <p:cNvGraphicFramePr>
            <a:graphicFrameLocks noChangeAspect="1"/>
          </p:cNvGraphicFramePr>
          <p:nvPr/>
        </p:nvGraphicFramePr>
        <p:xfrm>
          <a:off x="4424363" y="3208338"/>
          <a:ext cx="457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3" imgW="457002" imgH="253890" progId="Equation.DSMT4">
                  <p:embed/>
                </p:oleObj>
              </mc:Choice>
              <mc:Fallback>
                <p:oleObj name="Equation" r:id="rId33" imgW="457002" imgH="253890" progId="Equation.DSMT4">
                  <p:embed/>
                  <p:pic>
                    <p:nvPicPr>
                      <p:cNvPr id="4405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3208338"/>
                        <a:ext cx="4572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4" name="Object 22"/>
          <p:cNvGraphicFramePr>
            <a:graphicFrameLocks noChangeAspect="1"/>
          </p:cNvGraphicFramePr>
          <p:nvPr/>
        </p:nvGraphicFramePr>
        <p:xfrm>
          <a:off x="4383088" y="3392488"/>
          <a:ext cx="127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5" imgW="126835" imgH="152202" progId="Equation.DSMT4">
                  <p:embed/>
                </p:oleObj>
              </mc:Choice>
              <mc:Fallback>
                <p:oleObj name="Equation" r:id="rId35" imgW="126835" imgH="152202" progId="Equation.DSMT4">
                  <p:embed/>
                  <p:pic>
                    <p:nvPicPr>
                      <p:cNvPr id="4405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3392488"/>
                        <a:ext cx="1270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88900" y="4122738"/>
            <a:ext cx="25669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We can verify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that the graph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is a circle by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changing from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polar to rectangular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form.</a:t>
            </a:r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6596483" y="3924755"/>
            <a:ext cx="24034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The graph is 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circle with center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at (0, 2) and </a:t>
            </a:r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=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8AE28D38-7502-4263-A556-CDA818F4071B}"/>
                  </a:ext>
                </a:extLst>
              </p:cNvPr>
              <p:cNvSpPr txBox="1"/>
              <p:nvPr/>
            </p:nvSpPr>
            <p:spPr>
              <a:xfrm>
                <a:off x="6915150" y="1034117"/>
                <a:ext cx="212818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E28D38-7502-4263-A556-CDA818F40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150" y="1034117"/>
                <a:ext cx="2128184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EC6567A0-A013-4918-BFD9-8AEF32CEC17C}"/>
                  </a:ext>
                </a:extLst>
              </p:cNvPr>
              <p:cNvSpPr txBox="1"/>
              <p:nvPr/>
            </p:nvSpPr>
            <p:spPr>
              <a:xfrm>
                <a:off x="6937750" y="1474787"/>
                <a:ext cx="213574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6567A0-A013-4918-BFD9-8AEF32CEC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750" y="1474787"/>
                <a:ext cx="2135747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82AC5358-3ED9-48E6-B348-6186CA5D6A4D}"/>
                  </a:ext>
                </a:extLst>
              </p:cNvPr>
              <p:cNvSpPr txBox="1"/>
              <p:nvPr/>
            </p:nvSpPr>
            <p:spPr>
              <a:xfrm>
                <a:off x="6045293" y="1931054"/>
                <a:ext cx="252720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2AC5358-3ED9-48E6-B348-6186CA5D6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293" y="1931054"/>
                <a:ext cx="2527207" cy="52322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909FAA42-A02E-428B-A6E3-CE970F457832}"/>
                  </a:ext>
                </a:extLst>
              </p:cNvPr>
              <p:cNvSpPr txBox="1"/>
              <p:nvPr/>
            </p:nvSpPr>
            <p:spPr>
              <a:xfrm>
                <a:off x="6194425" y="2347913"/>
                <a:ext cx="298188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09FAA42-A02E-428B-A6E3-CE970F457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425" y="2347913"/>
                <a:ext cx="2981885" cy="52322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7F9724DA-670F-44D1-BE0D-2F7BDAF2D84C}"/>
                  </a:ext>
                </a:extLst>
              </p:cNvPr>
              <p:cNvSpPr txBox="1"/>
              <p:nvPr/>
            </p:nvSpPr>
            <p:spPr>
              <a:xfrm>
                <a:off x="6293132" y="2871133"/>
                <a:ext cx="306349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+4=4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F9724DA-670F-44D1-BE0D-2F7BDAF2D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132" y="2871133"/>
                <a:ext cx="3063499" cy="400110"/>
              </a:xfrm>
              <a:prstGeom prst="rect">
                <a:avLst/>
              </a:prstGeom>
              <a:blipFill>
                <a:blip r:embed="rId41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BE089500-FD28-47A8-ACB7-4F408FA63F23}"/>
                  </a:ext>
                </a:extLst>
              </p:cNvPr>
              <p:cNvSpPr txBox="1"/>
              <p:nvPr/>
            </p:nvSpPr>
            <p:spPr>
              <a:xfrm>
                <a:off x="6355602" y="3298611"/>
                <a:ext cx="30463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E089500-FD28-47A8-ACB7-4F408FA63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602" y="3298611"/>
                <a:ext cx="3046322" cy="461665"/>
              </a:xfrm>
              <a:prstGeom prst="rect">
                <a:avLst/>
              </a:prstGeom>
              <a:blipFill>
                <a:blip r:embed="rId4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3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1" grpId="0"/>
      <p:bldP spid="44062" grpId="0"/>
      <p:bldP spid="32" grpId="0"/>
      <p:bldP spid="34" grpId="0"/>
      <p:bldP spid="36" grpId="0"/>
      <p:bldP spid="38" grpId="0"/>
      <p:bldP spid="40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Circles in Polar Coordinates</a:t>
            </a:r>
          </a:p>
        </p:txBody>
      </p:sp>
      <p:pic>
        <p:nvPicPr>
          <p:cNvPr id="5123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571625"/>
            <a:ext cx="79629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33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Tests for  Symmetry in Polar Coordinates</a:t>
            </a:r>
          </a:p>
        </p:txBody>
      </p:sp>
      <p:pic>
        <p:nvPicPr>
          <p:cNvPr id="10243" name="Picture 5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7825"/>
            <a:ext cx="91440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912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19224</TotalTime>
  <Words>1152</Words>
  <Application>Microsoft Office PowerPoint</Application>
  <PresentationFormat>Letter Paper (8.5x11 in)</PresentationFormat>
  <Paragraphs>204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Times New Roman</vt:lpstr>
      <vt:lpstr>Arial Narrow</vt:lpstr>
      <vt:lpstr>Cambria Math</vt:lpstr>
      <vt:lpstr>Calibri</vt:lpstr>
      <vt:lpstr>Tahoma</vt:lpstr>
      <vt:lpstr>3_Custom Design</vt:lpstr>
      <vt:lpstr>Equation</vt:lpstr>
      <vt:lpstr>PowerPoint Presentation</vt:lpstr>
      <vt:lpstr>Objectives:</vt:lpstr>
      <vt:lpstr>Using Polar Grids to Graph</vt:lpstr>
      <vt:lpstr>Example 1:  Graphing an Equation Using the Point-Plotting Method</vt:lpstr>
      <vt:lpstr>Example 1:  Graphing an Equation Using the Point-Plotting Method     (continued)</vt:lpstr>
      <vt:lpstr>Example 1:  Graphing an Equation Using the Point-Plotting Method     (continued)</vt:lpstr>
      <vt:lpstr>Example 1:   Graphing an Equation Using the Point-Plotting Method   (continued)</vt:lpstr>
      <vt:lpstr>Circles in Polar Coordinates</vt:lpstr>
      <vt:lpstr>Tests for  Symmetry in Polar Coordinates</vt:lpstr>
      <vt:lpstr>Example 2:  Graphing a Polar Equation Using Symmetry</vt:lpstr>
      <vt:lpstr>Example 2:  Graphing a Polar Equation Using Symmetry      (continued)</vt:lpstr>
      <vt:lpstr>Example 2:  Graphing a Polar Equation Using Symmetry      (continued)</vt:lpstr>
      <vt:lpstr>Example 2:  Graphing a Polar Equation Using Symmetry      (continued)</vt:lpstr>
      <vt:lpstr>Example 2:  Graphing a Polar Equation Using Symmetry      (continued)</vt:lpstr>
      <vt:lpstr>Limaçons</vt:lpstr>
      <vt:lpstr>Example 4:  Graphing a Polar Equation</vt:lpstr>
      <vt:lpstr>Example 4:  Graphing a Polar Equation    (continued)</vt:lpstr>
      <vt:lpstr>Example 4:  Graphing a Polar Equation    (continued)</vt:lpstr>
      <vt:lpstr>Rose Curves</vt:lpstr>
      <vt:lpstr>Example 5:  Graphing a Polar Equation</vt:lpstr>
      <vt:lpstr>Example 5:  Graphing a Polar Equation    (continued)</vt:lpstr>
      <vt:lpstr>Lemniscates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1207</cp:revision>
  <cp:lastPrinted>2001-11-04T00:51:13Z</cp:lastPrinted>
  <dcterms:created xsi:type="dcterms:W3CDTF">2005-02-25T19:46:41Z</dcterms:created>
  <dcterms:modified xsi:type="dcterms:W3CDTF">2022-12-29T18:12:47Z</dcterms:modified>
</cp:coreProperties>
</file>