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1005" r:id="rId2"/>
    <p:sldId id="1324" r:id="rId3"/>
    <p:sldId id="1325" r:id="rId4"/>
    <p:sldId id="1326" r:id="rId5"/>
    <p:sldId id="1327" r:id="rId6"/>
    <p:sldId id="1328" r:id="rId7"/>
    <p:sldId id="1329" r:id="rId8"/>
    <p:sldId id="1330" r:id="rId9"/>
    <p:sldId id="1331" r:id="rId10"/>
    <p:sldId id="1332" r:id="rId11"/>
    <p:sldId id="1333" r:id="rId12"/>
    <p:sldId id="1334" r:id="rId13"/>
    <p:sldId id="1335" r:id="rId14"/>
    <p:sldId id="1350" r:id="rId15"/>
    <p:sldId id="1337" r:id="rId16"/>
    <p:sldId id="1338" r:id="rId17"/>
    <p:sldId id="1339" r:id="rId18"/>
    <p:sldId id="1341" r:id="rId19"/>
    <p:sldId id="1342" r:id="rId20"/>
    <p:sldId id="1343" r:id="rId21"/>
    <p:sldId id="1344" r:id="rId22"/>
    <p:sldId id="1345" r:id="rId23"/>
    <p:sldId id="1346" r:id="rId24"/>
    <p:sldId id="1347" r:id="rId25"/>
    <p:sldId id="1348" r:id="rId26"/>
    <p:sldId id="1349" r:id="rId27"/>
  </p:sldIdLst>
  <p:sldSz cx="9144000" cy="6858000" type="letter"/>
  <p:notesSz cx="6858000" cy="9144000"/>
  <p:embeddedFontLst>
    <p:embeddedFont>
      <p:font typeface="Arial Narrow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</p:embeddedFontLst>
  <p:custDataLst>
    <p:tags r:id="rId41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5" d="100"/>
          <a:sy n="75" d="100"/>
        </p:scale>
        <p:origin x="-108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11" Type="http://schemas.openxmlformats.org/officeDocument/2006/relationships/image" Target="../media/image54.wmf"/><Relationship Id="rId5" Type="http://schemas.openxmlformats.org/officeDocument/2006/relationships/image" Target="../media/image46.wmf"/><Relationship Id="rId10" Type="http://schemas.openxmlformats.org/officeDocument/2006/relationships/image" Target="../media/image53.wmf"/><Relationship Id="rId4" Type="http://schemas.openxmlformats.org/officeDocument/2006/relationships/image" Target="../media/image49.wmf"/><Relationship Id="rId9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4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NULL"/><Relationship Id="rId7" Type="http://schemas.openxmlformats.org/officeDocument/2006/relationships/oleObject" Target="../embeddings/oleObject15.bin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11" Type="http://schemas.openxmlformats.org/officeDocument/2006/relationships/image" Target="NULL"/><Relationship Id="rId5" Type="http://schemas.openxmlformats.org/officeDocument/2006/relationships/oleObject" Target="../embeddings/oleObject14.bin"/><Relationship Id="rId10" Type="http://schemas.openxmlformats.org/officeDocument/2006/relationships/image" Target="NULL"/><Relationship Id="rId4" Type="http://schemas.openxmlformats.org/officeDocument/2006/relationships/image" Target="../media/image9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NULL"/><Relationship Id="rId10" Type="http://schemas.openxmlformats.org/officeDocument/2006/relationships/image" Target="../media/image21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Relationship Id="rId1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4.bin"/><Relationship Id="rId3" Type="http://schemas.openxmlformats.org/officeDocument/2006/relationships/image" Target="NUL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2.wmf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NULL"/><Relationship Id="rId10" Type="http://schemas.openxmlformats.org/officeDocument/2006/relationships/image" Target="../media/image21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1.wmf"/><Relationship Id="rId3" Type="http://schemas.openxmlformats.org/officeDocument/2006/relationships/image" Target="../media/image32.jpe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9.wmf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6.bin"/><Relationship Id="rId25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3.bin"/><Relationship Id="rId24" Type="http://schemas.openxmlformats.org/officeDocument/2006/relationships/image" Target="NULL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9.wmf"/><Relationship Id="rId3" Type="http://schemas.openxmlformats.org/officeDocument/2006/relationships/image" Target="NUL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5.bin"/><Relationship Id="rId25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2.bin"/><Relationship Id="rId24" Type="http://schemas.openxmlformats.org/officeDocument/2006/relationships/image" Target="NULL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image" Target="NULL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48.wmf"/><Relationship Id="rId26" Type="http://schemas.openxmlformats.org/officeDocument/2006/relationships/image" Target="../media/image54.wmf"/><Relationship Id="rId3" Type="http://schemas.openxmlformats.org/officeDocument/2006/relationships/image" Target="NULL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5.jpe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6.wmf"/><Relationship Id="rId22" Type="http://schemas.openxmlformats.org/officeDocument/2006/relationships/image" Target="../media/image52.wmf"/><Relationship Id="rId27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NUL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jpeg"/><Relationship Id="rId10" Type="http://schemas.openxmlformats.org/officeDocument/2006/relationships/image" Target="../media/image7.wmf"/><Relationship Id="rId4" Type="http://schemas.openxmlformats.org/officeDocument/2006/relationships/image" Target="NUL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NUL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jpeg"/><Relationship Id="rId10" Type="http://schemas.openxmlformats.org/officeDocument/2006/relationships/image" Target="../media/image7.wmf"/><Relationship Id="rId4" Type="http://schemas.openxmlformats.org/officeDocument/2006/relationships/image" Target="NULL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NUL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11" Type="http://schemas.openxmlformats.org/officeDocument/2006/relationships/oleObject" Target="../embeddings/oleObject9.bin"/><Relationship Id="rId5" Type="http://schemas.openxmlformats.org/officeDocument/2006/relationships/image" Target="../media/image9.jpeg"/><Relationship Id="rId10" Type="http://schemas.openxmlformats.org/officeDocument/2006/relationships/image" Target="../media/image7.wmf"/><Relationship Id="rId4" Type="http://schemas.openxmlformats.org/officeDocument/2006/relationships/image" Target="NULL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NULL"/><Relationship Id="rId7" Type="http://schemas.openxmlformats.org/officeDocument/2006/relationships/oleObject" Target="../embeddings/oleObject11.bin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image" Target="NULL"/><Relationship Id="rId5" Type="http://schemas.openxmlformats.org/officeDocument/2006/relationships/oleObject" Target="../embeddings/oleObject10.bin"/><Relationship Id="rId10" Type="http://schemas.openxmlformats.org/officeDocument/2006/relationships/image" Target="NULL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NULL"/><Relationship Id="rId7" Type="http://schemas.openxmlformats.org/officeDocument/2006/relationships/oleObject" Target="../embeddings/oleObject13.bin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11" Type="http://schemas.openxmlformats.org/officeDocument/2006/relationships/image" Target="NULL"/><Relationship Id="rId5" Type="http://schemas.openxmlformats.org/officeDocument/2006/relationships/oleObject" Target="../embeddings/oleObject12.bin"/><Relationship Id="rId10" Type="http://schemas.openxmlformats.org/officeDocument/2006/relationships/image" Target="NULL"/><Relationship Id="rId4" Type="http://schemas.openxmlformats.org/officeDocument/2006/relationships/image" Target="../media/image9.jpe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6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Additional Topics in Trigonometry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6.3 Polar Coordinates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2c:  Finding Other Polar Coordinates for a Given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altLang="en-US" dirty="0"/>
                  <a:t>Find another representation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in which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is positive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5" descr="polar g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517775"/>
            <a:ext cx="36845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069138" y="2757488"/>
            <a:ext cx="1349375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7969250" y="3114675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39639" imgH="190417" progId="Equation.DSMT4">
                  <p:embed/>
                </p:oleObj>
              </mc:Choice>
              <mc:Fallback>
                <p:oleObj name="Equation" r:id="rId5" imgW="139639" imgH="190417" progId="Equation.DSMT4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114675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7969250" y="3513138"/>
            <a:ext cx="1050925" cy="776287"/>
          </a:xfrm>
          <a:prstGeom prst="wedgeRoundRectCallout">
            <a:avLst>
              <a:gd name="adj1" fmla="val -38065"/>
              <a:gd name="adj2" fmla="val -80472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8115300" y="3502025"/>
          <a:ext cx="800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800100" imgH="787400" progId="Equation.DSMT4">
                  <p:embed/>
                </p:oleObj>
              </mc:Choice>
              <mc:Fallback>
                <p:oleObj name="Equation" r:id="rId7" imgW="800100" imgH="787400" progId="Equation.DSMT4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3502025"/>
                        <a:ext cx="800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2235" name="Text Box 11"/>
              <p:cNvSpPr txBox="1">
                <a:spLocks noChangeArrowheads="1"/>
              </p:cNvSpPr>
              <p:nvPr/>
            </p:nvSpPr>
            <p:spPr bwMode="auto">
              <a:xfrm>
                <a:off x="136525" y="2724150"/>
                <a:ext cx="5701241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We want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positive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Subtract 2</a:t>
                </a:r>
                <a:r>
                  <a:rPr lang="el-GR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π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from the angle and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not change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23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25" y="2724150"/>
                <a:ext cx="5701241" cy="1384995"/>
              </a:xfrm>
              <a:prstGeom prst="rect">
                <a:avLst/>
              </a:prstGeom>
              <a:blipFill rotWithShape="1">
                <a:blip r:embed="rId9"/>
                <a:stretch>
                  <a:fillRect l="-2137" t="-4405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FEAA14D-0D0F-4727-A503-92BAF541FE9C}"/>
                  </a:ext>
                </a:extLst>
              </p:cNvPr>
              <p:cNvSpPr txBox="1"/>
              <p:nvPr/>
            </p:nvSpPr>
            <p:spPr>
              <a:xfrm>
                <a:off x="315258" y="4077744"/>
                <a:ext cx="3461076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EAA14D-0D0F-4727-A503-92BAF541F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8" y="4077744"/>
                <a:ext cx="3461076" cy="8244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2BC3430-9A22-44A2-A0FE-6E0190128A97}"/>
                  </a:ext>
                </a:extLst>
              </p:cNvPr>
              <p:cNvSpPr txBox="1"/>
              <p:nvPr/>
            </p:nvSpPr>
            <p:spPr>
              <a:xfrm>
                <a:off x="206376" y="5140495"/>
                <a:ext cx="249779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BC3430-9A22-44A2-A0FE-6E0190128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6" y="5140495"/>
                <a:ext cx="2497791" cy="10604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1955BB3-75A1-4F91-981F-69D2C659EEE9}"/>
                  </a:ext>
                </a:extLst>
              </p:cNvPr>
              <p:cNvSpPr txBox="1"/>
              <p:nvPr/>
            </p:nvSpPr>
            <p:spPr>
              <a:xfrm>
                <a:off x="2547190" y="5216701"/>
                <a:ext cx="2013697" cy="908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955BB3-75A1-4F91-981F-69D2C659E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190" y="5216701"/>
                <a:ext cx="2013697" cy="9080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 between Polar and Rectangular Coordinates</a:t>
            </a:r>
          </a:p>
        </p:txBody>
      </p:sp>
      <p:pic>
        <p:nvPicPr>
          <p:cNvPr id="12291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044607"/>
            <a:ext cx="7302403" cy="31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6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 Conversion from Polar to Rectangular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To convert a point from polar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en-US" dirty="0"/>
                  <a:t> to rectangular coordinates 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), use the formulas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3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3a:  Polar-to-Rectangular Point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the rectangular coordinates of the point with the following polar coordinates: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en-US" dirty="0"/>
              </a:p>
              <a:p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rectangular coordinates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are (–3, 0).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C865445-DDF2-4E71-A8B9-5C55DB4CFEA3}"/>
                  </a:ext>
                </a:extLst>
              </p:cNvPr>
              <p:cNvSpPr txBox="1"/>
              <p:nvPr/>
            </p:nvSpPr>
            <p:spPr>
              <a:xfrm>
                <a:off x="1924844" y="3537139"/>
                <a:ext cx="1778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65445-DDF2-4E71-A8B9-5C55DB4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44" y="3537139"/>
                <a:ext cx="1778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4ABEEC2-AA85-464E-8C3E-8C01D790D3C3}"/>
                  </a:ext>
                </a:extLst>
              </p:cNvPr>
              <p:cNvSpPr txBox="1"/>
              <p:nvPr/>
            </p:nvSpPr>
            <p:spPr>
              <a:xfrm>
                <a:off x="3413125" y="3577340"/>
                <a:ext cx="26654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3(−1)=−3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ABEEC2-AA85-464E-8C3E-8C01D790D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25" y="3577340"/>
                <a:ext cx="26654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BDB17DE-B390-4643-AFBC-0E491F7BE662}"/>
                  </a:ext>
                </a:extLst>
              </p:cNvPr>
              <p:cNvSpPr txBox="1"/>
              <p:nvPr/>
            </p:nvSpPr>
            <p:spPr>
              <a:xfrm>
                <a:off x="1866034" y="4459755"/>
                <a:ext cx="1778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DB17DE-B390-4643-AFBC-0E491F7BE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034" y="4459755"/>
                <a:ext cx="1778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0BCDA25-4C26-466F-AFD2-5DDCD0B1668A}"/>
                  </a:ext>
                </a:extLst>
              </p:cNvPr>
              <p:cNvSpPr txBox="1"/>
              <p:nvPr/>
            </p:nvSpPr>
            <p:spPr>
              <a:xfrm>
                <a:off x="3321544" y="4503132"/>
                <a:ext cx="2178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3·0=0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CDA25-4C26-466F-AFD2-5DDCD0B1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44" y="4503132"/>
                <a:ext cx="21784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1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3b:  Polar-to-Rectangular Point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the rectangular coordinates of the point with the following polar coordinates: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−10, 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−10, 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rectangular coordinates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−10, </m:t>
                        </m:r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are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 b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C865445-DDF2-4E71-A8B9-5C55DB4CFEA3}"/>
                  </a:ext>
                </a:extLst>
              </p:cNvPr>
              <p:cNvSpPr txBox="1"/>
              <p:nvPr/>
            </p:nvSpPr>
            <p:spPr>
              <a:xfrm>
                <a:off x="2037509" y="3441201"/>
                <a:ext cx="2862309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65445-DDF2-4E71-A8B9-5C55DB4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09" y="3441201"/>
                <a:ext cx="2862309" cy="666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BDB17DE-B390-4643-AFBC-0E491F7BE662}"/>
                  </a:ext>
                </a:extLst>
              </p:cNvPr>
              <p:cNvSpPr txBox="1"/>
              <p:nvPr/>
            </p:nvSpPr>
            <p:spPr>
              <a:xfrm>
                <a:off x="1866034" y="4373012"/>
                <a:ext cx="2235319" cy="82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DB17DE-B390-4643-AFBC-0E491F7BE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034" y="4373012"/>
                <a:ext cx="2235319" cy="82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453E371-220E-4898-B0AE-728FD9474749}"/>
                  </a:ext>
                </a:extLst>
              </p:cNvPr>
              <p:cNvSpPr txBox="1"/>
              <p:nvPr/>
            </p:nvSpPr>
            <p:spPr>
              <a:xfrm>
                <a:off x="3393747" y="3140851"/>
                <a:ext cx="4572000" cy="1110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53E371-220E-4898-B0AE-728FD9474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47" y="3140851"/>
                <a:ext cx="4572000" cy="11109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751392D-B355-4B62-87F3-E8C126471B7A}"/>
                  </a:ext>
                </a:extLst>
              </p:cNvPr>
              <p:cNvSpPr txBox="1"/>
              <p:nvPr/>
            </p:nvSpPr>
            <p:spPr>
              <a:xfrm>
                <a:off x="3724835" y="4256409"/>
                <a:ext cx="3065929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1392D-B355-4B62-87F3-E8C126471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35" y="4256409"/>
                <a:ext cx="3065929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D7F5407-107E-4B94-A3C9-A606E565E24C}"/>
                  </a:ext>
                </a:extLst>
              </p:cNvPr>
              <p:cNvSpPr txBox="1"/>
              <p:nvPr/>
            </p:nvSpPr>
            <p:spPr>
              <a:xfrm>
                <a:off x="6449966" y="5622475"/>
                <a:ext cx="2286000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,−5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7F5407-107E-4B94-A3C9-A606E565E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6" y="5622475"/>
                <a:ext cx="2286000" cy="608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0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 Conversion from Rectangular to Polar Coordinates</a:t>
            </a:r>
          </a:p>
        </p:txBody>
      </p:sp>
      <p:pic>
        <p:nvPicPr>
          <p:cNvPr id="16387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6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Rectangular-to-Polar Point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/>
                  <a:t>Find polar coordinates of the point whose rectangular coordinates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1, −</m:t>
                        </m:r>
                        <m:rad>
                          <m:radPr>
                            <m:degHide m:val="on"/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Step 1  Plot the point (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ct val="12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4907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7389813" y="5110163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39639" imgH="190417" progId="Equation.DSMT4">
                  <p:embed/>
                </p:oleObj>
              </mc:Choice>
              <mc:Fallback>
                <p:oleObj name="Equation" r:id="rId5" imgW="139639" imgH="190417" progId="Equation.DSMT4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5110163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7912100" y="5359400"/>
            <a:ext cx="1050925" cy="595313"/>
          </a:xfrm>
          <a:prstGeom prst="wedgeRoundRectCallout">
            <a:avLst>
              <a:gd name="adj1" fmla="val -86255"/>
              <a:gd name="adj2" fmla="val -67602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7959725" y="5402263"/>
          <a:ext cx="1003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1002865" imgH="533169" progId="Equation.DSMT4">
                  <p:embed/>
                </p:oleObj>
              </mc:Choice>
              <mc:Fallback>
                <p:oleObj name="Equation" r:id="rId7" imgW="1002865" imgH="533169" progId="Equation.DSMT4">
                  <p:embed/>
                  <p:pic>
                    <p:nvPicPr>
                      <p:cNvPr id="583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5402263"/>
                        <a:ext cx="1003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981825" y="4427538"/>
            <a:ext cx="463550" cy="725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7473950" y="4427538"/>
            <a:ext cx="0" cy="7254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7545388" y="4033838"/>
          <a:ext cx="508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9" imgW="508000" imgH="241300" progId="Equation.DSMT4">
                  <p:embed/>
                </p:oleObj>
              </mc:Choice>
              <mc:Fallback>
                <p:oleObj name="Equation" r:id="rId9" imgW="508000" imgH="241300" progId="Equation.DSMT4">
                  <p:embed/>
                  <p:pic>
                    <p:nvPicPr>
                      <p:cNvPr id="583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4033838"/>
                        <a:ext cx="508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7545388" y="4541838"/>
          <a:ext cx="889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1" imgW="889000" imgH="368300" progId="Equation.DSMT4">
                  <p:embed/>
                </p:oleObj>
              </mc:Choice>
              <mc:Fallback>
                <p:oleObj name="Equation" r:id="rId11" imgW="889000" imgH="368300" progId="Equation.DSMT4">
                  <p:embed/>
                  <p:pic>
                    <p:nvPicPr>
                      <p:cNvPr id="58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4541838"/>
                        <a:ext cx="889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60338" y="3032919"/>
            <a:ext cx="5143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Step 2  Find 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by computing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distance from the origin to (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A17113C-AD42-46F1-BEC8-8A6318FC0C1F}"/>
                  </a:ext>
                </a:extLst>
              </p:cNvPr>
              <p:cNvSpPr txBox="1"/>
              <p:nvPr/>
            </p:nvSpPr>
            <p:spPr>
              <a:xfrm>
                <a:off x="265815" y="4033838"/>
                <a:ext cx="2541493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17113C-AD42-46F1-BEC8-8A6318FC0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5" y="4033838"/>
                <a:ext cx="2541493" cy="6141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CBD79AD-50B5-403F-9AC2-687FF5E0DB76}"/>
                  </a:ext>
                </a:extLst>
              </p:cNvPr>
              <p:cNvSpPr txBox="1"/>
              <p:nvPr/>
            </p:nvSpPr>
            <p:spPr>
              <a:xfrm>
                <a:off x="665163" y="4719230"/>
                <a:ext cx="2949341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BD79AD-50B5-403F-9AC2-687FF5E0D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3" y="4719230"/>
                <a:ext cx="2949341" cy="969176"/>
              </a:xfrm>
              <a:prstGeom prst="rect">
                <a:avLst/>
              </a:prstGeom>
              <a:blipFill>
                <a:blip r:embed="rId14"/>
                <a:stretch>
                  <a:fillRect r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8254B4E-1BA1-455E-8C9F-9C673DEA0338}"/>
                  </a:ext>
                </a:extLst>
              </p:cNvPr>
              <p:cNvSpPr txBox="1"/>
              <p:nvPr/>
            </p:nvSpPr>
            <p:spPr>
              <a:xfrm>
                <a:off x="665163" y="5746295"/>
                <a:ext cx="3164005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254B4E-1BA1-455E-8C9F-9C673DEA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3" y="5746295"/>
                <a:ext cx="3164005" cy="5739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83" grpId="0"/>
      <p:bldP spid="19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Rectangular-to-Polar Point Conversion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</p:spPr>
            <p:txBody>
              <a:bodyPr/>
              <a:lstStyle/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Step 3  Find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US" alt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with the terminal side of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passing through (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1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en-US" dirty="0"/>
              </a:p>
              <a:p>
                <a:pPr>
                  <a:lnSpc>
                    <a:spcPct val="120000"/>
                  </a:lnSpc>
                </a:pPr>
                <a:endParaRPr lang="en-US" altLang="en-US" dirty="0"/>
              </a:p>
              <a:p>
                <a:pPr>
                  <a:lnSpc>
                    <a:spcPct val="120000"/>
                  </a:lnSpc>
                </a:pPr>
                <a:r>
                  <a:rPr lang="en-US" altLang="en-US" dirty="0"/>
                  <a:t>One representation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1, −</m:t>
                        </m:r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altLang="en-US" dirty="0"/>
              </a:p>
              <a:p>
                <a:pPr>
                  <a:lnSpc>
                    <a:spcPct val="120000"/>
                  </a:lnSpc>
                </a:pPr>
                <a:r>
                  <a:rPr lang="en-US" altLang="en-US" dirty="0"/>
                  <a:t>in polar coordinates is</a:t>
                </a:r>
              </a:p>
              <a:p>
                <a:pPr>
                  <a:lnSpc>
                    <a:spcPct val="12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  <a:blipFill>
                <a:blip r:embed="rId3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4907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7389813" y="5110163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139639" imgH="190417" progId="Equation.DSMT4">
                  <p:embed/>
                </p:oleObj>
              </mc:Choice>
              <mc:Fallback>
                <p:oleObj name="Equation" r:id="rId5" imgW="139639" imgH="190417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5110163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7912100" y="5359400"/>
            <a:ext cx="1050925" cy="595313"/>
          </a:xfrm>
          <a:prstGeom prst="wedgeRoundRectCallout">
            <a:avLst>
              <a:gd name="adj1" fmla="val -86255"/>
              <a:gd name="adj2" fmla="val -67602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7959725" y="5402263"/>
          <a:ext cx="1003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1002865" imgH="533169" progId="Equation.DSMT4">
                  <p:embed/>
                </p:oleObj>
              </mc:Choice>
              <mc:Fallback>
                <p:oleObj name="Equation" r:id="rId7" imgW="1002865" imgH="533169" progId="Equation.DSMT4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5402263"/>
                        <a:ext cx="1003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981825" y="4427538"/>
            <a:ext cx="463550" cy="725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473950" y="4427538"/>
            <a:ext cx="0" cy="7254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7545388" y="4033838"/>
          <a:ext cx="508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508000" imgH="241300" progId="Equation.DSMT4">
                  <p:embed/>
                </p:oleObj>
              </mc:Choice>
              <mc:Fallback>
                <p:oleObj name="Equation" r:id="rId9" imgW="508000" imgH="241300" progId="Equation.DSMT4">
                  <p:embed/>
                  <p:pic>
                    <p:nvPicPr>
                      <p:cNvPr id="184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4033838"/>
                        <a:ext cx="508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7545388" y="4541838"/>
          <a:ext cx="889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889000" imgH="368300" progId="Equation.DSMT4">
                  <p:embed/>
                </p:oleObj>
              </mc:Choice>
              <mc:Fallback>
                <p:oleObj name="Equation" r:id="rId11" imgW="889000" imgH="368300" progId="Equation.DSMT4">
                  <p:embed/>
                  <p:pic>
                    <p:nvPicPr>
                      <p:cNvPr id="184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4541838"/>
                        <a:ext cx="889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Arc 18"/>
          <p:cNvSpPr>
            <a:spLocks/>
          </p:cNvSpPr>
          <p:nvPr/>
        </p:nvSpPr>
        <p:spPr bwMode="auto">
          <a:xfrm>
            <a:off x="6329363" y="3963988"/>
            <a:ext cx="1125537" cy="1157287"/>
          </a:xfrm>
          <a:custGeom>
            <a:avLst/>
            <a:gdLst>
              <a:gd name="T0" fmla="*/ 989874 w 42379"/>
              <a:gd name="T1" fmla="*/ 976890 h 43200"/>
              <a:gd name="T2" fmla="*/ 1125537 w 42379"/>
              <a:gd name="T3" fmla="*/ 420588 h 43200"/>
              <a:gd name="T4" fmla="*/ 573671 w 42379"/>
              <a:gd name="T5" fmla="*/ 57864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79" h="43200" fill="none" extrusionOk="0">
                <a:moveTo>
                  <a:pt x="37270" y="36465"/>
                </a:moveTo>
                <a:cubicBezTo>
                  <a:pt x="33192" y="40765"/>
                  <a:pt x="2752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257" y="-1"/>
                  <a:pt x="39740" y="6410"/>
                  <a:pt x="42378" y="15700"/>
                </a:cubicBezTo>
              </a:path>
              <a:path w="42379" h="43200" stroke="0" extrusionOk="0">
                <a:moveTo>
                  <a:pt x="37270" y="36465"/>
                </a:moveTo>
                <a:cubicBezTo>
                  <a:pt x="33192" y="40765"/>
                  <a:pt x="2752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257" y="-1"/>
                  <a:pt x="39740" y="6410"/>
                  <a:pt x="42378" y="15700"/>
                </a:cubicBezTo>
                <a:lnTo>
                  <a:pt x="21600" y="21600"/>
                </a:lnTo>
                <a:lnTo>
                  <a:pt x="37270" y="3646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2700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47" name="Object 19"/>
          <p:cNvGraphicFramePr>
            <a:graphicFrameLocks noChangeAspect="1"/>
          </p:cNvGraphicFramePr>
          <p:nvPr/>
        </p:nvGraphicFramePr>
        <p:xfrm>
          <a:off x="6151563" y="4911725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3" imgW="177646" imgH="241091" progId="Equation.DSMT4">
                  <p:embed/>
                </p:oleObj>
              </mc:Choice>
              <mc:Fallback>
                <p:oleObj name="Equation" r:id="rId13" imgW="177646" imgH="241091" progId="Equation.DSMT4">
                  <p:embed/>
                  <p:pic>
                    <p:nvPicPr>
                      <p:cNvPr id="184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4911725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A08F36C-7381-4244-A0F1-F91AD7F679CA}"/>
                  </a:ext>
                </a:extLst>
              </p:cNvPr>
              <p:cNvSpPr txBox="1"/>
              <p:nvPr/>
            </p:nvSpPr>
            <p:spPr>
              <a:xfrm>
                <a:off x="1644323" y="2502334"/>
                <a:ext cx="2771775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08F36C-7381-4244-A0F1-F91AD7F67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23" y="2502334"/>
                <a:ext cx="2771775" cy="9959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4B05F86A-68E9-4B6B-88C3-C57F7CE292D5}"/>
                  </a:ext>
                </a:extLst>
              </p:cNvPr>
              <p:cNvSpPr txBox="1"/>
              <p:nvPr/>
            </p:nvSpPr>
            <p:spPr>
              <a:xfrm>
                <a:off x="1644323" y="3578553"/>
                <a:ext cx="1573306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05F86A-68E9-4B6B-88C3-C57F7CE29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23" y="3578553"/>
                <a:ext cx="1573306" cy="9105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F6A325D-1585-4217-9774-190632E808BF}"/>
                  </a:ext>
                </a:extLst>
              </p:cNvPr>
              <p:cNvSpPr txBox="1"/>
              <p:nvPr/>
            </p:nvSpPr>
            <p:spPr>
              <a:xfrm>
                <a:off x="3370076" y="5207000"/>
                <a:ext cx="301214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6A325D-1585-4217-9774-190632E80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76" y="5207000"/>
                <a:ext cx="3012141" cy="10604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2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 Conversion from Rectangular to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</a:t>
                </a:r>
                <a:r>
                  <a:rPr lang="en-US" altLang="en-US" b="1" dirty="0"/>
                  <a:t>polar equation </a:t>
                </a:r>
                <a:r>
                  <a:rPr lang="en-US" altLang="en-US" dirty="0"/>
                  <a:t>is an equation whose variables are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To convert a rectangular equation 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to a polar equation in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, replace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altLang="en-US" dirty="0"/>
                  <a:t>                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78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6a:  Converting Equations from Rectangular to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</a:rPr>
                  <a:t>Convert the following rectangular equation to a polar equation that expresses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r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3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x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–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y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= 6 </a:t>
                </a: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  <a:blipFill>
                <a:blip r:embed="rId2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918C127-6F97-4059-BCFC-1C689BCD8295}"/>
                  </a:ext>
                </a:extLst>
              </p:cNvPr>
              <p:cNvSpPr txBox="1"/>
              <p:nvPr/>
            </p:nvSpPr>
            <p:spPr>
              <a:xfrm>
                <a:off x="627063" y="2751141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18C127-6F97-4059-BCFC-1C689BCD8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3" y="2751141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919905A-A80A-4D95-8CFE-F17280F999BC}"/>
                  </a:ext>
                </a:extLst>
              </p:cNvPr>
              <p:cNvSpPr txBox="1"/>
              <p:nvPr/>
            </p:nvSpPr>
            <p:spPr>
              <a:xfrm>
                <a:off x="622114" y="333109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19905A-A80A-4D95-8CFE-F17280F99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4" y="3331092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28CBB7-2108-4414-AE60-613FBB899FA1}"/>
                  </a:ext>
                </a:extLst>
              </p:cNvPr>
              <p:cNvSpPr txBox="1"/>
              <p:nvPr/>
            </p:nvSpPr>
            <p:spPr>
              <a:xfrm>
                <a:off x="3437731" y="3829008"/>
                <a:ext cx="312261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28CBB7-2108-4414-AE60-613FBB89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31" y="3829008"/>
                <a:ext cx="312261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7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Plot points in the polar coordinate system.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Find multiple sets of polar coordinates for a given point.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Convert a point from polar to rectangular coordinates.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Convert a point from rectangular to polar coordinates.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Convert an equation from rectangular to polar coordinates.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Convert an equation from polar to rectangular coordinates.</a:t>
            </a:r>
          </a:p>
        </p:txBody>
      </p:sp>
    </p:spTree>
    <p:extLst>
      <p:ext uri="{BB962C8B-B14F-4D97-AF65-F5344CB8AC3E}">
        <p14:creationId xmlns:p14="http://schemas.microsoft.com/office/powerpoint/2010/main" val="168054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6b:  Converting Equations from Rectangular to Polar Coordinates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Convert the following rectangular equation to a polar equation that expresses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i="1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+ (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+ 1)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</a:t>
                </a:r>
                <a:endParaRPr lang="en-US" altLang="en-US" i="1" dirty="0"/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10C6B9D-4629-4876-B885-4C6EE28FC975}"/>
                  </a:ext>
                </a:extLst>
              </p:cNvPr>
              <p:cNvSpPr txBox="1"/>
              <p:nvPr/>
            </p:nvSpPr>
            <p:spPr>
              <a:xfrm>
                <a:off x="438151" y="2053361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0C6B9D-4629-4876-B885-4C6EE28FC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1" y="2053361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C5377CC-D68E-402B-8204-591F92D30A06}"/>
                  </a:ext>
                </a:extLst>
              </p:cNvPr>
              <p:cNvSpPr txBox="1"/>
              <p:nvPr/>
            </p:nvSpPr>
            <p:spPr>
              <a:xfrm>
                <a:off x="155575" y="2537494"/>
                <a:ext cx="62801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5377CC-D68E-402B-8204-591F92D3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537494"/>
                <a:ext cx="62801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C38C6BF-CF52-4EB9-9C3E-A02053C0E83F}"/>
                  </a:ext>
                </a:extLst>
              </p:cNvPr>
              <p:cNvSpPr txBox="1"/>
              <p:nvPr/>
            </p:nvSpPr>
            <p:spPr>
              <a:xfrm>
                <a:off x="426851" y="3021627"/>
                <a:ext cx="58617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38C6BF-CF52-4EB9-9C3E-A02053C0E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51" y="3021627"/>
                <a:ext cx="586170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E7EB0E6-B27B-495F-93DE-35D7EBD1DBE4}"/>
                  </a:ext>
                </a:extLst>
              </p:cNvPr>
              <p:cNvSpPr txBox="1"/>
              <p:nvPr/>
            </p:nvSpPr>
            <p:spPr>
              <a:xfrm>
                <a:off x="1999785" y="3505760"/>
                <a:ext cx="46459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EB0E6-B27B-495F-93DE-35D7EBD1D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85" y="3505760"/>
                <a:ext cx="46459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501CFA0-AF6E-42C3-A1A3-4E311B682D52}"/>
                  </a:ext>
                </a:extLst>
              </p:cNvPr>
              <p:cNvSpPr txBox="1"/>
              <p:nvPr/>
            </p:nvSpPr>
            <p:spPr>
              <a:xfrm>
                <a:off x="2215125" y="3989893"/>
                <a:ext cx="46459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01CFA0-AF6E-42C3-A1A3-4E311B682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25" y="3989893"/>
                <a:ext cx="464595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A6778E8-1348-42ED-9DB5-4F1BEE03D983}"/>
                  </a:ext>
                </a:extLst>
              </p:cNvPr>
              <p:cNvSpPr txBox="1"/>
              <p:nvPr/>
            </p:nvSpPr>
            <p:spPr>
              <a:xfrm>
                <a:off x="2542708" y="4474026"/>
                <a:ext cx="46459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6778E8-1348-42ED-9DB5-4F1BEE03D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08" y="4474026"/>
                <a:ext cx="464595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9420B111-12E4-4BA6-B60E-C0E910A04C61}"/>
                  </a:ext>
                </a:extLst>
              </p:cNvPr>
              <p:cNvSpPr txBox="1"/>
              <p:nvPr/>
            </p:nvSpPr>
            <p:spPr>
              <a:xfrm>
                <a:off x="2468096" y="4958159"/>
                <a:ext cx="46459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20B111-12E4-4BA6-B60E-C0E910A04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96" y="4958159"/>
                <a:ext cx="46459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897AD21-37D5-4031-806C-93C803A236EB}"/>
                  </a:ext>
                </a:extLst>
              </p:cNvPr>
              <p:cNvSpPr txBox="1"/>
              <p:nvPr/>
            </p:nvSpPr>
            <p:spPr>
              <a:xfrm>
                <a:off x="2835650" y="544229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97AD21-37D5-4031-806C-93C803A23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50" y="5442292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A969957-D975-4D59-9A91-40F570FD5D00}"/>
                  </a:ext>
                </a:extLst>
              </p:cNvPr>
              <p:cNvSpPr txBox="1"/>
              <p:nvPr/>
            </p:nvSpPr>
            <p:spPr>
              <a:xfrm>
                <a:off x="3875087" y="5926426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969957-D975-4D59-9A91-40F570FD5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87" y="5926426"/>
                <a:ext cx="45720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4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 Conversion from Polar to Rectangular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When we convert an equation from polar to rectangular coordinates, our goal is to obtain an equation in which the variables are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rather than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We use one or more of the following equations: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To use these equations, it is sometimes necessary to square both sides, to use an identity, to take the tangent of both sides, or to multiply both sides by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9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05A4877-B0C5-441B-8328-6AB1AAADC107}"/>
                  </a:ext>
                </a:extLst>
              </p:cNvPr>
              <p:cNvSpPr txBox="1"/>
              <p:nvPr/>
            </p:nvSpPr>
            <p:spPr>
              <a:xfrm>
                <a:off x="893763" y="3128823"/>
                <a:ext cx="23749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5A4877-B0C5-441B-8328-6AB1AAADC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63" y="3128823"/>
                <a:ext cx="237494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2AB20D9-C145-4202-9EAA-3AF42CE45F9F}"/>
                  </a:ext>
                </a:extLst>
              </p:cNvPr>
              <p:cNvSpPr txBox="1"/>
              <p:nvPr/>
            </p:nvSpPr>
            <p:spPr>
              <a:xfrm>
                <a:off x="5015100" y="3143905"/>
                <a:ext cx="180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AB20D9-C145-4202-9EAA-3AF42CE45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00" y="3143905"/>
                <a:ext cx="1803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AE6E73B-1711-4297-B01B-AB52A8BF1FE3}"/>
                  </a:ext>
                </a:extLst>
              </p:cNvPr>
              <p:cNvSpPr txBox="1"/>
              <p:nvPr/>
            </p:nvSpPr>
            <p:spPr>
              <a:xfrm>
                <a:off x="645459" y="3860002"/>
                <a:ext cx="18429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E6E73B-1711-4297-B01B-AB52A8BF1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3860002"/>
                <a:ext cx="18429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8EBC602-6F87-4E22-B941-E8810D6A2782}"/>
                  </a:ext>
                </a:extLst>
              </p:cNvPr>
              <p:cNvSpPr txBox="1"/>
              <p:nvPr/>
            </p:nvSpPr>
            <p:spPr>
              <a:xfrm>
                <a:off x="4827588" y="3748879"/>
                <a:ext cx="2178424" cy="830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EBC602-6F87-4E22-B941-E8810D6A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88" y="3748879"/>
                <a:ext cx="2178424" cy="830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67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7a:  Converting Equations from Polar to Rectangular Form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Convert the polar equation to a rectangular equation in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: </a:t>
            </a:r>
            <a:r>
              <a:rPr lang="en-US" altLang="en-US" i="1" dirty="0"/>
              <a:t>r</a:t>
            </a:r>
            <a:r>
              <a:rPr lang="en-US" altLang="en-US" dirty="0"/>
              <a:t> = 4.</a:t>
            </a:r>
          </a:p>
          <a:p>
            <a:r>
              <a:rPr lang="en-US" altLang="en-US" i="1" dirty="0"/>
              <a:t>r</a:t>
            </a:r>
            <a:r>
              <a:rPr lang="en-US" altLang="en-US" baseline="30000" dirty="0"/>
              <a:t>2</a:t>
            </a:r>
            <a:r>
              <a:rPr lang="en-US" altLang="en-US" i="1" dirty="0"/>
              <a:t> = x</a:t>
            </a:r>
            <a:r>
              <a:rPr lang="en-US" altLang="en-US" baseline="30000" dirty="0"/>
              <a:t>2 </a:t>
            </a:r>
            <a:r>
              <a:rPr lang="en-US" altLang="en-US" dirty="0"/>
              <a:t> + </a:t>
            </a:r>
            <a:r>
              <a:rPr lang="en-US" altLang="en-US" i="1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i="1" dirty="0"/>
              <a:t>r</a:t>
            </a:r>
            <a:r>
              <a:rPr lang="en-US" altLang="en-US" dirty="0"/>
              <a:t> = 4</a:t>
            </a:r>
          </a:p>
          <a:p>
            <a:r>
              <a:rPr lang="en-US" altLang="en-US" i="1" dirty="0"/>
              <a:t>r</a:t>
            </a:r>
            <a:r>
              <a:rPr lang="en-US" altLang="en-US" baseline="30000" dirty="0"/>
              <a:t>2</a:t>
            </a:r>
            <a:r>
              <a:rPr lang="en-US" altLang="en-US" dirty="0"/>
              <a:t> = 16</a:t>
            </a:r>
          </a:p>
          <a:p>
            <a:r>
              <a:rPr lang="en-US" altLang="en-US" i="1" dirty="0"/>
              <a:t>x</a:t>
            </a:r>
            <a:r>
              <a:rPr lang="en-US" altLang="en-US" baseline="30000" dirty="0"/>
              <a:t>2 </a:t>
            </a:r>
            <a:r>
              <a:rPr lang="en-US" altLang="en-US" dirty="0"/>
              <a:t> + </a:t>
            </a:r>
            <a:r>
              <a:rPr lang="en-US" altLang="en-US" i="1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= 16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rectangular equation for </a:t>
            </a:r>
            <a:b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= 4 is 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= 16. </a:t>
            </a:r>
            <a:endParaRPr lang="en-US" altLang="en-US" dirty="0"/>
          </a:p>
        </p:txBody>
      </p:sp>
      <p:pic>
        <p:nvPicPr>
          <p:cNvPr id="66570" name="Picture 10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136775"/>
            <a:ext cx="344646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8001000" y="365601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39639" imgH="203112" progId="Equation.DSMT4">
                  <p:embed/>
                </p:oleObj>
              </mc:Choice>
              <mc:Fallback>
                <p:oleObj name="Equation" r:id="rId4" imgW="139639" imgH="203112" progId="Equation.DSMT4">
                  <p:embed/>
                  <p:pic>
                    <p:nvPicPr>
                      <p:cNvPr id="665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65601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12"/>
          <p:cNvGraphicFramePr>
            <a:graphicFrameLocks noChangeAspect="1"/>
          </p:cNvGraphicFramePr>
          <p:nvPr/>
        </p:nvGraphicFramePr>
        <p:xfrm>
          <a:off x="6292850" y="1692275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203112" imgH="507780" progId="Equation.DSMT4">
                  <p:embed/>
                </p:oleObj>
              </mc:Choice>
              <mc:Fallback>
                <p:oleObj name="Equation" r:id="rId6" imgW="203112" imgH="507780" progId="Equation.DSMT4">
                  <p:embed/>
                  <p:pic>
                    <p:nvPicPr>
                      <p:cNvPr id="665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1692275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4633913" y="3700463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77492" imgH="164814" progId="Equation.DSMT4">
                  <p:embed/>
                </p:oleObj>
              </mc:Choice>
              <mc:Fallback>
                <p:oleObj name="Equation" r:id="rId8" imgW="177492" imgH="164814" progId="Equation.DSMT4">
                  <p:embed/>
                  <p:pic>
                    <p:nvPicPr>
                      <p:cNvPr id="665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3700463"/>
                        <a:ext cx="1778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6234113" y="5280025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291973" imgH="507780" progId="Equation.DSMT4">
                  <p:embed/>
                </p:oleObj>
              </mc:Choice>
              <mc:Fallback>
                <p:oleObj name="Equation" r:id="rId10" imgW="291973" imgH="507780" progId="Equation.DSMT4">
                  <p:embed/>
                  <p:pic>
                    <p:nvPicPr>
                      <p:cNvPr id="665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5280025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2741613" y="2165350"/>
            <a:ext cx="2482850" cy="595313"/>
          </a:xfrm>
          <a:prstGeom prst="wedgeRoundRectCallout">
            <a:avLst>
              <a:gd name="adj1" fmla="val 71421"/>
              <a:gd name="adj2" fmla="val 59333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6576" name="Object 16"/>
          <p:cNvGraphicFramePr>
            <a:graphicFrameLocks noChangeAspect="1"/>
          </p:cNvGraphicFramePr>
          <p:nvPr/>
        </p:nvGraphicFramePr>
        <p:xfrm>
          <a:off x="2916238" y="2278063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2070100" imgH="342900" progId="Equation.DSMT4">
                  <p:embed/>
                </p:oleObj>
              </mc:Choice>
              <mc:Fallback>
                <p:oleObj name="Equation" r:id="rId12" imgW="2070100" imgH="342900" progId="Equation.DSMT4">
                  <p:embed/>
                  <p:pic>
                    <p:nvPicPr>
                      <p:cNvPr id="665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278063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3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7b:  Converting Equations from Polar to Rectangular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Convert the polar equation to a rectangular equation 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The rectangular equation for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l-G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 is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–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.</a:t>
                </a:r>
              </a:p>
              <a:p>
                <a:pPr>
                  <a:lnSpc>
                    <a:spcPct val="125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597" name="Picture 13" descr="polar grid from mathgv 45 degree 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85975"/>
            <a:ext cx="31623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3754438" y="2640013"/>
            <a:ext cx="1941512" cy="719137"/>
          </a:xfrm>
          <a:prstGeom prst="wedgeRoundRectCallout">
            <a:avLst>
              <a:gd name="adj1" fmla="val 73875"/>
              <a:gd name="adj2" fmla="val -30574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5868988" y="2436813"/>
            <a:ext cx="2298700" cy="23193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3829050" y="2652713"/>
          <a:ext cx="1790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1790700" imgH="609600" progId="Equation.DSMT4">
                  <p:embed/>
                </p:oleObj>
              </mc:Choice>
              <mc:Fallback>
                <p:oleObj name="Equation" r:id="rId5" imgW="1790700" imgH="609600" progId="Equation.DSMT4">
                  <p:embed/>
                  <p:pic>
                    <p:nvPicPr>
                      <p:cNvPr id="676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652713"/>
                        <a:ext cx="1790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8497888" y="357028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676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888" y="357028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18"/>
          <p:cNvGraphicFramePr>
            <a:graphicFrameLocks noChangeAspect="1"/>
          </p:cNvGraphicFramePr>
          <p:nvPr/>
        </p:nvGraphicFramePr>
        <p:xfrm>
          <a:off x="6991350" y="1827213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9" imgW="203112" imgH="507780" progId="Equation.DSMT4">
                  <p:embed/>
                </p:oleObj>
              </mc:Choice>
              <mc:Fallback>
                <p:oleObj name="Equation" r:id="rId9" imgW="203112" imgH="507780" progId="Equation.DSMT4">
                  <p:embed/>
                  <p:pic>
                    <p:nvPicPr>
                      <p:cNvPr id="676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827213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5448300" y="3565525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1" imgW="177492" imgH="164814" progId="Equation.DSMT4">
                  <p:embed/>
                </p:oleObj>
              </mc:Choice>
              <mc:Fallback>
                <p:oleObj name="Equation" r:id="rId11" imgW="177492" imgH="164814" progId="Equation.DSMT4">
                  <p:embed/>
                  <p:pic>
                    <p:nvPicPr>
                      <p:cNvPr id="676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565525"/>
                        <a:ext cx="1778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6918325" y="4992688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3" imgW="291973" imgH="507780" progId="Equation.DSMT4">
                  <p:embed/>
                </p:oleObj>
              </mc:Choice>
              <mc:Fallback>
                <p:oleObj name="Equation" r:id="rId13" imgW="291973" imgH="507780" progId="Equation.DSMT4">
                  <p:embed/>
                  <p:pic>
                    <p:nvPicPr>
                      <p:cNvPr id="676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4992688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21"/>
          <p:cNvGraphicFramePr>
            <a:graphicFrameLocks noChangeAspect="1"/>
          </p:cNvGraphicFramePr>
          <p:nvPr/>
        </p:nvGraphicFramePr>
        <p:xfrm>
          <a:off x="8143875" y="2212975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5" imgW="203112" imgH="507780" progId="Equation.DSMT4">
                  <p:embed/>
                </p:oleObj>
              </mc:Choice>
              <mc:Fallback>
                <p:oleObj name="Equation" r:id="rId15" imgW="203112" imgH="507780" progId="Equation.DSMT4">
                  <p:embed/>
                  <p:pic>
                    <p:nvPicPr>
                      <p:cNvPr id="676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5" y="2212975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22"/>
          <p:cNvGraphicFramePr>
            <a:graphicFrameLocks noChangeAspect="1"/>
          </p:cNvGraphicFramePr>
          <p:nvPr/>
        </p:nvGraphicFramePr>
        <p:xfrm>
          <a:off x="5562600" y="2019300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7" imgW="291973" imgH="507780" progId="Equation.DSMT4">
                  <p:embed/>
                </p:oleObj>
              </mc:Choice>
              <mc:Fallback>
                <p:oleObj name="Equation" r:id="rId17" imgW="291973" imgH="507780" progId="Equation.DSMT4">
                  <p:embed/>
                  <p:pic>
                    <p:nvPicPr>
                      <p:cNvPr id="676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19300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7" name="Object 23"/>
          <p:cNvGraphicFramePr>
            <a:graphicFrameLocks noChangeAspect="1"/>
          </p:cNvGraphicFramePr>
          <p:nvPr/>
        </p:nvGraphicFramePr>
        <p:xfrm>
          <a:off x="5762625" y="4637088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9" imgW="291973" imgH="507780" progId="Equation.DSMT4">
                  <p:embed/>
                </p:oleObj>
              </mc:Choice>
              <mc:Fallback>
                <p:oleObj name="Equation" r:id="rId19" imgW="291973" imgH="507780" progId="Equation.DSMT4">
                  <p:embed/>
                  <p:pic>
                    <p:nvPicPr>
                      <p:cNvPr id="676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4637088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8" name="Object 24"/>
          <p:cNvGraphicFramePr>
            <a:graphicFrameLocks noChangeAspect="1"/>
          </p:cNvGraphicFramePr>
          <p:nvPr/>
        </p:nvGraphicFramePr>
        <p:xfrm>
          <a:off x="8172450" y="4756150"/>
          <a:ext cx="30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1" imgW="304668" imgH="507780" progId="Equation.DSMT4">
                  <p:embed/>
                </p:oleObj>
              </mc:Choice>
              <mc:Fallback>
                <p:oleObj name="Equation" r:id="rId21" imgW="304668" imgH="507780" progId="Equation.DSMT4">
                  <p:embed/>
                  <p:pic>
                    <p:nvPicPr>
                      <p:cNvPr id="6760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4756150"/>
                        <a:ext cx="304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948C3C1-0600-4B1E-B5A2-F512B46422FA}"/>
                  </a:ext>
                </a:extLst>
              </p:cNvPr>
              <p:cNvSpPr txBox="1"/>
              <p:nvPr/>
            </p:nvSpPr>
            <p:spPr>
              <a:xfrm>
                <a:off x="366618" y="2410913"/>
                <a:ext cx="137374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l-GR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48C3C1-0600-4B1E-B5A2-F512B4642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18" y="2410913"/>
                <a:ext cx="1373748" cy="8989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61589F2-B6C4-4F7B-B1D5-85D9771C4EBC}"/>
                  </a:ext>
                </a:extLst>
              </p:cNvPr>
              <p:cNvSpPr txBox="1"/>
              <p:nvPr/>
            </p:nvSpPr>
            <p:spPr>
              <a:xfrm>
                <a:off x="154642" y="3158121"/>
                <a:ext cx="235463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1589F2-B6C4-4F7B-B1D5-85D9771C4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2" y="3158121"/>
                <a:ext cx="2354635" cy="89896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DB8CED1-C742-49D8-B77C-D6106C64CB1E}"/>
                  </a:ext>
                </a:extLst>
              </p:cNvPr>
              <p:cNvSpPr txBox="1"/>
              <p:nvPr/>
            </p:nvSpPr>
            <p:spPr>
              <a:xfrm>
                <a:off x="39688" y="4009889"/>
                <a:ext cx="19415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B8CED1-C742-49D8-B77C-D6106C64C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8" y="4009889"/>
                <a:ext cx="1941512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66C077C-6122-4E4A-99FA-CE846EE06237}"/>
                  </a:ext>
                </a:extLst>
              </p:cNvPr>
              <p:cNvSpPr txBox="1"/>
              <p:nvPr/>
            </p:nvSpPr>
            <p:spPr>
              <a:xfrm>
                <a:off x="-100012" y="4533109"/>
                <a:ext cx="1941512" cy="830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6C077C-6122-4E4A-99FA-CE846EE06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012" y="4533109"/>
                <a:ext cx="1941512" cy="83003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4DCB72D-2858-49C0-B0B4-4957261964AE}"/>
                  </a:ext>
                </a:extLst>
              </p:cNvPr>
              <p:cNvSpPr txBox="1"/>
              <p:nvPr/>
            </p:nvSpPr>
            <p:spPr>
              <a:xfrm>
                <a:off x="2772664" y="3629819"/>
                <a:ext cx="1724585" cy="830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DCB72D-2858-49C0-B0B4-49572619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64" y="3629819"/>
                <a:ext cx="1724585" cy="8300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FF478FA-352C-4425-B06A-4EF9FEAA6308}"/>
                  </a:ext>
                </a:extLst>
              </p:cNvPr>
              <p:cNvSpPr txBox="1"/>
              <p:nvPr/>
            </p:nvSpPr>
            <p:spPr>
              <a:xfrm>
                <a:off x="2782607" y="4459854"/>
                <a:ext cx="17245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F478FA-352C-4425-B06A-4EF9FEAA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607" y="4459854"/>
                <a:ext cx="172458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7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animBg="1"/>
      <p:bldP spid="27" grpId="0"/>
      <p:bldP spid="29" grpId="0"/>
      <p:bldP spid="31" grpId="0"/>
      <p:bldP spid="33" grpId="0"/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7c:  Converting Equations from Polar to Rectangular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Convert the polar equation to a rectangular equation 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rectangular equation for </a:t>
                </a: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 is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–2. 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620" name="Picture 12" descr="polar grid from mathgv 45 degree 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143125"/>
            <a:ext cx="31623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21" name="Object 13"/>
          <p:cNvGraphicFramePr>
            <a:graphicFrameLocks noChangeAspect="1"/>
          </p:cNvGraphicFramePr>
          <p:nvPr/>
        </p:nvGraphicFramePr>
        <p:xfrm>
          <a:off x="8426450" y="362743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686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450" y="362743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8072438" y="2312988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203112" imgH="507780" progId="Equation.DSMT4">
                  <p:embed/>
                </p:oleObj>
              </mc:Choice>
              <mc:Fallback>
                <p:oleObj name="Equation" r:id="rId7" imgW="203112" imgH="507780" progId="Equation.DSMT4">
                  <p:embed/>
                  <p:pic>
                    <p:nvPicPr>
                      <p:cNvPr id="686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2312988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6891338" y="1827213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203112" imgH="507780" progId="Equation.DSMT4">
                  <p:embed/>
                </p:oleObj>
              </mc:Choice>
              <mc:Fallback>
                <p:oleObj name="Equation" r:id="rId9" imgW="203112" imgH="507780" progId="Equation.DSMT4">
                  <p:embed/>
                  <p:pic>
                    <p:nvPicPr>
                      <p:cNvPr id="686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1827213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5634038" y="2276475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291973" imgH="507780" progId="Equation.DSMT4">
                  <p:embed/>
                </p:oleObj>
              </mc:Choice>
              <mc:Fallback>
                <p:oleObj name="Equation" r:id="rId11" imgW="291973" imgH="507780" progId="Equation.DSMT4">
                  <p:embed/>
                  <p:pic>
                    <p:nvPicPr>
                      <p:cNvPr id="686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2276475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5376863" y="3622675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686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3622675"/>
                        <a:ext cx="1778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5762625" y="4637088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5" imgW="291973" imgH="507780" progId="Equation.DSMT4">
                  <p:embed/>
                </p:oleObj>
              </mc:Choice>
              <mc:Fallback>
                <p:oleObj name="Equation" r:id="rId15" imgW="291973" imgH="507780" progId="Equation.DSMT4">
                  <p:embed/>
                  <p:pic>
                    <p:nvPicPr>
                      <p:cNvPr id="686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4637088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/>
        </p:nvGraphicFramePr>
        <p:xfrm>
          <a:off x="6818313" y="5049838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7" imgW="291973" imgH="507780" progId="Equation.DSMT4">
                  <p:embed/>
                </p:oleObj>
              </mc:Choice>
              <mc:Fallback>
                <p:oleObj name="Equation" r:id="rId17" imgW="291973" imgH="507780" progId="Equation.DSMT4">
                  <p:embed/>
                  <p:pic>
                    <p:nvPicPr>
                      <p:cNvPr id="686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5049838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8" name="Object 20"/>
          <p:cNvGraphicFramePr>
            <a:graphicFrameLocks noChangeAspect="1"/>
          </p:cNvGraphicFramePr>
          <p:nvPr/>
        </p:nvGraphicFramePr>
        <p:xfrm>
          <a:off x="7972425" y="4699000"/>
          <a:ext cx="30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9" imgW="304668" imgH="507780" progId="Equation.DSMT4">
                  <p:embed/>
                </p:oleObj>
              </mc:Choice>
              <mc:Fallback>
                <p:oleObj name="Equation" r:id="rId19" imgW="304668" imgH="507780" progId="Equation.DSMT4">
                  <p:embed/>
                  <p:pic>
                    <p:nvPicPr>
                      <p:cNvPr id="686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4699000"/>
                        <a:ext cx="304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9" name="AutoShape 21"/>
          <p:cNvSpPr>
            <a:spLocks noChangeArrowheads="1"/>
          </p:cNvSpPr>
          <p:nvPr/>
        </p:nvSpPr>
        <p:spPr bwMode="auto">
          <a:xfrm>
            <a:off x="2646363" y="2479675"/>
            <a:ext cx="2611437" cy="595313"/>
          </a:xfrm>
          <a:prstGeom prst="wedgeRoundRectCallout">
            <a:avLst>
              <a:gd name="adj1" fmla="val 94861"/>
              <a:gd name="adj2" fmla="val 44667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8630" name="Object 22"/>
          <p:cNvGraphicFramePr>
            <a:graphicFrameLocks noChangeAspect="1"/>
          </p:cNvGraphicFramePr>
          <p:nvPr/>
        </p:nvGraphicFramePr>
        <p:xfrm>
          <a:off x="2863850" y="2651125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1" imgW="2171700" imgH="241300" progId="Equation.DSMT4">
                  <p:embed/>
                </p:oleObj>
              </mc:Choice>
              <mc:Fallback>
                <p:oleObj name="Equation" r:id="rId21" imgW="2171700" imgH="241300" progId="Equation.DSMT4">
                  <p:embed/>
                  <p:pic>
                    <p:nvPicPr>
                      <p:cNvPr id="686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51125"/>
                        <a:ext cx="2171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6446838" y="2143125"/>
            <a:ext cx="0" cy="306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3067A4F-217D-4EA4-83C2-AE747005C495}"/>
                  </a:ext>
                </a:extLst>
              </p:cNvPr>
              <p:cNvSpPr txBox="1"/>
              <p:nvPr/>
            </p:nvSpPr>
            <p:spPr>
              <a:xfrm>
                <a:off x="127886" y="2651125"/>
                <a:ext cx="1963646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067A4F-217D-4EA4-83C2-AE747005C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6" y="2651125"/>
                <a:ext cx="1963646" cy="90172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6AF0E93A-F43A-4762-811E-43AAC947E35E}"/>
                  </a:ext>
                </a:extLst>
              </p:cNvPr>
              <p:cNvSpPr txBox="1"/>
              <p:nvPr/>
            </p:nvSpPr>
            <p:spPr>
              <a:xfrm>
                <a:off x="228600" y="3755570"/>
                <a:ext cx="22493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F0E93A-F43A-4762-811E-43AAC947E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55570"/>
                <a:ext cx="224939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91C292A-0BB1-4D90-98A2-013484F6534E}"/>
                  </a:ext>
                </a:extLst>
              </p:cNvPr>
              <p:cNvSpPr txBox="1"/>
              <p:nvPr/>
            </p:nvSpPr>
            <p:spPr>
              <a:xfrm>
                <a:off x="911226" y="4355028"/>
                <a:ext cx="15667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91C292A-0BB1-4D90-98A2-013484F65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6" y="4355028"/>
                <a:ext cx="156677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 animBg="1"/>
      <p:bldP spid="25" grpId="0"/>
      <p:bldP spid="27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7d:  Converting Equations from Polar to Rectangular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Convert the polar equation to a rectangular equation 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: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(10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rectangular equation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is </a:t>
                </a: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+ (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– 5)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25.            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  <a:blipFill>
                <a:blip r:embed="rId2"/>
                <a:stretch>
                  <a:fillRect l="-1474" t="-1232" b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103EEE8-7761-4B77-B033-600CD546B5CC}"/>
                  </a:ext>
                </a:extLst>
              </p:cNvPr>
              <p:cNvSpPr txBox="1"/>
              <p:nvPr/>
            </p:nvSpPr>
            <p:spPr>
              <a:xfrm>
                <a:off x="4445000" y="2289926"/>
                <a:ext cx="32639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03EEE8-7761-4B77-B033-600CD546B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0" y="2289926"/>
                <a:ext cx="32639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4311A57-CFA1-4711-86F5-A441755B2448}"/>
                  </a:ext>
                </a:extLst>
              </p:cNvPr>
              <p:cNvSpPr txBox="1"/>
              <p:nvPr/>
            </p:nvSpPr>
            <p:spPr>
              <a:xfrm>
                <a:off x="3517526" y="282626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+25=25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311A57-CFA1-4711-86F5-A441755B2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26" y="2826265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C69F3E1-3A40-40DD-B6B2-D1A2DF82BFD3}"/>
                  </a:ext>
                </a:extLst>
              </p:cNvPr>
              <p:cNvSpPr txBox="1"/>
              <p:nvPr/>
            </p:nvSpPr>
            <p:spPr>
              <a:xfrm>
                <a:off x="3930463" y="33490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69F3E1-3A40-40DD-B6B2-D1A2DF82B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63" y="3349019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7d:  Converting Equations from Polar to Rectangular Form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Convert the polar equation </a:t>
                </a:r>
              </a:p>
              <a:p>
                <a:r>
                  <a:rPr lang="en-US" altLang="en-US" dirty="0"/>
                  <a:t>to a rectangular equation </a:t>
                </a:r>
              </a:p>
              <a:p>
                <a:r>
                  <a:rPr lang="en-US" altLang="en-US" dirty="0"/>
                  <a:t>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  <a:blipFill>
                <a:blip r:embed="rId3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6" name="Picture 4" descr="graph of r=10sinth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27213"/>
            <a:ext cx="46529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8637588" y="37338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8" y="37338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8101013" y="2055813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203112" imgH="507780" progId="Equation.DSMT4">
                  <p:embed/>
                </p:oleObj>
              </mc:Choice>
              <mc:Fallback>
                <p:oleObj name="Equation" r:id="rId7" imgW="203112" imgH="507780" progId="Equation.DSMT4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2055813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6511925" y="1319213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203112" imgH="507780" progId="Equation.DSMT4">
                  <p:embed/>
                </p:oleObj>
              </mc:Choice>
              <mc:Fallback>
                <p:oleObj name="Equation" r:id="rId9" imgW="203112" imgH="507780" progId="Equation.DSMT4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1319213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6440488" y="5772150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291973" imgH="507780" progId="Equation.DSMT4">
                  <p:embed/>
                </p:oleObj>
              </mc:Choice>
              <mc:Fallback>
                <p:oleObj name="Equation" r:id="rId11" imgW="291973" imgH="507780" progId="Equation.DSMT4">
                  <p:embed/>
                  <p:pic>
                    <p:nvPicPr>
                      <p:cNvPr id="28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5772150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4881563" y="2019300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3" imgW="291973" imgH="507780" progId="Equation.DSMT4">
                  <p:embed/>
                </p:oleObj>
              </mc:Choice>
              <mc:Fallback>
                <p:oleObj name="Equation" r:id="rId13" imgW="291973" imgH="507780" progId="Equation.DSMT4">
                  <p:embed/>
                  <p:pic>
                    <p:nvPicPr>
                      <p:cNvPr id="286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019300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4262438" y="3730625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5" imgW="177492" imgH="164814" progId="Equation.DSMT4">
                  <p:embed/>
                </p:oleObj>
              </mc:Choice>
              <mc:Fallback>
                <p:oleObj name="Equation" r:id="rId15" imgW="177492" imgH="164814" progId="Equation.DSMT4">
                  <p:embed/>
                  <p:pic>
                    <p:nvPicPr>
                      <p:cNvPr id="286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730625"/>
                        <a:ext cx="1778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881563" y="5145088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7" imgW="291973" imgH="507780" progId="Equation.DSMT4">
                  <p:embed/>
                </p:oleObj>
              </mc:Choice>
              <mc:Fallback>
                <p:oleObj name="Equation" r:id="rId17" imgW="291973" imgH="507780" progId="Equation.DSMT4">
                  <p:embed/>
                  <p:pic>
                    <p:nvPicPr>
                      <p:cNvPr id="286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5145088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3"/>
          <p:cNvGraphicFramePr>
            <a:graphicFrameLocks noChangeAspect="1"/>
          </p:cNvGraphicFramePr>
          <p:nvPr/>
        </p:nvGraphicFramePr>
        <p:xfrm>
          <a:off x="8020050" y="5145088"/>
          <a:ext cx="30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9" imgW="304668" imgH="507780" progId="Equation.DSMT4">
                  <p:embed/>
                </p:oleObj>
              </mc:Choice>
              <mc:Fallback>
                <p:oleObj name="Equation" r:id="rId19" imgW="304668" imgH="507780" progId="Equation.DSMT4">
                  <p:embed/>
                  <p:pic>
                    <p:nvPicPr>
                      <p:cNvPr id="2868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5145088"/>
                        <a:ext cx="304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4"/>
          <p:cNvGraphicFramePr>
            <a:graphicFrameLocks noChangeAspect="1"/>
          </p:cNvGraphicFramePr>
          <p:nvPr/>
        </p:nvGraphicFramePr>
        <p:xfrm>
          <a:off x="6715125" y="2695575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1" imgW="444114" imgH="253780" progId="Equation.DSMT4">
                  <p:embed/>
                </p:oleObj>
              </mc:Choice>
              <mc:Fallback>
                <p:oleObj name="Equation" r:id="rId21" imgW="444114" imgH="253780" progId="Equation.DSMT4">
                  <p:embed/>
                  <p:pic>
                    <p:nvPicPr>
                      <p:cNvPr id="2868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695575"/>
                        <a:ext cx="4445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5"/>
          <p:cNvGraphicFramePr>
            <a:graphicFrameLocks noChangeAspect="1"/>
          </p:cNvGraphicFramePr>
          <p:nvPr/>
        </p:nvGraphicFramePr>
        <p:xfrm>
          <a:off x="6570663" y="2824163"/>
          <a:ext cx="1016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3" imgW="101424" imgH="126780" progId="Equation.DSMT4">
                  <p:embed/>
                </p:oleObj>
              </mc:Choice>
              <mc:Fallback>
                <p:oleObj name="Equation" r:id="rId23" imgW="101424" imgH="126780" progId="Equation.DSMT4">
                  <p:embed/>
                  <p:pic>
                    <p:nvPicPr>
                      <p:cNvPr id="2868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2824163"/>
                        <a:ext cx="101600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AutoShape 16"/>
          <p:cNvSpPr>
            <a:spLocks noChangeArrowheads="1"/>
          </p:cNvSpPr>
          <p:nvPr/>
        </p:nvSpPr>
        <p:spPr bwMode="auto">
          <a:xfrm>
            <a:off x="523875" y="5473700"/>
            <a:ext cx="3738563" cy="595313"/>
          </a:xfrm>
          <a:prstGeom prst="wedgeRoundRectCallout">
            <a:avLst>
              <a:gd name="adj1" fmla="val 89278"/>
              <a:gd name="adj2" fmla="val -401468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688" name="Object 17"/>
          <p:cNvGraphicFramePr>
            <a:graphicFrameLocks noChangeAspect="1"/>
          </p:cNvGraphicFramePr>
          <p:nvPr/>
        </p:nvGraphicFramePr>
        <p:xfrm>
          <a:off x="795338" y="5600700"/>
          <a:ext cx="3213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25" imgW="3213100" imgH="342900" progId="Equation.DSMT4">
                  <p:embed/>
                </p:oleObj>
              </mc:Choice>
              <mc:Fallback>
                <p:oleObj name="Equation" r:id="rId25" imgW="3213100" imgH="342900" progId="Equation.DSMT4">
                  <p:embed/>
                  <p:pic>
                    <p:nvPicPr>
                      <p:cNvPr id="2868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5600700"/>
                        <a:ext cx="3213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89" name="Text Box 18"/>
              <p:cNvSpPr txBox="1">
                <a:spLocks noChangeArrowheads="1"/>
              </p:cNvSpPr>
              <p:nvPr/>
            </p:nvSpPr>
            <p:spPr bwMode="auto">
              <a:xfrm>
                <a:off x="185738" y="3338513"/>
                <a:ext cx="3864776" cy="1435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rectangular equation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        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is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x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+ (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– 5)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25. </a:t>
                </a:r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38" y="3338513"/>
                <a:ext cx="3864776" cy="1435201"/>
              </a:xfrm>
              <a:prstGeom prst="rect">
                <a:avLst/>
              </a:prstGeom>
              <a:blipFill>
                <a:blip r:embed="rId27"/>
                <a:stretch>
                  <a:fillRect l="-3155" t="-4681" r="-2208" b="-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79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Plotting Points in the Polar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19213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The foundation of the polar coordinate system is a horizontal ray that extends to the right.  The ray is called the </a:t>
                </a:r>
                <a:r>
                  <a:rPr lang="en-US" altLang="en-US" b="1" dirty="0"/>
                  <a:t>polar axis</a:t>
                </a:r>
                <a:r>
                  <a:rPr lang="en-US" altLang="en-US" dirty="0"/>
                  <a:t>.  The endpoint of the ray is called the </a:t>
                </a:r>
                <a:r>
                  <a:rPr lang="en-US" altLang="en-US" b="1" dirty="0"/>
                  <a:t>pole</a:t>
                </a:r>
                <a:r>
                  <a:rPr lang="en-US" altLang="en-US" dirty="0"/>
                  <a:t>.  A point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in the polar coordinate system is represented by an ordered pair of numbers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en-US" dirty="0"/>
                  <a:t>. We refer to the ordered pair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en-US" dirty="0"/>
                  <a:t> as the </a:t>
                </a:r>
                <a:r>
                  <a:rPr lang="en-US" altLang="en-US" b="1" dirty="0"/>
                  <a:t>polar coordinates</a:t>
                </a:r>
                <a:r>
                  <a:rPr lang="en-US" altLang="en-US" dirty="0"/>
                  <a:t> of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. 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19213"/>
                <a:ext cx="8686800" cy="4949825"/>
              </a:xfrm>
              <a:blipFill>
                <a:blip r:embed="rId2"/>
                <a:stretch>
                  <a:fillRect l="-1474" t="-1232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237038"/>
            <a:ext cx="22193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6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Plotting Points in the Polar Coordinate System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33500"/>
                <a:ext cx="8686800" cy="4848225"/>
              </a:xfrm>
            </p:spPr>
            <p:txBody>
              <a:bodyPr/>
              <a:lstStyle/>
              <a:p>
                <a:r>
                  <a:rPr lang="en-US" altLang="en-US" i="1" dirty="0"/>
                  <a:t>r</a:t>
                </a:r>
                <a:r>
                  <a:rPr lang="en-US" altLang="en-US" dirty="0"/>
                  <a:t> is a directed distance from the pole to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is an angle from the polar axis to the line segment from the pole to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.  This angle can be measured in degrees or radians.  Positive angles are measured counterclockwise from the polar axis.  Negative angles are measured clockwise from the polar axis.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33500"/>
                <a:ext cx="8686800" cy="4848225"/>
              </a:xfrm>
              <a:blipFill>
                <a:blip r:embed="rId2"/>
                <a:stretch>
                  <a:fillRect l="-147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77" y="3892062"/>
            <a:ext cx="2727653" cy="21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Plotting Points in a Polar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Plot the point with the following polar coordinates: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3, 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315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  <a:blipFill>
                <a:blip r:embed="rId3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94" name="Text Box 10"/>
              <p:cNvSpPr txBox="1">
                <a:spLocks noChangeArrowheads="1"/>
              </p:cNvSpPr>
              <p:nvPr/>
            </p:nvSpPr>
            <p:spPr bwMode="auto">
              <a:xfrm>
                <a:off x="207962" y="2302791"/>
                <a:ext cx="5149295" cy="1394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Because 315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is a positive angle,</a:t>
                </a:r>
              </a:p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315</m:t>
                        </m:r>
                      </m:e>
                      <m:sup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counterclockwise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polar axis.</a:t>
                </a:r>
              </a:p>
            </p:txBody>
          </p:sp>
        </mc:Choice>
        <mc:Fallback xmlns="">
          <p:sp>
            <p:nvSpPr>
              <p:cNvPr id="4199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962" y="2302791"/>
                <a:ext cx="5149295" cy="1394741"/>
              </a:xfrm>
              <a:prstGeom prst="rect">
                <a:avLst/>
              </a:prstGeom>
              <a:blipFill>
                <a:blip r:embed="rId4"/>
                <a:stretch>
                  <a:fillRect l="-2367" t="-4803" b="-113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11" descr="polar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2517775"/>
            <a:ext cx="36845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97" name="Text Box 13"/>
              <p:cNvSpPr txBox="1">
                <a:spLocks noChangeArrowheads="1"/>
              </p:cNvSpPr>
              <p:nvPr/>
            </p:nvSpPr>
            <p:spPr bwMode="auto">
              <a:xfrm>
                <a:off x="228600" y="4257675"/>
                <a:ext cx="4938713" cy="1373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Because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3 is positive, plot the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point going out three units on the</a:t>
                </a:r>
              </a:p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terminal side of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99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257675"/>
                <a:ext cx="4938713" cy="1373188"/>
              </a:xfrm>
              <a:prstGeom prst="rect">
                <a:avLst/>
              </a:prstGeom>
              <a:blipFill>
                <a:blip r:embed="rId6"/>
                <a:stretch>
                  <a:fillRect l="-2593" t="-4425" r="-2346" b="-11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7154863" y="4329113"/>
            <a:ext cx="1554162" cy="137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Arc 16"/>
          <p:cNvSpPr>
            <a:spLocks/>
          </p:cNvSpPr>
          <p:nvPr/>
        </p:nvSpPr>
        <p:spPr bwMode="auto">
          <a:xfrm>
            <a:off x="6707188" y="3940175"/>
            <a:ext cx="860425" cy="901700"/>
          </a:xfrm>
          <a:custGeom>
            <a:avLst/>
            <a:gdLst>
              <a:gd name="T0" fmla="*/ 740568 w 42922"/>
              <a:gd name="T1" fmla="*/ 768198 h 43200"/>
              <a:gd name="T2" fmla="*/ 860425 w 42922"/>
              <a:gd name="T3" fmla="*/ 378756 h 43200"/>
              <a:gd name="T4" fmla="*/ 432999 w 42922"/>
              <a:gd name="T5" fmla="*/ 4508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22" h="43200" fill="none" extrusionOk="0">
                <a:moveTo>
                  <a:pt x="36942" y="36803"/>
                </a:moveTo>
                <a:cubicBezTo>
                  <a:pt x="32886" y="40897"/>
                  <a:pt x="2736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196" y="-1"/>
                  <a:pt x="41227" y="7686"/>
                  <a:pt x="42922" y="18145"/>
                </a:cubicBezTo>
              </a:path>
              <a:path w="42922" h="43200" stroke="0" extrusionOk="0">
                <a:moveTo>
                  <a:pt x="36942" y="36803"/>
                </a:moveTo>
                <a:cubicBezTo>
                  <a:pt x="32886" y="40897"/>
                  <a:pt x="2736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196" y="-1"/>
                  <a:pt x="41227" y="7686"/>
                  <a:pt x="42922" y="18145"/>
                </a:cubicBezTo>
                <a:lnTo>
                  <a:pt x="21600" y="21600"/>
                </a:lnTo>
                <a:lnTo>
                  <a:pt x="36942" y="3680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9050" algn="ctr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7250113" y="4899025"/>
          <a:ext cx="508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508000" imgH="241300" progId="Equation.DSMT4">
                  <p:embed/>
                </p:oleObj>
              </mc:Choice>
              <mc:Fallback>
                <p:oleObj name="Equation" r:id="rId7" imgW="508000" imgH="241300" progId="Equation.DSMT4">
                  <p:embed/>
                  <p:pic>
                    <p:nvPicPr>
                      <p:cNvPr id="420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4899025"/>
                        <a:ext cx="508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7772400" y="48704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139639" imgH="190417" progId="Equation.DSMT4">
                  <p:embed/>
                </p:oleObj>
              </mc:Choice>
              <mc:Fallback>
                <p:oleObj name="Equation" r:id="rId9" imgW="139639" imgH="190417" progId="Equation.DSMT4">
                  <p:embed/>
                  <p:pic>
                    <p:nvPicPr>
                      <p:cNvPr id="420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8704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8008938" y="4329113"/>
            <a:ext cx="1065212" cy="354012"/>
          </a:xfrm>
          <a:prstGeom prst="wedgeRoundRectCallout">
            <a:avLst>
              <a:gd name="adj1" fmla="val -58644"/>
              <a:gd name="adj2" fmla="val 104708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8008938" y="4340225"/>
          <a:ext cx="105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1" imgW="1054100" imgH="342900" progId="Equation.DSMT4">
                  <p:embed/>
                </p:oleObj>
              </mc:Choice>
              <mc:Fallback>
                <p:oleObj name="Equation" r:id="rId11" imgW="1054100" imgH="342900" progId="Equation.DSMT4">
                  <p:embed/>
                  <p:pic>
                    <p:nvPicPr>
                      <p:cNvPr id="420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38" y="4340225"/>
                        <a:ext cx="105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1997" grpId="0"/>
      <p:bldP spid="420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Plotting Points in a Polar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599" y="1321904"/>
                <a:ext cx="8786813" cy="4932846"/>
              </a:xfrm>
            </p:spPr>
            <p:txBody>
              <a:bodyPr/>
              <a:lstStyle/>
              <a:p>
                <a:r>
                  <a:rPr lang="en-US" altLang="en-US" dirty="0"/>
                  <a:t>Plot the point with the following polar coordinates: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599" y="1321904"/>
                <a:ext cx="8786813" cy="4932846"/>
              </a:xfrm>
              <a:blipFill>
                <a:blip r:embed="rId3"/>
                <a:stretch>
                  <a:fillRect l="-1299" t="-1542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1" name="Text Box 5"/>
              <p:cNvSpPr txBox="1">
                <a:spLocks noChangeArrowheads="1"/>
              </p:cNvSpPr>
              <p:nvPr/>
            </p:nvSpPr>
            <p:spPr bwMode="auto">
              <a:xfrm>
                <a:off x="228600" y="2073275"/>
                <a:ext cx="4501297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Because </a:t>
                </a:r>
                <a:r>
                  <a:rPr lang="el-GR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angle,</a:t>
                </a:r>
              </a:p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</a:t>
                </a:r>
                <a:r>
                  <a:rPr lang="en-US" alt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counterclockwise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polar axis.</a:t>
                </a:r>
              </a:p>
            </p:txBody>
          </p:sp>
        </mc:Choice>
        <mc:Fallback xmlns="">
          <p:sp>
            <p:nvSpPr>
              <p:cNvPr id="4506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073275"/>
                <a:ext cx="4501297" cy="1384995"/>
              </a:xfrm>
              <a:prstGeom prst="rect">
                <a:avLst/>
              </a:prstGeom>
              <a:blipFill>
                <a:blip r:embed="rId4"/>
                <a:stretch>
                  <a:fillRect l="-2846" t="-4405" r="-1220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polar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2517775"/>
            <a:ext cx="36845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064" name="Text Box 8"/>
              <p:cNvSpPr txBox="1">
                <a:spLocks noChangeArrowheads="1"/>
              </p:cNvSpPr>
              <p:nvPr/>
            </p:nvSpPr>
            <p:spPr bwMode="auto">
              <a:xfrm>
                <a:off x="228600" y="4257675"/>
                <a:ext cx="5194300" cy="180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Because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–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 is negative, plot the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point going out two units along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ray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opposite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the terminal side</a:t>
                </a:r>
              </a:p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06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257675"/>
                <a:ext cx="5194300" cy="1800225"/>
              </a:xfrm>
              <a:prstGeom prst="rect">
                <a:avLst/>
              </a:prstGeom>
              <a:blipFill>
                <a:blip r:embed="rId6"/>
                <a:stretch>
                  <a:fillRect l="-2465" t="-3378" r="-2230" b="-9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7" name="Arc 11"/>
          <p:cNvSpPr>
            <a:spLocks/>
          </p:cNvSpPr>
          <p:nvPr/>
        </p:nvSpPr>
        <p:spPr bwMode="auto">
          <a:xfrm>
            <a:off x="6710363" y="3941763"/>
            <a:ext cx="858837" cy="450850"/>
          </a:xfrm>
          <a:custGeom>
            <a:avLst/>
            <a:gdLst>
              <a:gd name="T0" fmla="*/ 0 w 42834"/>
              <a:gd name="T1" fmla="*/ 410127 h 21600"/>
              <a:gd name="T2" fmla="*/ 858837 w 42834"/>
              <a:gd name="T3" fmla="*/ 378756 h 21600"/>
              <a:gd name="T4" fmla="*/ 431323 w 42834"/>
              <a:gd name="T5" fmla="*/ 450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34" h="21600" fill="none" extrusionOk="0">
                <a:moveTo>
                  <a:pt x="0" y="19649"/>
                </a:moveTo>
                <a:cubicBezTo>
                  <a:pt x="1009" y="8521"/>
                  <a:pt x="10338" y="-1"/>
                  <a:pt x="21512" y="0"/>
                </a:cubicBezTo>
                <a:cubicBezTo>
                  <a:pt x="32108" y="0"/>
                  <a:pt x="41139" y="7686"/>
                  <a:pt x="42834" y="18145"/>
                </a:cubicBezTo>
              </a:path>
              <a:path w="42834" h="21600" stroke="0" extrusionOk="0">
                <a:moveTo>
                  <a:pt x="0" y="19649"/>
                </a:moveTo>
                <a:cubicBezTo>
                  <a:pt x="1009" y="8521"/>
                  <a:pt x="10338" y="-1"/>
                  <a:pt x="21512" y="0"/>
                </a:cubicBezTo>
                <a:cubicBezTo>
                  <a:pt x="32108" y="0"/>
                  <a:pt x="41139" y="7686"/>
                  <a:pt x="42834" y="18145"/>
                </a:cubicBezTo>
                <a:lnTo>
                  <a:pt x="21512" y="21600"/>
                </a:lnTo>
                <a:lnTo>
                  <a:pt x="0" y="19649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9050" algn="ctr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6608763" y="3725863"/>
          <a:ext cx="203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7" imgW="203112" imgH="190417" progId="Equation.DSMT4">
                  <p:embed/>
                </p:oleObj>
              </mc:Choice>
              <mc:Fallback>
                <p:oleObj name="Equation" r:id="rId7" imgW="203112" imgH="190417" progId="Equation.DSMT4">
                  <p:embed/>
                  <p:pic>
                    <p:nvPicPr>
                      <p:cNvPr id="450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3725863"/>
                        <a:ext cx="2032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7677150" y="4268788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9" imgW="139639" imgH="190417" progId="Equation.DSMT4">
                  <p:embed/>
                </p:oleObj>
              </mc:Choice>
              <mc:Fallback>
                <p:oleObj name="Equation" r:id="rId9" imgW="139639" imgH="190417" progId="Equation.DSMT4">
                  <p:embed/>
                  <p:pic>
                    <p:nvPicPr>
                      <p:cNvPr id="45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50" y="4268788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7950200" y="3725863"/>
            <a:ext cx="1065213" cy="542925"/>
          </a:xfrm>
          <a:prstGeom prst="wedgeRoundRectCallout">
            <a:avLst>
              <a:gd name="adj1" fmla="val -58644"/>
              <a:gd name="adj2" fmla="val 50875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8026400" y="3808413"/>
          <a:ext cx="88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1" imgW="888614" imgH="406224" progId="Equation.DSMT4">
                  <p:embed/>
                </p:oleObj>
              </mc:Choice>
              <mc:Fallback>
                <p:oleObj name="Equation" r:id="rId11" imgW="888614" imgH="406224" progId="Equation.DSMT4">
                  <p:embed/>
                  <p:pic>
                    <p:nvPicPr>
                      <p:cNvPr id="450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3808413"/>
                        <a:ext cx="88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4" grpId="0"/>
      <p:bldP spid="450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1c:  Plotting Points in a Polar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Plot the point with the following polar coordinates: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−1, −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04925"/>
                <a:ext cx="8686800" cy="4949825"/>
              </a:xfrm>
              <a:blipFill>
                <a:blip r:embed="rId3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85" name="Text Box 5"/>
              <p:cNvSpPr txBox="1">
                <a:spLocks noChangeArrowheads="1"/>
              </p:cNvSpPr>
              <p:nvPr/>
            </p:nvSpPr>
            <p:spPr bwMode="auto">
              <a:xfrm>
                <a:off x="207962" y="2308139"/>
                <a:ext cx="4809073" cy="2375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negative angle,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clockwise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polar axis.</a:t>
                </a:r>
              </a:p>
            </p:txBody>
          </p:sp>
        </mc:Choice>
        <mc:Fallback xmlns="">
          <p:sp>
            <p:nvSpPr>
              <p:cNvPr id="460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962" y="2308139"/>
                <a:ext cx="4809073" cy="2375779"/>
              </a:xfrm>
              <a:prstGeom prst="rect">
                <a:avLst/>
              </a:prstGeom>
              <a:blipFill>
                <a:blip r:embed="rId4"/>
                <a:stretch>
                  <a:fillRect l="-2535" r="-1267" b="-64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8" name="Picture 6" descr="polar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2517775"/>
            <a:ext cx="36845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088" name="Text Box 8"/>
              <p:cNvSpPr txBox="1">
                <a:spLocks noChangeArrowheads="1"/>
              </p:cNvSpPr>
              <p:nvPr/>
            </p:nvSpPr>
            <p:spPr bwMode="auto">
              <a:xfrm>
                <a:off x="164307" y="4837906"/>
                <a:ext cx="5194300" cy="1373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Because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–1 is negative, plot the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point going out one unit along the</a:t>
                </a:r>
              </a:p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ray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opposite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the terminal side of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08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307" y="4837906"/>
                <a:ext cx="5194300" cy="1373188"/>
              </a:xfrm>
              <a:prstGeom prst="rect">
                <a:avLst/>
              </a:prstGeom>
              <a:blipFill>
                <a:blip r:embed="rId6"/>
                <a:stretch>
                  <a:fillRect l="-2465" t="-4889" r="-2230" b="-12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91" name="Arc 11"/>
          <p:cNvSpPr>
            <a:spLocks/>
          </p:cNvSpPr>
          <p:nvPr/>
        </p:nvSpPr>
        <p:spPr bwMode="auto">
          <a:xfrm rot="16200000" flipH="1">
            <a:off x="7104063" y="4362450"/>
            <a:ext cx="520700" cy="466725"/>
          </a:xfrm>
          <a:custGeom>
            <a:avLst/>
            <a:gdLst>
              <a:gd name="T0" fmla="*/ 520440 w 26054"/>
              <a:gd name="T1" fmla="*/ 0 h 22354"/>
              <a:gd name="T2" fmla="*/ 0 w 26054"/>
              <a:gd name="T3" fmla="*/ 457037 h 22354"/>
              <a:gd name="T4" fmla="*/ 89015 w 26054"/>
              <a:gd name="T5" fmla="*/ 15743 h 223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054" h="22354" fill="none" extrusionOk="0">
                <a:moveTo>
                  <a:pt x="26040" y="0"/>
                </a:moveTo>
                <a:cubicBezTo>
                  <a:pt x="26049" y="251"/>
                  <a:pt x="26054" y="502"/>
                  <a:pt x="26054" y="754"/>
                </a:cubicBezTo>
                <a:cubicBezTo>
                  <a:pt x="26054" y="12683"/>
                  <a:pt x="16383" y="22354"/>
                  <a:pt x="4454" y="22354"/>
                </a:cubicBezTo>
                <a:cubicBezTo>
                  <a:pt x="2957" y="22354"/>
                  <a:pt x="1464" y="22198"/>
                  <a:pt x="0" y="21889"/>
                </a:cubicBezTo>
              </a:path>
              <a:path w="26054" h="22354" stroke="0" extrusionOk="0">
                <a:moveTo>
                  <a:pt x="26040" y="0"/>
                </a:moveTo>
                <a:cubicBezTo>
                  <a:pt x="26049" y="251"/>
                  <a:pt x="26054" y="502"/>
                  <a:pt x="26054" y="754"/>
                </a:cubicBezTo>
                <a:cubicBezTo>
                  <a:pt x="26054" y="12683"/>
                  <a:pt x="16383" y="22354"/>
                  <a:pt x="4454" y="22354"/>
                </a:cubicBezTo>
                <a:cubicBezTo>
                  <a:pt x="2957" y="22354"/>
                  <a:pt x="1464" y="22198"/>
                  <a:pt x="0" y="21889"/>
                </a:cubicBezTo>
                <a:lnTo>
                  <a:pt x="4454" y="754"/>
                </a:lnTo>
                <a:lnTo>
                  <a:pt x="2604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9050" algn="ctr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7512050" y="4632325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7" imgW="393529" imgH="609336" progId="Equation.DSMT4">
                  <p:embed/>
                </p:oleObj>
              </mc:Choice>
              <mc:Fallback>
                <p:oleObj name="Equation" r:id="rId7" imgW="393529" imgH="609336" progId="Equation.DSMT4">
                  <p:embed/>
                  <p:pic>
                    <p:nvPicPr>
                      <p:cNvPr id="46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4632325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104063" y="39814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139639" imgH="190417" progId="Equation.DSMT4">
                  <p:embed/>
                </p:oleObj>
              </mc:Choice>
              <mc:Fallback>
                <p:oleObj name="Equation" r:id="rId9" imgW="139639" imgH="190417" progId="Equation.DSMT4">
                  <p:embed/>
                  <p:pic>
                    <p:nvPicPr>
                      <p:cNvPr id="460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39814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7458075" y="3395663"/>
            <a:ext cx="1457325" cy="776287"/>
          </a:xfrm>
          <a:prstGeom prst="wedgeRoundRectCallout">
            <a:avLst>
              <a:gd name="adj1" fmla="val -64269"/>
              <a:gd name="adj2" fmla="val 31801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7597775" y="338455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1" imgW="1168400" imgH="787400" progId="Equation.DSMT4">
                  <p:embed/>
                </p:oleObj>
              </mc:Choice>
              <mc:Fallback>
                <p:oleObj name="Equation" r:id="rId11" imgW="1168400" imgH="787400" progId="Equation.DSMT4">
                  <p:embed/>
                  <p:pic>
                    <p:nvPicPr>
                      <p:cNvPr id="460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338455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6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8" grpId="0"/>
      <p:bldP spid="460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Finding Other Polar Coordinates for a Given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altLang="en-US" dirty="0"/>
                  <a:t>Find another representation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in which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is positive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 descr="polar g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517775"/>
            <a:ext cx="36845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7069138" y="2757488"/>
            <a:ext cx="1349375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969250" y="3114675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39639" imgH="190417" progId="Equation.DSMT4">
                  <p:embed/>
                </p:oleObj>
              </mc:Choice>
              <mc:Fallback>
                <p:oleObj name="Equation" r:id="rId5" imgW="139639" imgH="190417" progId="Equation.DSMT4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114675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7969250" y="3513138"/>
            <a:ext cx="1050925" cy="776287"/>
          </a:xfrm>
          <a:prstGeom prst="wedgeRoundRectCallout">
            <a:avLst>
              <a:gd name="adj1" fmla="val -38065"/>
              <a:gd name="adj2" fmla="val -80472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8115300" y="3502025"/>
          <a:ext cx="800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800100" imgH="787400" progId="Equation.DSMT4">
                  <p:embed/>
                </p:oleObj>
              </mc:Choice>
              <mc:Fallback>
                <p:oleObj name="Equation" r:id="rId7" imgW="800100" imgH="787400" progId="Equation.DSMT4">
                  <p:embed/>
                  <p:pic>
                    <p:nvPicPr>
                      <p:cNvPr id="9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3502025"/>
                        <a:ext cx="800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0187" name="Text Box 11"/>
              <p:cNvSpPr txBox="1">
                <a:spLocks noChangeArrowheads="1"/>
              </p:cNvSpPr>
              <p:nvPr/>
            </p:nvSpPr>
            <p:spPr bwMode="auto">
              <a:xfrm>
                <a:off x="136525" y="2724150"/>
                <a:ext cx="5654433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We want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positive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Add 2</a:t>
                </a:r>
                <a:r>
                  <a:rPr lang="el-GR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angle and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 change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018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25" y="2724150"/>
                <a:ext cx="5654433" cy="1384995"/>
              </a:xfrm>
              <a:prstGeom prst="rect">
                <a:avLst/>
              </a:prstGeom>
              <a:blipFill rotWithShape="1">
                <a:blip r:embed="rId9"/>
                <a:stretch>
                  <a:fillRect l="-2155" t="-4405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F27FCC0-AC79-4858-9873-5C4390A4CBCF}"/>
                  </a:ext>
                </a:extLst>
              </p:cNvPr>
              <p:cNvSpPr txBox="1"/>
              <p:nvPr/>
            </p:nvSpPr>
            <p:spPr>
              <a:xfrm>
                <a:off x="207963" y="4154723"/>
                <a:ext cx="3381705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27FCC0-AC79-4858-9873-5C4390A4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3" y="4154723"/>
                <a:ext cx="3381705" cy="8244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EF9D3EB-B773-4F95-A240-E44C95532A82}"/>
                  </a:ext>
                </a:extLst>
              </p:cNvPr>
              <p:cNvSpPr txBox="1"/>
              <p:nvPr/>
            </p:nvSpPr>
            <p:spPr>
              <a:xfrm>
                <a:off x="228600" y="5083158"/>
                <a:ext cx="239871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F9D3EB-B773-4F95-A240-E44C95532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83158"/>
                <a:ext cx="2398712" cy="10604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F7AF50C-3EB4-4B65-8696-9494564696D1}"/>
                  </a:ext>
                </a:extLst>
              </p:cNvPr>
              <p:cNvSpPr txBox="1"/>
              <p:nvPr/>
            </p:nvSpPr>
            <p:spPr>
              <a:xfrm>
                <a:off x="2508738" y="5098144"/>
                <a:ext cx="1627188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7AF50C-3EB4-4B65-8696-94945646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38" y="5098144"/>
                <a:ext cx="1627188" cy="1060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3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2b:  Finding Other Polar Coordinates for a Given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altLang="en-US" dirty="0"/>
                  <a:t>Find another representation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  <m:f>
                          <m:fPr>
                            <m:ctrlPr>
                              <a:rPr lang="el-G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 in which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is negative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r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5" name="Picture 5" descr="polar g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517775"/>
            <a:ext cx="36845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7069138" y="2757488"/>
            <a:ext cx="1349375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7969250" y="3114675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139639" imgH="190417" progId="Equation.DSMT4">
                  <p:embed/>
                </p:oleObj>
              </mc:Choice>
              <mc:Fallback>
                <p:oleObj name="Equation" r:id="rId5" imgW="139639" imgH="190417" progId="Equation.DSMT4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114675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969250" y="3513138"/>
            <a:ext cx="1050925" cy="776287"/>
          </a:xfrm>
          <a:prstGeom prst="wedgeRoundRectCallout">
            <a:avLst>
              <a:gd name="adj1" fmla="val -38065"/>
              <a:gd name="adj2" fmla="val -80472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8115300" y="3502025"/>
          <a:ext cx="800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800100" imgH="787400" progId="Equation.DSMT4">
                  <p:embed/>
                </p:oleObj>
              </mc:Choice>
              <mc:Fallback>
                <p:oleObj name="Equation" r:id="rId7" imgW="800100" imgH="787400" progId="Equation.DSMT4">
                  <p:embed/>
                  <p:pic>
                    <p:nvPicPr>
                      <p:cNvPr id="102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3502025"/>
                        <a:ext cx="800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211" name="Text Box 11"/>
              <p:cNvSpPr txBox="1">
                <a:spLocks noChangeArrowheads="1"/>
              </p:cNvSpPr>
              <p:nvPr/>
            </p:nvSpPr>
            <p:spPr bwMode="auto">
              <a:xfrm>
                <a:off x="136525" y="2724150"/>
                <a:ext cx="5511240" cy="1373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We want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negative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Add </a:t>
                </a:r>
                <a:r>
                  <a:rPr lang="el-GR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π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to the angle and replace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 </a:t>
                </a:r>
                <a:b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with –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21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25" y="2724150"/>
                <a:ext cx="5511240" cy="1373188"/>
              </a:xfrm>
              <a:prstGeom prst="rect">
                <a:avLst/>
              </a:prstGeom>
              <a:blipFill>
                <a:blip r:embed="rId9"/>
                <a:stretch>
                  <a:fillRect l="-2212" t="-5333" r="-1770" b="-12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2A2D189-6996-4CD5-8DD8-91EF097B9931}"/>
                  </a:ext>
                </a:extLst>
              </p:cNvPr>
              <p:cNvSpPr txBox="1"/>
              <p:nvPr/>
            </p:nvSpPr>
            <p:spPr>
              <a:xfrm>
                <a:off x="123825" y="4251797"/>
                <a:ext cx="3633040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A2D189-6996-4CD5-8DD8-91EF097B9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" y="4251797"/>
                <a:ext cx="3633040" cy="8244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8B1BCFF-7208-4754-B16B-8CCD0A8856BA}"/>
                  </a:ext>
                </a:extLst>
              </p:cNvPr>
              <p:cNvSpPr txBox="1"/>
              <p:nvPr/>
            </p:nvSpPr>
            <p:spPr>
              <a:xfrm>
                <a:off x="245596" y="5373188"/>
                <a:ext cx="2843492" cy="90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B1BCFF-7208-4754-B16B-8CCD0A885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6" y="5373188"/>
                <a:ext cx="2843492" cy="9093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D1B52E0-1609-4835-9214-A425B59A0604}"/>
                  </a:ext>
                </a:extLst>
              </p:cNvPr>
              <p:cNvSpPr txBox="1"/>
              <p:nvPr/>
            </p:nvSpPr>
            <p:spPr>
              <a:xfrm>
                <a:off x="2738251" y="5301950"/>
                <a:ext cx="2349874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1B52E0-1609-4835-9214-A425B59A0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51" y="5301950"/>
                <a:ext cx="2349874" cy="1060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64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17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19228</TotalTime>
  <Words>1954</Words>
  <Application>Microsoft Office PowerPoint</Application>
  <PresentationFormat>Letter Paper (8.5x11 in)</PresentationFormat>
  <Paragraphs>207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Objectives:</vt:lpstr>
      <vt:lpstr>Plotting Points in the Polar Coordinate System</vt:lpstr>
      <vt:lpstr>Plotting Points in the Polar Coordinate System         (continued)</vt:lpstr>
      <vt:lpstr>Example 1a:  Plotting Points in a Polar Coordinate System</vt:lpstr>
      <vt:lpstr>Example 1b:  Plotting Points in a Polar Coordinate System</vt:lpstr>
      <vt:lpstr>Example 1c:  Plotting Points in a Polar Coordinate System</vt:lpstr>
      <vt:lpstr>Example 2a:  Finding Other Polar Coordinates for a Given Point</vt:lpstr>
      <vt:lpstr>Example 2b:  Finding Other Polar Coordinates for a Given Point</vt:lpstr>
      <vt:lpstr>Example 2c:  Finding Other Polar Coordinates for a Given Point</vt:lpstr>
      <vt:lpstr>Relations between Polar and Rectangular Coordinates</vt:lpstr>
      <vt:lpstr>Point Conversion from Polar to Rectangular Coordinates</vt:lpstr>
      <vt:lpstr>Example 3a:  Polar-to-Rectangular Point Conversion</vt:lpstr>
      <vt:lpstr>Example 3b:  Polar-to-Rectangular Point Conversion</vt:lpstr>
      <vt:lpstr>Point Conversion from Rectangular to Polar Coordinates</vt:lpstr>
      <vt:lpstr>Example 4:  Rectangular-to-Polar Point Conversion</vt:lpstr>
      <vt:lpstr>Example 4:  Rectangular-to-Polar Point Conversion (cont)</vt:lpstr>
      <vt:lpstr>Equation Conversion from Rectangular to Polar Coordinates</vt:lpstr>
      <vt:lpstr>Example 6a:  Converting Equations from Rectangular to Polar Coordinates</vt:lpstr>
      <vt:lpstr>Example 6b:  Converting Equations from Rectangular to Polar Coordinates</vt:lpstr>
      <vt:lpstr>Equation Conversion from Polar to Rectangular Coordinates</vt:lpstr>
      <vt:lpstr>Example 7a:  Converting Equations from Polar to Rectangular Form</vt:lpstr>
      <vt:lpstr>Example 7b:  Converting Equations from Polar to Rectangular Form</vt:lpstr>
      <vt:lpstr>Example 7c:  Converting Equations from Polar to Rectangular Form</vt:lpstr>
      <vt:lpstr>Example 7d:  Converting Equations from Polar to Rectangular Form</vt:lpstr>
      <vt:lpstr>Example 7d:  Converting Equations from Polar to Rectangular Form  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1206</cp:revision>
  <cp:lastPrinted>2001-11-04T00:51:13Z</cp:lastPrinted>
  <dcterms:created xsi:type="dcterms:W3CDTF">2005-02-25T19:46:41Z</dcterms:created>
  <dcterms:modified xsi:type="dcterms:W3CDTF">2022-12-30T01:43:40Z</dcterms:modified>
</cp:coreProperties>
</file>