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17"/>
  </p:notesMasterIdLst>
  <p:handoutMasterIdLst>
    <p:handoutMasterId r:id="rId18"/>
  </p:handoutMasterIdLst>
  <p:sldIdLst>
    <p:sldId id="1005" r:id="rId2"/>
    <p:sldId id="1310" r:id="rId3"/>
    <p:sldId id="1311" r:id="rId4"/>
    <p:sldId id="1312" r:id="rId5"/>
    <p:sldId id="1313" r:id="rId6"/>
    <p:sldId id="1314" r:id="rId7"/>
    <p:sldId id="1315" r:id="rId8"/>
    <p:sldId id="1316" r:id="rId9"/>
    <p:sldId id="1317" r:id="rId10"/>
    <p:sldId id="1318" r:id="rId11"/>
    <p:sldId id="1319" r:id="rId12"/>
    <p:sldId id="1320" r:id="rId13"/>
    <p:sldId id="1321" r:id="rId14"/>
    <p:sldId id="1322" r:id="rId15"/>
    <p:sldId id="1323" r:id="rId16"/>
  </p:sldIdLst>
  <p:sldSz cx="9144000" cy="6858000" type="letter"/>
  <p:notesSz cx="6858000" cy="9144000"/>
  <p:embeddedFontLst>
    <p:embeddedFont>
      <p:font typeface="Tahoma" pitchFamily="34" charset="0"/>
      <p:regular r:id="rId19"/>
      <p:bold r:id="rId20"/>
    </p:embeddedFont>
    <p:embeddedFont>
      <p:font typeface="Arial Narrow" pitchFamily="34" charset="0"/>
      <p:regular r:id="rId21"/>
      <p:bold r:id="rId22"/>
      <p:italic r:id="rId23"/>
      <p:boldItalic r:id="rId24"/>
    </p:embeddedFont>
    <p:embeddedFont>
      <p:font typeface="Cambria Math" pitchFamily="18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234"/>
    <a:srgbClr val="ADDFE5"/>
    <a:srgbClr val="6F2C91"/>
    <a:srgbClr val="0000FF"/>
    <a:srgbClr val="3399FF"/>
    <a:srgbClr val="006666"/>
    <a:srgbClr val="E86542"/>
    <a:srgbClr val="4F2270"/>
    <a:srgbClr val="441D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0" autoAdjust="0"/>
    <p:restoredTop sz="93129" autoAdjust="0"/>
  </p:normalViewPr>
  <p:slideViewPr>
    <p:cSldViewPr snapToGrid="0" snapToObjects="1">
      <p:cViewPr varScale="1">
        <p:scale>
          <a:sx n="63" d="100"/>
          <a:sy n="63" d="100"/>
        </p:scale>
        <p:origin x="-384" y="-114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187450"/>
            <a:ext cx="8705850" cy="512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="" xmlns:a16="http://schemas.microsoft.com/office/drawing/2014/main" id="{EE41540A-272F-497C-8086-CA044A217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1008065"/>
            <a:ext cx="9144000" cy="79369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8" Type="http://schemas.openxmlformats.org/officeDocument/2006/relationships/image" Target="NULL"/><Relationship Id="rId3" Type="http://schemas.openxmlformats.org/officeDocument/2006/relationships/oleObject" Target="../embeddings/oleObject1.bin"/><Relationship Id="rId21" Type="http://schemas.openxmlformats.org/officeDocument/2006/relationships/image" Target="NUL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17" Type="http://schemas.openxmlformats.org/officeDocument/2006/relationships/image" Target="NULL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NULL"/><Relationship Id="rId10" Type="http://schemas.openxmlformats.org/officeDocument/2006/relationships/image" Target="../media/image8.wmf"/><Relationship Id="rId19" Type="http://schemas.openxmlformats.org/officeDocument/2006/relationships/image" Target="NULL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2.bin"/><Relationship Id="rId18" Type="http://schemas.openxmlformats.org/officeDocument/2006/relationships/image" Target="NULL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9.wmf"/><Relationship Id="rId17" Type="http://schemas.openxmlformats.org/officeDocument/2006/relationships/image" Target="NULL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image" Target="NULL"/><Relationship Id="rId10" Type="http://schemas.openxmlformats.org/officeDocument/2006/relationships/image" Target="../media/image8.wmf"/><Relationship Id="rId19" Type="http://schemas.openxmlformats.org/officeDocument/2006/relationships/image" Target="NULL"/><Relationship Id="rId4" Type="http://schemas.openxmlformats.org/officeDocument/2006/relationships/image" Target="../media/image5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9.wmf"/><Relationship Id="rId3" Type="http://schemas.openxmlformats.org/officeDocument/2006/relationships/image" Target="../media/image15.pn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19.bin"/><Relationship Id="rId21" Type="http://schemas.openxmlformats.org/officeDocument/2006/relationships/image" Target="NUL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20" Type="http://schemas.openxmlformats.org/officeDocument/2006/relationships/image" Target="NUL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14.wmf"/><Relationship Id="rId19" Type="http://schemas.openxmlformats.org/officeDocument/2006/relationships/image" Target="NULL"/><Relationship Id="rId4" Type="http://schemas.openxmlformats.org/officeDocument/2006/relationships/image" Target="../media/image11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16.wmf"/><Relationship Id="rId22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6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Additional Topics in Trigonometry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599" y="4245817"/>
            <a:ext cx="4100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6.2 The Law of Cosines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BE750543-3360-402F-801B-E039FF120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63" y="638175"/>
            <a:ext cx="4193387" cy="5415702"/>
          </a:xfrm>
          <a:prstGeom prst="rect">
            <a:avLst/>
          </a:prstGeom>
          <a:solidFill>
            <a:srgbClr val="B2D234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Solving an SSS Triangle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altLang="en-US" dirty="0"/>
              <a:t>Solve triangle </a:t>
            </a:r>
            <a:r>
              <a:rPr lang="en-US" altLang="en-US" i="1" dirty="0"/>
              <a:t>ABC</a:t>
            </a:r>
            <a:r>
              <a:rPr lang="en-US" altLang="en-US" dirty="0"/>
              <a:t> if </a:t>
            </a:r>
            <a:r>
              <a:rPr lang="en-US" altLang="en-US" i="1" dirty="0"/>
              <a:t>a</a:t>
            </a:r>
            <a:r>
              <a:rPr lang="en-US" altLang="en-US" dirty="0"/>
              <a:t> = 8, </a:t>
            </a:r>
            <a:r>
              <a:rPr lang="en-US" altLang="en-US" i="1" dirty="0"/>
              <a:t>b</a:t>
            </a:r>
            <a:r>
              <a:rPr lang="en-US" altLang="en-US" dirty="0"/>
              <a:t> = 10, and </a:t>
            </a:r>
            <a:r>
              <a:rPr lang="en-US" altLang="en-US" i="1" dirty="0"/>
              <a:t>c</a:t>
            </a:r>
            <a:r>
              <a:rPr lang="en-US" altLang="en-US" dirty="0"/>
              <a:t> = 5.  Round angle measures to the nearest degree.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Step 1  Use the Law of Cosines to find the angle opposite the longest side.</a:t>
            </a:r>
          </a:p>
          <a:p>
            <a:pPr eaLnBrk="1" hangingPunct="1">
              <a:spcBef>
                <a:spcPct val="0"/>
              </a:spcBef>
            </a:pP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Because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cos</a:t>
            </a:r>
            <a:r>
              <a:rPr lang="en-US" altLang="en-US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is negative, </a:t>
            </a:r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is an obtuse angle.</a:t>
            </a:r>
            <a:endParaRPr lang="en-US" altLang="en-US" dirty="0"/>
          </a:p>
          <a:p>
            <a:pPr marL="0" indent="0"/>
            <a:endParaRPr lang="en-US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8A4C198-CCE8-4471-8226-AC0A21EF3B3A}"/>
              </a:ext>
            </a:extLst>
          </p:cNvPr>
          <p:cNvGrpSpPr/>
          <p:nvPr/>
        </p:nvGrpSpPr>
        <p:grpSpPr>
          <a:xfrm>
            <a:off x="5371681" y="2550060"/>
            <a:ext cx="3657600" cy="1330325"/>
            <a:chOff x="228600" y="2343150"/>
            <a:chExt cx="3657600" cy="1330325"/>
          </a:xfrm>
        </p:grpSpPr>
        <p:sp>
          <p:nvSpPr>
            <p:cNvPr id="11268" name="AutoShape 5"/>
            <p:cNvSpPr>
              <a:spLocks noChangeAspect="1" noChangeArrowheads="1"/>
            </p:cNvSpPr>
            <p:nvPr/>
          </p:nvSpPr>
          <p:spPr bwMode="auto">
            <a:xfrm>
              <a:off x="479425" y="2622550"/>
              <a:ext cx="3190875" cy="695325"/>
            </a:xfrm>
            <a:prstGeom prst="triangle">
              <a:avLst>
                <a:gd name="adj" fmla="val 22190"/>
              </a:avLst>
            </a:prstGeom>
            <a:solidFill>
              <a:schemeClr val="accent1">
                <a:alpha val="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1269" name="Object 6"/>
            <p:cNvGraphicFramePr>
              <a:graphicFrameLocks noChangeAspect="1"/>
            </p:cNvGraphicFramePr>
            <p:nvPr/>
          </p:nvGraphicFramePr>
          <p:xfrm>
            <a:off x="228600" y="3317875"/>
            <a:ext cx="215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Equation" r:id="rId3" imgW="215806" imgH="228501" progId="Equation.DSMT4">
                    <p:embed/>
                  </p:oleObj>
                </mc:Choice>
                <mc:Fallback>
                  <p:oleObj name="Equation" r:id="rId3" imgW="215806" imgH="228501" progId="Equation.DSMT4">
                    <p:embed/>
                    <p:pic>
                      <p:nvPicPr>
                        <p:cNvPr id="11269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3317875"/>
                          <a:ext cx="2159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0" name="Object 7"/>
            <p:cNvGraphicFramePr>
              <a:graphicFrameLocks noChangeAspect="1"/>
            </p:cNvGraphicFramePr>
            <p:nvPr/>
          </p:nvGraphicFramePr>
          <p:xfrm>
            <a:off x="1125538" y="2343150"/>
            <a:ext cx="215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Equation" r:id="rId5" imgW="215806" imgH="228501" progId="Equation.DSMT4">
                    <p:embed/>
                  </p:oleObj>
                </mc:Choice>
                <mc:Fallback>
                  <p:oleObj name="Equation" r:id="rId5" imgW="215806" imgH="228501" progId="Equation.DSMT4">
                    <p:embed/>
                    <p:pic>
                      <p:nvPicPr>
                        <p:cNvPr id="1127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5538" y="2343150"/>
                          <a:ext cx="2159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1" name="Object 8"/>
            <p:cNvGraphicFramePr>
              <a:graphicFrameLocks noChangeAspect="1"/>
            </p:cNvGraphicFramePr>
            <p:nvPr/>
          </p:nvGraphicFramePr>
          <p:xfrm>
            <a:off x="3670300" y="3317875"/>
            <a:ext cx="2159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Equation" r:id="rId7" imgW="215713" imgH="241091" progId="Equation.DSMT4">
                    <p:embed/>
                  </p:oleObj>
                </mc:Choice>
                <mc:Fallback>
                  <p:oleObj name="Equation" r:id="rId7" imgW="215713" imgH="241091" progId="Equation.DSMT4">
                    <p:embed/>
                    <p:pic>
                      <p:nvPicPr>
                        <p:cNvPr id="11271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0300" y="3317875"/>
                          <a:ext cx="2159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2" name="Object 9"/>
            <p:cNvGraphicFramePr>
              <a:graphicFrameLocks noChangeAspect="1"/>
            </p:cNvGraphicFramePr>
            <p:nvPr/>
          </p:nvGraphicFramePr>
          <p:xfrm>
            <a:off x="522288" y="2822575"/>
            <a:ext cx="1524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Equation" r:id="rId9" imgW="152334" imgH="241195" progId="Equation.DSMT4">
                    <p:embed/>
                  </p:oleObj>
                </mc:Choice>
                <mc:Fallback>
                  <p:oleObj name="Equation" r:id="rId9" imgW="152334" imgH="241195" progId="Equation.DSMT4">
                    <p:embed/>
                    <p:pic>
                      <p:nvPicPr>
                        <p:cNvPr id="11272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288" y="2822575"/>
                          <a:ext cx="1524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3" name="Object 10"/>
            <p:cNvGraphicFramePr>
              <a:graphicFrameLocks noChangeAspect="1"/>
            </p:cNvGraphicFramePr>
            <p:nvPr/>
          </p:nvGraphicFramePr>
          <p:xfrm>
            <a:off x="2354263" y="2701925"/>
            <a:ext cx="1524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Equation" r:id="rId11" imgW="152334" imgH="241195" progId="Equation.DSMT4">
                    <p:embed/>
                  </p:oleObj>
                </mc:Choice>
                <mc:Fallback>
                  <p:oleObj name="Equation" r:id="rId11" imgW="152334" imgH="241195" progId="Equation.DSMT4">
                    <p:embed/>
                    <p:pic>
                      <p:nvPicPr>
                        <p:cNvPr id="11273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4263" y="2701925"/>
                          <a:ext cx="1524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4" name="Object 11"/>
            <p:cNvGraphicFramePr>
              <a:graphicFrameLocks noChangeAspect="1"/>
            </p:cNvGraphicFramePr>
            <p:nvPr/>
          </p:nvGraphicFramePr>
          <p:xfrm>
            <a:off x="1544638" y="3432175"/>
            <a:ext cx="2667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Equation" r:id="rId13" imgW="266469" imgH="241091" progId="Equation.DSMT4">
                    <p:embed/>
                  </p:oleObj>
                </mc:Choice>
                <mc:Fallback>
                  <p:oleObj name="Equation" r:id="rId13" imgW="266469" imgH="241091" progId="Equation.DSMT4">
                    <p:embed/>
                    <p:pic>
                      <p:nvPicPr>
                        <p:cNvPr id="11274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4638" y="3432175"/>
                          <a:ext cx="2667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81" name="Text Box 19"/>
          <p:cNvSpPr txBox="1">
            <a:spLocks noChangeArrowheads="1"/>
          </p:cNvSpPr>
          <p:nvPr/>
        </p:nvSpPr>
        <p:spPr bwMode="auto">
          <a:xfrm>
            <a:off x="6484938" y="3673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03AC2FB3-BABF-488A-ABD3-36AD53367A6F}"/>
                  </a:ext>
                </a:extLst>
              </p:cNvPr>
              <p:cNvSpPr txBox="1"/>
              <p:nvPr/>
            </p:nvSpPr>
            <p:spPr>
              <a:xfrm>
                <a:off x="1097011" y="2926036"/>
                <a:ext cx="470647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AC2FB3-BABF-488A-ABD3-36AD53367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011" y="2926036"/>
                <a:ext cx="470647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5173D881-6252-4A69-9FF2-7A35D2A18E64}"/>
                  </a:ext>
                </a:extLst>
              </p:cNvPr>
              <p:cNvSpPr txBox="1"/>
              <p:nvPr/>
            </p:nvSpPr>
            <p:spPr>
              <a:xfrm>
                <a:off x="154642" y="3411865"/>
                <a:ext cx="470647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73D881-6252-4A69-9FF2-7A35D2A18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2" y="3411865"/>
                <a:ext cx="470647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55CC6319-C2A4-4E8C-9F91-9F583F1AA4D2}"/>
                  </a:ext>
                </a:extLst>
              </p:cNvPr>
              <p:cNvSpPr txBox="1"/>
              <p:nvPr/>
            </p:nvSpPr>
            <p:spPr>
              <a:xfrm>
                <a:off x="1057021" y="3889607"/>
                <a:ext cx="3396362" cy="957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𝑎𝑐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5CC6319-C2A4-4E8C-9F91-9F583F1AA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21" y="3889607"/>
                <a:ext cx="3396362" cy="95705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26C7E80F-767F-4CD6-A8C0-2D818AC2C795}"/>
                  </a:ext>
                </a:extLst>
              </p:cNvPr>
              <p:cNvSpPr txBox="1"/>
              <p:nvPr/>
            </p:nvSpPr>
            <p:spPr>
              <a:xfrm>
                <a:off x="4288306" y="3904148"/>
                <a:ext cx="2902974" cy="10333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2(8)(5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6C7E80F-767F-4CD6-A8C0-2D818AC2C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306" y="3904148"/>
                <a:ext cx="2902974" cy="103336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59C37AF6-BFDD-4F15-9754-24D446D9F85A}"/>
                  </a:ext>
                </a:extLst>
              </p:cNvPr>
              <p:cNvSpPr txBox="1"/>
              <p:nvPr/>
            </p:nvSpPr>
            <p:spPr>
              <a:xfrm>
                <a:off x="7031668" y="3958054"/>
                <a:ext cx="1305999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9C37AF6-BFDD-4F15-9754-24D446D9F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668" y="3958054"/>
                <a:ext cx="1305999" cy="90178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05B770DE-A33C-472A-BB8E-A8742EE20971}"/>
                  </a:ext>
                </a:extLst>
              </p:cNvPr>
              <p:cNvSpPr txBox="1"/>
              <p:nvPr/>
            </p:nvSpPr>
            <p:spPr>
              <a:xfrm>
                <a:off x="732613" y="4831504"/>
                <a:ext cx="3018864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≈82°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5B770DE-A33C-472A-BB8E-A8742EE20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13" y="4831504"/>
                <a:ext cx="3018864" cy="106048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6505748C-3797-427D-A378-2946750899E7}"/>
                  </a:ext>
                </a:extLst>
              </p:cNvPr>
              <p:cNvSpPr txBox="1"/>
              <p:nvPr/>
            </p:nvSpPr>
            <p:spPr>
              <a:xfrm>
                <a:off x="5219280" y="5391481"/>
                <a:ext cx="36247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≈180°−82°≈98°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505748C-3797-427D-A378-294675089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280" y="5391481"/>
                <a:ext cx="362477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94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9" grpId="0"/>
      <p:bldP spid="31" grpId="0"/>
      <p:bldP spid="3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Solving an SSS Triangle (</a:t>
            </a:r>
            <a:r>
              <a:rPr lang="en-US" altLang="en-US" dirty="0" err="1"/>
              <a:t>cont</a:t>
            </a:r>
            <a:r>
              <a:rPr lang="en-US" altLang="en-US" dirty="0"/>
              <a:t>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19213"/>
            <a:ext cx="8686800" cy="49498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Step 2  Use the Law of Sines to find either of the two remaining acute angles. </a:t>
            </a:r>
            <a:endParaRPr lang="en-US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8592204-F159-4A56-ADCA-A40281CB33E4}"/>
              </a:ext>
            </a:extLst>
          </p:cNvPr>
          <p:cNvGrpSpPr/>
          <p:nvPr/>
        </p:nvGrpSpPr>
        <p:grpSpPr>
          <a:xfrm>
            <a:off x="4956454" y="2512545"/>
            <a:ext cx="3657600" cy="1330325"/>
            <a:chOff x="228600" y="2343150"/>
            <a:chExt cx="3657600" cy="1330325"/>
          </a:xfrm>
        </p:grpSpPr>
        <p:sp>
          <p:nvSpPr>
            <p:cNvPr id="12292" name="AutoShape 4"/>
            <p:cNvSpPr>
              <a:spLocks noChangeAspect="1" noChangeArrowheads="1"/>
            </p:cNvSpPr>
            <p:nvPr/>
          </p:nvSpPr>
          <p:spPr bwMode="auto">
            <a:xfrm>
              <a:off x="479425" y="2622550"/>
              <a:ext cx="3190875" cy="695325"/>
            </a:xfrm>
            <a:prstGeom prst="triangle">
              <a:avLst>
                <a:gd name="adj" fmla="val 22190"/>
              </a:avLst>
            </a:prstGeom>
            <a:solidFill>
              <a:schemeClr val="accent1">
                <a:alpha val="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2293" name="Object 5"/>
            <p:cNvGraphicFramePr>
              <a:graphicFrameLocks noChangeAspect="1"/>
            </p:cNvGraphicFramePr>
            <p:nvPr/>
          </p:nvGraphicFramePr>
          <p:xfrm>
            <a:off x="228600" y="3317875"/>
            <a:ext cx="215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Equation" r:id="rId3" imgW="215806" imgH="228501" progId="Equation.DSMT4">
                    <p:embed/>
                  </p:oleObj>
                </mc:Choice>
                <mc:Fallback>
                  <p:oleObj name="Equation" r:id="rId3" imgW="215806" imgH="228501" progId="Equation.DSMT4">
                    <p:embed/>
                    <p:pic>
                      <p:nvPicPr>
                        <p:cNvPr id="1229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3317875"/>
                          <a:ext cx="2159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4" name="Object 6"/>
            <p:cNvGraphicFramePr>
              <a:graphicFrameLocks noChangeAspect="1"/>
            </p:cNvGraphicFramePr>
            <p:nvPr/>
          </p:nvGraphicFramePr>
          <p:xfrm>
            <a:off x="1125538" y="2343150"/>
            <a:ext cx="215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Equation" r:id="rId5" imgW="215806" imgH="228501" progId="Equation.DSMT4">
                    <p:embed/>
                  </p:oleObj>
                </mc:Choice>
                <mc:Fallback>
                  <p:oleObj name="Equation" r:id="rId5" imgW="215806" imgH="228501" progId="Equation.DSMT4">
                    <p:embed/>
                    <p:pic>
                      <p:nvPicPr>
                        <p:cNvPr id="1229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5538" y="2343150"/>
                          <a:ext cx="2159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5" name="Object 7"/>
            <p:cNvGraphicFramePr>
              <a:graphicFrameLocks noChangeAspect="1"/>
            </p:cNvGraphicFramePr>
            <p:nvPr/>
          </p:nvGraphicFramePr>
          <p:xfrm>
            <a:off x="3670300" y="3317875"/>
            <a:ext cx="2159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Equation" r:id="rId7" imgW="215713" imgH="241091" progId="Equation.DSMT4">
                    <p:embed/>
                  </p:oleObj>
                </mc:Choice>
                <mc:Fallback>
                  <p:oleObj name="Equation" r:id="rId7" imgW="215713" imgH="241091" progId="Equation.DSMT4">
                    <p:embed/>
                    <p:pic>
                      <p:nvPicPr>
                        <p:cNvPr id="1229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0300" y="3317875"/>
                          <a:ext cx="2159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6" name="Object 8"/>
            <p:cNvGraphicFramePr>
              <a:graphicFrameLocks noChangeAspect="1"/>
            </p:cNvGraphicFramePr>
            <p:nvPr/>
          </p:nvGraphicFramePr>
          <p:xfrm>
            <a:off x="522288" y="2822575"/>
            <a:ext cx="1524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name="Equation" r:id="rId9" imgW="152334" imgH="241195" progId="Equation.DSMT4">
                    <p:embed/>
                  </p:oleObj>
                </mc:Choice>
                <mc:Fallback>
                  <p:oleObj name="Equation" r:id="rId9" imgW="152334" imgH="241195" progId="Equation.DSMT4">
                    <p:embed/>
                    <p:pic>
                      <p:nvPicPr>
                        <p:cNvPr id="1229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288" y="2822575"/>
                          <a:ext cx="1524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7" name="Object 9"/>
            <p:cNvGraphicFramePr>
              <a:graphicFrameLocks noChangeAspect="1"/>
            </p:cNvGraphicFramePr>
            <p:nvPr/>
          </p:nvGraphicFramePr>
          <p:xfrm>
            <a:off x="2354263" y="2701925"/>
            <a:ext cx="1524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" name="Equation" r:id="rId11" imgW="152334" imgH="241195" progId="Equation.DSMT4">
                    <p:embed/>
                  </p:oleObj>
                </mc:Choice>
                <mc:Fallback>
                  <p:oleObj name="Equation" r:id="rId11" imgW="152334" imgH="241195" progId="Equation.DSMT4">
                    <p:embed/>
                    <p:pic>
                      <p:nvPicPr>
                        <p:cNvPr id="12297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4263" y="2701925"/>
                          <a:ext cx="1524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8" name="Object 10"/>
            <p:cNvGraphicFramePr>
              <a:graphicFrameLocks noChangeAspect="1"/>
            </p:cNvGraphicFramePr>
            <p:nvPr/>
          </p:nvGraphicFramePr>
          <p:xfrm>
            <a:off x="1544638" y="3432175"/>
            <a:ext cx="2667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" name="Equation" r:id="rId13" imgW="266469" imgH="241091" progId="Equation.DSMT4">
                    <p:embed/>
                  </p:oleObj>
                </mc:Choice>
                <mc:Fallback>
                  <p:oleObj name="Equation" r:id="rId13" imgW="266469" imgH="241091" progId="Equation.DSMT4">
                    <p:embed/>
                    <p:pic>
                      <p:nvPicPr>
                        <p:cNvPr id="12298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4638" y="3432175"/>
                          <a:ext cx="2667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0880ACB2-C9DE-4A16-BF66-8223E2AFE5C7}"/>
                  </a:ext>
                </a:extLst>
              </p:cNvPr>
              <p:cNvSpPr txBox="1"/>
              <p:nvPr/>
            </p:nvSpPr>
            <p:spPr>
              <a:xfrm>
                <a:off x="551378" y="2265362"/>
                <a:ext cx="2517961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80ACB2-C9DE-4A16-BF66-8223E2AFE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78" y="2265362"/>
                <a:ext cx="2517961" cy="91031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343997B6-58A5-46F5-AB72-EF91F8218659}"/>
                  </a:ext>
                </a:extLst>
              </p:cNvPr>
              <p:cNvSpPr txBox="1"/>
              <p:nvPr/>
            </p:nvSpPr>
            <p:spPr>
              <a:xfrm>
                <a:off x="529946" y="3236912"/>
                <a:ext cx="2517961" cy="901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98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43997B6-58A5-46F5-AB72-EF91F8218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46" y="3236912"/>
                <a:ext cx="2517961" cy="901722"/>
              </a:xfrm>
              <a:prstGeom prst="rect">
                <a:avLst/>
              </a:prstGeom>
              <a:blipFill>
                <a:blip r:embed="rId16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8771B0BC-6C37-499C-A39C-33D94A7BB483}"/>
                  </a:ext>
                </a:extLst>
              </p:cNvPr>
              <p:cNvSpPr txBox="1"/>
              <p:nvPr/>
            </p:nvSpPr>
            <p:spPr>
              <a:xfrm>
                <a:off x="413405" y="4227417"/>
                <a:ext cx="251796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=8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98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71B0BC-6C37-499C-A39C-33D94A7BB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05" y="4227417"/>
                <a:ext cx="2517961" cy="523220"/>
              </a:xfrm>
              <a:prstGeom prst="rect">
                <a:avLst/>
              </a:prstGeom>
              <a:blipFill>
                <a:blip r:embed="rId17"/>
                <a:stretch>
                  <a:fillRect l="-1005" r="-25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B6FE53EF-D8A3-43C7-8EF5-26CB0F91429A}"/>
                  </a:ext>
                </a:extLst>
              </p:cNvPr>
              <p:cNvSpPr txBox="1"/>
              <p:nvPr/>
            </p:nvSpPr>
            <p:spPr>
              <a:xfrm>
                <a:off x="879289" y="4846199"/>
                <a:ext cx="2517961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98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FE53EF-D8A3-43C7-8EF5-26CB0F914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89" y="4846199"/>
                <a:ext cx="2517961" cy="898964"/>
              </a:xfrm>
              <a:prstGeom prst="rect">
                <a:avLst/>
              </a:prstGeom>
              <a:blipFill>
                <a:blip r:embed="rId18"/>
                <a:stretch>
                  <a:fillRect l="-1005" r="-7538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87A3C752-C31F-4CAD-9F16-F34ECCE0EF9F}"/>
                  </a:ext>
                </a:extLst>
              </p:cNvPr>
              <p:cNvSpPr txBox="1"/>
              <p:nvPr/>
            </p:nvSpPr>
            <p:spPr>
              <a:xfrm>
                <a:off x="3263153" y="5086068"/>
                <a:ext cx="205665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0.7922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A3C752-C31F-4CAD-9F16-F34ECCE0E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153" y="5086068"/>
                <a:ext cx="2056653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B20C5E84-DDA9-4D68-8D3A-60D0783DD45E}"/>
                  </a:ext>
                </a:extLst>
              </p:cNvPr>
              <p:cNvSpPr txBox="1"/>
              <p:nvPr/>
            </p:nvSpPr>
            <p:spPr>
              <a:xfrm>
                <a:off x="711201" y="5756506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(0.7922)≈52°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20C5E84-DDA9-4D68-8D3A-60D0783DD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1" y="5756506"/>
                <a:ext cx="457200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22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Solving an SSS Triangle (</a:t>
            </a:r>
            <a:r>
              <a:rPr lang="en-US" altLang="en-US" dirty="0" err="1"/>
              <a:t>cont</a:t>
            </a:r>
            <a:r>
              <a:rPr lang="en-US" alt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319213"/>
                <a:ext cx="8686800" cy="4949825"/>
              </a:xfrm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Step 3 </a:t>
                </a:r>
                <a:r>
                  <a:rPr lang="en-US" altLang="en-US" b="1" dirty="0"/>
                  <a:t>Find the third angle by subtracting the measures of the angles found in steps 1 and 2 from 180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°.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marL="0" indent="0"/>
                <a:r>
                  <a:rPr lang="en-US" altLang="en-US" i="1" dirty="0"/>
                  <a:t>C = </a:t>
                </a:r>
                <a:r>
                  <a:rPr lang="en-US" altLang="en-US" dirty="0"/>
                  <a:t>180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en-US" i="1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/>
                  <a:t>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en-US" i="1" dirty="0"/>
                  <a:t> B</a:t>
                </a:r>
                <a:endParaRPr lang="en-US" altLang="en-US" dirty="0"/>
              </a:p>
              <a:p>
                <a:pPr marL="0" indent="0"/>
                <a:r>
                  <a:rPr lang="en-US" altLang="en-US" dirty="0"/>
                  <a:t>    = 180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en-US" dirty="0"/>
                  <a:t>52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en-US" dirty="0"/>
                  <a:t> 98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i="1" dirty="0"/>
                  <a:t>    </a:t>
                </a:r>
                <a:r>
                  <a:rPr lang="en-US" altLang="en-US" dirty="0"/>
                  <a:t>= 30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en-US" dirty="0"/>
              </a:p>
              <a:p>
                <a:pPr marL="0" indent="0"/>
                <a:endParaRPr lang="en-US" altLang="en-US" i="1" dirty="0"/>
              </a:p>
              <a:p>
                <a:pPr marL="0" indent="0"/>
                <a:r>
                  <a:rPr lang="en-US" altLang="en-US" i="1" dirty="0"/>
                  <a:t>A</a:t>
                </a:r>
                <a:r>
                  <a:rPr lang="en-US" altLang="en-US" dirty="0"/>
                  <a:t> = 52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i="1" dirty="0"/>
                  <a:t>B</a:t>
                </a:r>
                <a:r>
                  <a:rPr lang="en-US" altLang="en-US" dirty="0"/>
                  <a:t> = 98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i="1" dirty="0"/>
                  <a:t>C</a:t>
                </a:r>
                <a:r>
                  <a:rPr lang="en-US" altLang="en-US" dirty="0"/>
                  <a:t> = 30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en-US" i="1" dirty="0"/>
              </a:p>
            </p:txBody>
          </p:sp>
        </mc:Choice>
        <mc:Fallback xmlns=""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319213"/>
                <a:ext cx="8686800" cy="4949825"/>
              </a:xfrm>
              <a:blipFill rotWithShape="1">
                <a:blip r:embed="rId3"/>
                <a:stretch>
                  <a:fillRect l="-1474" t="-1232" r="-1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E5198CC-3FEC-4B19-9890-06182ED6511D}"/>
              </a:ext>
            </a:extLst>
          </p:cNvPr>
          <p:cNvGrpSpPr/>
          <p:nvPr/>
        </p:nvGrpSpPr>
        <p:grpSpPr>
          <a:xfrm>
            <a:off x="4956454" y="2512545"/>
            <a:ext cx="3657600" cy="1330325"/>
            <a:chOff x="228600" y="2343150"/>
            <a:chExt cx="3657600" cy="1330325"/>
          </a:xfrm>
        </p:grpSpPr>
        <p:sp>
          <p:nvSpPr>
            <p:cNvPr id="17" name="AutoShape 4">
              <a:extLst>
                <a:ext uri="{FF2B5EF4-FFF2-40B4-BE49-F238E27FC236}">
                  <a16:creationId xmlns="" xmlns:a16="http://schemas.microsoft.com/office/drawing/2014/main" id="{2F12DA7B-FBF9-4D3B-B60C-26FA1772D34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9425" y="2622550"/>
              <a:ext cx="3190875" cy="695325"/>
            </a:xfrm>
            <a:prstGeom prst="triangle">
              <a:avLst>
                <a:gd name="adj" fmla="val 22190"/>
              </a:avLst>
            </a:prstGeom>
            <a:solidFill>
              <a:schemeClr val="accent1">
                <a:alpha val="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8" name="Object 5">
              <a:extLst>
                <a:ext uri="{FF2B5EF4-FFF2-40B4-BE49-F238E27FC236}">
                  <a16:creationId xmlns="" xmlns:a16="http://schemas.microsoft.com/office/drawing/2014/main" id="{47457E4F-A89A-48D3-8D2C-28BF205C212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8600" y="3317875"/>
            <a:ext cx="215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Equation" r:id="rId4" imgW="215806" imgH="228501" progId="Equation.DSMT4">
                    <p:embed/>
                  </p:oleObj>
                </mc:Choice>
                <mc:Fallback>
                  <p:oleObj name="Equation" r:id="rId4" imgW="215806" imgH="228501" progId="Equation.DSMT4">
                    <p:embed/>
                    <p:pic>
                      <p:nvPicPr>
                        <p:cNvPr id="18" name="Object 5">
                          <a:extLst>
                            <a:ext uri="{FF2B5EF4-FFF2-40B4-BE49-F238E27FC236}">
                              <a16:creationId xmlns="" xmlns:a16="http://schemas.microsoft.com/office/drawing/2014/main" id="{47457E4F-A89A-48D3-8D2C-28BF205C212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3317875"/>
                          <a:ext cx="2159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6">
              <a:extLst>
                <a:ext uri="{FF2B5EF4-FFF2-40B4-BE49-F238E27FC236}">
                  <a16:creationId xmlns="" xmlns:a16="http://schemas.microsoft.com/office/drawing/2014/main" id="{7D163F77-6433-45C8-87C8-CE00E630705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25538" y="2343150"/>
            <a:ext cx="215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Equation" r:id="rId6" imgW="215806" imgH="228501" progId="Equation.DSMT4">
                    <p:embed/>
                  </p:oleObj>
                </mc:Choice>
                <mc:Fallback>
                  <p:oleObj name="Equation" r:id="rId6" imgW="215806" imgH="228501" progId="Equation.DSMT4">
                    <p:embed/>
                    <p:pic>
                      <p:nvPicPr>
                        <p:cNvPr id="19" name="Object 6">
                          <a:extLst>
                            <a:ext uri="{FF2B5EF4-FFF2-40B4-BE49-F238E27FC236}">
                              <a16:creationId xmlns="" xmlns:a16="http://schemas.microsoft.com/office/drawing/2014/main" id="{7D163F77-6433-45C8-87C8-CE00E630705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5538" y="2343150"/>
                          <a:ext cx="2159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7">
              <a:extLst>
                <a:ext uri="{FF2B5EF4-FFF2-40B4-BE49-F238E27FC236}">
                  <a16:creationId xmlns="" xmlns:a16="http://schemas.microsoft.com/office/drawing/2014/main" id="{04AB9481-2967-43E0-BB66-83809A9E33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70300" y="3317875"/>
            <a:ext cx="2159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Equation" r:id="rId8" imgW="215713" imgH="241091" progId="Equation.DSMT4">
                    <p:embed/>
                  </p:oleObj>
                </mc:Choice>
                <mc:Fallback>
                  <p:oleObj name="Equation" r:id="rId8" imgW="215713" imgH="241091" progId="Equation.DSMT4">
                    <p:embed/>
                    <p:pic>
                      <p:nvPicPr>
                        <p:cNvPr id="20" name="Object 7">
                          <a:extLst>
                            <a:ext uri="{FF2B5EF4-FFF2-40B4-BE49-F238E27FC236}">
                              <a16:creationId xmlns="" xmlns:a16="http://schemas.microsoft.com/office/drawing/2014/main" id="{04AB9481-2967-43E0-BB66-83809A9E339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0300" y="3317875"/>
                          <a:ext cx="2159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8">
              <a:extLst>
                <a:ext uri="{FF2B5EF4-FFF2-40B4-BE49-F238E27FC236}">
                  <a16:creationId xmlns="" xmlns:a16="http://schemas.microsoft.com/office/drawing/2014/main" id="{6628A5D5-4245-45F3-98BE-468E0D3C8B5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2288" y="2822575"/>
            <a:ext cx="1524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Equation" r:id="rId10" imgW="152334" imgH="241195" progId="Equation.DSMT4">
                    <p:embed/>
                  </p:oleObj>
                </mc:Choice>
                <mc:Fallback>
                  <p:oleObj name="Equation" r:id="rId10" imgW="152334" imgH="241195" progId="Equation.DSMT4">
                    <p:embed/>
                    <p:pic>
                      <p:nvPicPr>
                        <p:cNvPr id="21" name="Object 8">
                          <a:extLst>
                            <a:ext uri="{FF2B5EF4-FFF2-40B4-BE49-F238E27FC236}">
                              <a16:creationId xmlns="" xmlns:a16="http://schemas.microsoft.com/office/drawing/2014/main" id="{6628A5D5-4245-45F3-98BE-468E0D3C8B5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288" y="2822575"/>
                          <a:ext cx="1524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9">
              <a:extLst>
                <a:ext uri="{FF2B5EF4-FFF2-40B4-BE49-F238E27FC236}">
                  <a16:creationId xmlns="" xmlns:a16="http://schemas.microsoft.com/office/drawing/2014/main" id="{9958F961-0AFB-48CF-9510-2CE9D7F31D4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54263" y="2701925"/>
            <a:ext cx="1524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Equation" r:id="rId12" imgW="152334" imgH="241195" progId="Equation.DSMT4">
                    <p:embed/>
                  </p:oleObj>
                </mc:Choice>
                <mc:Fallback>
                  <p:oleObj name="Equation" r:id="rId12" imgW="152334" imgH="241195" progId="Equation.DSMT4">
                    <p:embed/>
                    <p:pic>
                      <p:nvPicPr>
                        <p:cNvPr id="22" name="Object 9">
                          <a:extLst>
                            <a:ext uri="{FF2B5EF4-FFF2-40B4-BE49-F238E27FC236}">
                              <a16:creationId xmlns="" xmlns:a16="http://schemas.microsoft.com/office/drawing/2014/main" id="{9958F961-0AFB-48CF-9510-2CE9D7F31D4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4263" y="2701925"/>
                          <a:ext cx="1524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10">
              <a:extLst>
                <a:ext uri="{FF2B5EF4-FFF2-40B4-BE49-F238E27FC236}">
                  <a16:creationId xmlns="" xmlns:a16="http://schemas.microsoft.com/office/drawing/2014/main" id="{79E8B346-65BE-4CCA-AAB2-8CA1BD2669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44638" y="3432175"/>
            <a:ext cx="2667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Equation" r:id="rId14" imgW="266469" imgH="241091" progId="Equation.DSMT4">
                    <p:embed/>
                  </p:oleObj>
                </mc:Choice>
                <mc:Fallback>
                  <p:oleObj name="Equation" r:id="rId14" imgW="266469" imgH="241091" progId="Equation.DSMT4">
                    <p:embed/>
                    <p:pic>
                      <p:nvPicPr>
                        <p:cNvPr id="23" name="Object 10">
                          <a:extLst>
                            <a:ext uri="{FF2B5EF4-FFF2-40B4-BE49-F238E27FC236}">
                              <a16:creationId xmlns="" xmlns:a16="http://schemas.microsoft.com/office/drawing/2014/main" id="{79E8B346-65BE-4CCA-AAB2-8CA1BD26695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4638" y="3432175"/>
                          <a:ext cx="2667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2535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Application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altLang="en-US"/>
              <a:t>Two airplanes leave an airport at the same time on different runways.  One flies directly north at 400 miles per hour.  The other airplane flies on a bearing of N75</a:t>
            </a:r>
            <a:r>
              <a:rPr lang="en-US" altLang="en-US">
                <a:cs typeface="Times New Roman" panose="02020603050405020304" pitchFamily="18" charset="0"/>
              </a:rPr>
              <a:t>°</a:t>
            </a:r>
            <a:r>
              <a:rPr lang="en-US" altLang="en-US"/>
              <a:t>E at 350 miles per hour.  How far apart will the airplanes be after two hours?</a:t>
            </a:r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1114425" y="4635500"/>
          <a:ext cx="393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3" imgW="393529" imgH="241195" progId="Equation.DSMT4">
                  <p:embed/>
                </p:oleObj>
              </mc:Choice>
              <mc:Fallback>
                <p:oleObj name="Equation" r:id="rId3" imgW="393529" imgH="241195" progId="Equation.DSMT4">
                  <p:embed/>
                  <p:pic>
                    <p:nvPicPr>
                      <p:cNvPr id="143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4635500"/>
                        <a:ext cx="393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F05F883-1E04-42FA-9742-251A6DD3745C}"/>
              </a:ext>
            </a:extLst>
          </p:cNvPr>
          <p:cNvGrpSpPr/>
          <p:nvPr/>
        </p:nvGrpSpPr>
        <p:grpSpPr>
          <a:xfrm>
            <a:off x="225425" y="3478213"/>
            <a:ext cx="2181225" cy="2413000"/>
            <a:chOff x="225425" y="3478213"/>
            <a:chExt cx="2181225" cy="2413000"/>
          </a:xfrm>
        </p:grpSpPr>
        <p:graphicFrame>
          <p:nvGraphicFramePr>
            <p:cNvPr id="14344" name="Object 8"/>
            <p:cNvGraphicFramePr>
              <a:graphicFrameLocks noChangeAspect="1"/>
            </p:cNvGraphicFramePr>
            <p:nvPr/>
          </p:nvGraphicFramePr>
          <p:xfrm>
            <a:off x="917575" y="5621338"/>
            <a:ext cx="1905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5" name="Equation" r:id="rId5" imgW="190417" imgH="241195" progId="Equation.DSMT4">
                    <p:embed/>
                  </p:oleObj>
                </mc:Choice>
                <mc:Fallback>
                  <p:oleObj name="Equation" r:id="rId5" imgW="190417" imgH="241195" progId="Equation.DSMT4">
                    <p:embed/>
                    <p:pic>
                      <p:nvPicPr>
                        <p:cNvPr id="1434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7575" y="5621338"/>
                          <a:ext cx="1905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8" name="Object 12"/>
            <p:cNvGraphicFramePr>
              <a:graphicFrameLocks noChangeAspect="1"/>
            </p:cNvGraphicFramePr>
            <p:nvPr/>
          </p:nvGraphicFramePr>
          <p:xfrm>
            <a:off x="701675" y="5168900"/>
            <a:ext cx="215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6" name="Equation" r:id="rId7" imgW="215806" imgH="228501" progId="Equation.DSMT4">
                    <p:embed/>
                  </p:oleObj>
                </mc:Choice>
                <mc:Fallback>
                  <p:oleObj name="Equation" r:id="rId7" imgW="215806" imgH="228501" progId="Equation.DSMT4">
                    <p:embed/>
                    <p:pic>
                      <p:nvPicPr>
                        <p:cNvPr id="1434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675" y="5168900"/>
                          <a:ext cx="2159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BAE9F286-6465-42E5-842E-900C4DE4156C}"/>
                </a:ext>
              </a:extLst>
            </p:cNvPr>
            <p:cNvGrpSpPr/>
            <p:nvPr/>
          </p:nvGrpSpPr>
          <p:grpSpPr>
            <a:xfrm>
              <a:off x="225425" y="3478213"/>
              <a:ext cx="2181225" cy="2413000"/>
              <a:chOff x="225425" y="3478213"/>
              <a:chExt cx="2181225" cy="2413000"/>
            </a:xfrm>
          </p:grpSpPr>
          <p:sp>
            <p:nvSpPr>
              <p:cNvPr id="14340" name="Line 4"/>
              <p:cNvSpPr>
                <a:spLocks noChangeShapeType="1"/>
              </p:cNvSpPr>
              <p:nvPr/>
            </p:nvSpPr>
            <p:spPr bwMode="auto">
              <a:xfrm>
                <a:off x="985838" y="3719513"/>
                <a:ext cx="26987" cy="18732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1" name="Line 5"/>
              <p:cNvSpPr>
                <a:spLocks noChangeShapeType="1"/>
              </p:cNvSpPr>
              <p:nvPr/>
            </p:nvSpPr>
            <p:spPr bwMode="auto">
              <a:xfrm flipV="1">
                <a:off x="1012825" y="4876800"/>
                <a:ext cx="1135063" cy="3635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2" name="Line 6"/>
              <p:cNvSpPr>
                <a:spLocks noChangeShapeType="1"/>
              </p:cNvSpPr>
              <p:nvPr/>
            </p:nvSpPr>
            <p:spPr bwMode="auto">
              <a:xfrm flipH="1" flipV="1">
                <a:off x="984250" y="3976688"/>
                <a:ext cx="1135063" cy="900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4343" name="Object 7"/>
              <p:cNvGraphicFramePr>
                <a:graphicFrameLocks noChangeAspect="1"/>
              </p:cNvGraphicFramePr>
              <p:nvPr/>
            </p:nvGraphicFramePr>
            <p:xfrm>
              <a:off x="860425" y="3478213"/>
              <a:ext cx="254000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7" name="Equation" r:id="rId9" imgW="253890" imgH="241195" progId="Equation.DSMT4">
                      <p:embed/>
                    </p:oleObj>
                  </mc:Choice>
                  <mc:Fallback>
                    <p:oleObj name="Equation" r:id="rId9" imgW="253890" imgH="241195" progId="Equation.DSMT4">
                      <p:embed/>
                      <p:pic>
                        <p:nvPicPr>
                          <p:cNvPr id="14343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0425" y="3478213"/>
                            <a:ext cx="254000" cy="241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45" name="Arc 9"/>
              <p:cNvSpPr>
                <a:spLocks/>
              </p:cNvSpPr>
              <p:nvPr/>
            </p:nvSpPr>
            <p:spPr bwMode="auto">
              <a:xfrm>
                <a:off x="1017588" y="4976813"/>
                <a:ext cx="447675" cy="914400"/>
              </a:xfrm>
              <a:custGeom>
                <a:avLst/>
                <a:gdLst>
                  <a:gd name="T0" fmla="*/ 0 w 10538"/>
                  <a:gd name="T1" fmla="*/ 0 h 21600"/>
                  <a:gd name="T2" fmla="*/ 447675 w 10538"/>
                  <a:gd name="T3" fmla="*/ 116205 h 21600"/>
                  <a:gd name="T4" fmla="*/ 0 w 10538"/>
                  <a:gd name="T5" fmla="*/ 91440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38" h="21600" fill="none" extrusionOk="0">
                    <a:moveTo>
                      <a:pt x="-1" y="0"/>
                    </a:moveTo>
                    <a:cubicBezTo>
                      <a:pt x="3689" y="0"/>
                      <a:pt x="7317" y="945"/>
                      <a:pt x="10537" y="2745"/>
                    </a:cubicBezTo>
                  </a:path>
                  <a:path w="10538" h="21600" stroke="0" extrusionOk="0">
                    <a:moveTo>
                      <a:pt x="-1" y="0"/>
                    </a:moveTo>
                    <a:cubicBezTo>
                      <a:pt x="3689" y="0"/>
                      <a:pt x="7317" y="945"/>
                      <a:pt x="10537" y="274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4347" name="Object 11"/>
              <p:cNvGraphicFramePr>
                <a:graphicFrameLocks noChangeAspect="1"/>
              </p:cNvGraphicFramePr>
              <p:nvPr/>
            </p:nvGraphicFramePr>
            <p:xfrm>
              <a:off x="644525" y="3819525"/>
              <a:ext cx="2159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8" name="Equation" r:id="rId11" imgW="215806" imgH="228501" progId="Equation.DSMT4">
                      <p:embed/>
                    </p:oleObj>
                  </mc:Choice>
                  <mc:Fallback>
                    <p:oleObj name="Equation" r:id="rId11" imgW="215806" imgH="228501" progId="Equation.DSMT4">
                      <p:embed/>
                      <p:pic>
                        <p:nvPicPr>
                          <p:cNvPr id="14347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4525" y="3819525"/>
                            <a:ext cx="215900" cy="22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349" name="Object 13"/>
              <p:cNvGraphicFramePr>
                <a:graphicFrameLocks noChangeAspect="1"/>
              </p:cNvGraphicFramePr>
              <p:nvPr/>
            </p:nvGraphicFramePr>
            <p:xfrm>
              <a:off x="2190750" y="4792663"/>
              <a:ext cx="215900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9" name="Equation" r:id="rId13" imgW="215713" imgH="241091" progId="Equation.DSMT4">
                      <p:embed/>
                    </p:oleObj>
                  </mc:Choice>
                  <mc:Fallback>
                    <p:oleObj name="Equation" r:id="rId13" imgW="215713" imgH="241091" progId="Equation.DSMT4">
                      <p:embed/>
                      <p:pic>
                        <p:nvPicPr>
                          <p:cNvPr id="14349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0750" y="4792663"/>
                            <a:ext cx="215900" cy="241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238" name="Object 14"/>
              <p:cNvGraphicFramePr>
                <a:graphicFrameLocks noChangeAspect="1"/>
              </p:cNvGraphicFramePr>
              <p:nvPr/>
            </p:nvGraphicFramePr>
            <p:xfrm>
              <a:off x="225425" y="4214813"/>
              <a:ext cx="635000" cy="635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0" name="Equation" r:id="rId15" imgW="634725" imgH="634725" progId="Equation.DSMT4">
                      <p:embed/>
                    </p:oleObj>
                  </mc:Choice>
                  <mc:Fallback>
                    <p:oleObj name="Equation" r:id="rId15" imgW="634725" imgH="634725" progId="Equation.DSMT4">
                      <p:embed/>
                      <p:pic>
                        <p:nvPicPr>
                          <p:cNvPr id="52238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425" y="4214813"/>
                            <a:ext cx="635000" cy="635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239" name="Object 15"/>
              <p:cNvGraphicFramePr>
                <a:graphicFrameLocks noChangeAspect="1"/>
              </p:cNvGraphicFramePr>
              <p:nvPr/>
            </p:nvGraphicFramePr>
            <p:xfrm>
              <a:off x="1465263" y="5168900"/>
              <a:ext cx="622300" cy="635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1" name="Equation" r:id="rId17" imgW="622030" imgH="634725" progId="Equation.DSMT4">
                      <p:embed/>
                    </p:oleObj>
                  </mc:Choice>
                  <mc:Fallback>
                    <p:oleObj name="Equation" r:id="rId17" imgW="622030" imgH="634725" progId="Equation.DSMT4">
                      <p:embed/>
                      <p:pic>
                        <p:nvPicPr>
                          <p:cNvPr id="52239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65263" y="5168900"/>
                            <a:ext cx="622300" cy="635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2576466" y="5373783"/>
            <a:ext cx="533040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After two hours, the planes are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approximately 917 miles apart.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E058EF66-D0F4-43DC-804C-25909415E68D}"/>
                  </a:ext>
                </a:extLst>
              </p:cNvPr>
              <p:cNvSpPr txBox="1"/>
              <p:nvPr/>
            </p:nvSpPr>
            <p:spPr>
              <a:xfrm>
                <a:off x="2298700" y="3075643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58EF66-D0F4-43DC-804C-25909415E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700" y="3075643"/>
                <a:ext cx="4572000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216CE720-1164-491E-936F-A53E2D8325B1}"/>
                  </a:ext>
                </a:extLst>
              </p:cNvPr>
              <p:cNvSpPr txBox="1"/>
              <p:nvPr/>
            </p:nvSpPr>
            <p:spPr>
              <a:xfrm>
                <a:off x="2567829" y="3672215"/>
                <a:ext cx="641424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700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800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−2(700)(800)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75°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16CE720-1164-491E-936F-A53E2D832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829" y="3672215"/>
                <a:ext cx="6414247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DF126DCB-12A9-46B6-86C5-6E9D30CE2DC5}"/>
                  </a:ext>
                </a:extLst>
              </p:cNvPr>
              <p:cNvSpPr txBox="1"/>
              <p:nvPr/>
            </p:nvSpPr>
            <p:spPr>
              <a:xfrm>
                <a:off x="1721084" y="4249601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≈840122.670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F126DCB-12A9-46B6-86C5-6E9D30CE2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084" y="4249601"/>
                <a:ext cx="4572000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6A5A9DF9-5311-4E4F-9DD3-A803BB426B7F}"/>
                  </a:ext>
                </a:extLst>
              </p:cNvPr>
              <p:cNvSpPr txBox="1"/>
              <p:nvPr/>
            </p:nvSpPr>
            <p:spPr>
              <a:xfrm>
                <a:off x="2381250" y="4771599"/>
                <a:ext cx="4572000" cy="573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840122.670</m:t>
                          </m:r>
                        </m:e>
                      </m:ra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≈917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5A9DF9-5311-4E4F-9DD3-A803BB426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0" y="4771599"/>
                <a:ext cx="4572000" cy="57394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04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4" grpId="0"/>
      <p:bldP spid="24" grpId="0"/>
      <p:bldP spid="26" grpId="0"/>
      <p:bldP spid="28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Heron’s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area of a triangle with sides </a:t>
                </a:r>
                <a:r>
                  <a:rPr lang="en-US" i="1" dirty="0"/>
                  <a:t>a</a:t>
                </a:r>
                <a:r>
                  <a:rPr lang="en-US" dirty="0"/>
                  <a:t>, </a:t>
                </a:r>
                <a:r>
                  <a:rPr lang="en-US" i="1" dirty="0"/>
                  <a:t>b</a:t>
                </a:r>
                <a:r>
                  <a:rPr lang="en-US" dirty="0"/>
                  <a:t>, and </a:t>
                </a:r>
                <a:r>
                  <a:rPr lang="en-US" i="1" dirty="0"/>
                  <a:t>c </a:t>
                </a:r>
                <a:r>
                  <a:rPr lang="en-US" dirty="0"/>
                  <a:t>is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Area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i="1" dirty="0"/>
                  <a:t>s </a:t>
                </a:r>
                <a:r>
                  <a:rPr lang="en-US" dirty="0"/>
                  <a:t>is one-half its perimeter: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366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Using Heron’s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319213"/>
                <a:ext cx="8686800" cy="4949825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Find the area of the triangle with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= 6 meters,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= 16 meters, and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 = 18 meters.  Round to the nearest square meter.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6+16+18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area of the triangle is approximately 47 square meters.</a:t>
                </a:r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319213"/>
                <a:ext cx="8686800" cy="4949825"/>
              </a:xfrm>
              <a:blipFill>
                <a:blip r:embed="rId2"/>
                <a:stretch>
                  <a:fillRect l="-1474" t="-1232" b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3B03232D-696A-4B11-B48B-8B7A435F0CDC}"/>
                  </a:ext>
                </a:extLst>
              </p:cNvPr>
              <p:cNvSpPr txBox="1"/>
              <p:nvPr/>
            </p:nvSpPr>
            <p:spPr>
              <a:xfrm>
                <a:off x="3301253" y="2559116"/>
                <a:ext cx="5842747" cy="614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Area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03232D-696A-4B11-B48B-8B7A435F0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253" y="2559116"/>
                <a:ext cx="5842747" cy="6141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8A6DDC47-A2FC-49EE-9C10-DEF3A04CBE82}"/>
                  </a:ext>
                </a:extLst>
              </p:cNvPr>
              <p:cNvSpPr txBox="1"/>
              <p:nvPr/>
            </p:nvSpPr>
            <p:spPr>
              <a:xfrm>
                <a:off x="3509682" y="3444327"/>
                <a:ext cx="4572000" cy="614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20(20−6)(20−16)(20−18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6DDC47-A2FC-49EE-9C10-DEF3A04CB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682" y="3444327"/>
                <a:ext cx="4572000" cy="614142"/>
              </a:xfrm>
              <a:prstGeom prst="rect">
                <a:avLst/>
              </a:prstGeom>
              <a:blipFill>
                <a:blip r:embed="rId4"/>
                <a:stretch>
                  <a:fillRect r="-1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6439EEFC-CDF1-4B1E-93F6-837EE12A6E6A}"/>
                  </a:ext>
                </a:extLst>
              </p:cNvPr>
              <p:cNvSpPr txBox="1"/>
              <p:nvPr/>
            </p:nvSpPr>
            <p:spPr>
              <a:xfrm>
                <a:off x="3233180" y="4367421"/>
                <a:ext cx="2907926" cy="573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2240</m:t>
                          </m:r>
                        </m:e>
                      </m:ra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≈47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39EEFC-CDF1-4B1E-93F6-837EE12A6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180" y="4367421"/>
                <a:ext cx="2907926" cy="5739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42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en-US" altLang="en-US"/>
              <a:t>Use the Law of Cosines to solve oblique triangles.</a:t>
            </a:r>
          </a:p>
          <a:p>
            <a:pPr marL="457200" indent="-457200">
              <a:buFontTx/>
              <a:buChar char="•"/>
            </a:pPr>
            <a:r>
              <a:rPr lang="en-US" altLang="en-US"/>
              <a:t>Solve applied problems using the Law of Cosines.</a:t>
            </a:r>
          </a:p>
          <a:p>
            <a:pPr marL="457200" indent="-457200">
              <a:buFontTx/>
              <a:buChar char="•"/>
            </a:pPr>
            <a:r>
              <a:rPr lang="en-US" altLang="en-US"/>
              <a:t>Use Heron’s formula to find the area of a triangle.</a:t>
            </a:r>
          </a:p>
        </p:txBody>
      </p:sp>
    </p:spTree>
    <p:extLst>
      <p:ext uri="{BB962C8B-B14F-4D97-AF65-F5344CB8AC3E}">
        <p14:creationId xmlns:p14="http://schemas.microsoft.com/office/powerpoint/2010/main" val="160586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Solving Oblique Triangles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b="1" dirty="0"/>
              <a:t>Solving an oblique triangle</a:t>
            </a:r>
            <a:r>
              <a:rPr lang="en-US" dirty="0"/>
              <a:t> means finding the lengths of its sides and the measurements of its angles.  </a:t>
            </a:r>
          </a:p>
          <a:p>
            <a:pPr>
              <a:defRPr/>
            </a:pPr>
            <a:endParaRPr lang="en-US" dirty="0"/>
          </a:p>
          <a:p>
            <a:pPr marL="0" indent="0">
              <a:defRPr/>
            </a:pPr>
            <a:r>
              <a:rPr lang="en-US" dirty="0"/>
              <a:t>The Law of Cosines is used to solve triangles in which two sides and the included angle (SAS) are known, or those in which three sides (SSS) are known.  </a:t>
            </a:r>
          </a:p>
        </p:txBody>
      </p:sp>
    </p:spTree>
    <p:extLst>
      <p:ext uri="{BB962C8B-B14F-4D97-AF65-F5344CB8AC3E}">
        <p14:creationId xmlns:p14="http://schemas.microsoft.com/office/powerpoint/2010/main" val="308848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Law of Cosines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and </a:t>
            </a:r>
            <a:r>
              <a:rPr lang="en-US" i="1" dirty="0"/>
              <a:t>C </a:t>
            </a:r>
            <a:r>
              <a:rPr lang="en-US" dirty="0"/>
              <a:t>are the measures of the angles of a triangle, and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and </a:t>
            </a:r>
            <a:r>
              <a:rPr lang="en-US" i="1" dirty="0"/>
              <a:t>c </a:t>
            </a:r>
            <a:r>
              <a:rPr lang="en-US" dirty="0"/>
              <a:t>are the lengths of the sides opposite these angles, then</a:t>
            </a:r>
          </a:p>
          <a:p>
            <a:r>
              <a:rPr lang="pt-BR" i="1" dirty="0"/>
              <a:t>		a</a:t>
            </a:r>
            <a:r>
              <a:rPr lang="pt-BR" baseline="30000" dirty="0"/>
              <a:t>2</a:t>
            </a:r>
            <a:r>
              <a:rPr lang="pt-BR" dirty="0"/>
              <a:t> = </a:t>
            </a:r>
            <a:r>
              <a:rPr lang="pt-BR" i="1" dirty="0"/>
              <a:t>b</a:t>
            </a:r>
            <a:r>
              <a:rPr lang="pt-BR" baseline="30000" dirty="0"/>
              <a:t>2</a:t>
            </a:r>
            <a:r>
              <a:rPr lang="pt-BR" dirty="0"/>
              <a:t> + </a:t>
            </a:r>
            <a:r>
              <a:rPr lang="pt-BR" i="1" dirty="0"/>
              <a:t>c</a:t>
            </a:r>
            <a:r>
              <a:rPr lang="pt-BR" baseline="30000" dirty="0"/>
              <a:t>2</a:t>
            </a:r>
            <a:r>
              <a:rPr lang="pt-BR" dirty="0"/>
              <a:t> − 2</a:t>
            </a:r>
            <a:r>
              <a:rPr lang="pt-BR" i="1" dirty="0"/>
              <a:t>bc </a:t>
            </a:r>
            <a:r>
              <a:rPr lang="pt-BR" dirty="0"/>
              <a:t>cos </a:t>
            </a:r>
            <a:r>
              <a:rPr lang="pt-BR" i="1" dirty="0"/>
              <a:t>A</a:t>
            </a:r>
          </a:p>
          <a:p>
            <a:r>
              <a:rPr lang="pt-BR" i="1" dirty="0"/>
              <a:t>		b</a:t>
            </a:r>
            <a:r>
              <a:rPr lang="pt-BR" baseline="30000" dirty="0"/>
              <a:t>2</a:t>
            </a:r>
            <a:r>
              <a:rPr lang="pt-BR" dirty="0"/>
              <a:t> = </a:t>
            </a:r>
            <a:r>
              <a:rPr lang="pt-BR" i="1" dirty="0"/>
              <a:t>a</a:t>
            </a:r>
            <a:r>
              <a:rPr lang="pt-BR" baseline="30000" dirty="0"/>
              <a:t>2</a:t>
            </a:r>
            <a:r>
              <a:rPr lang="pt-BR" dirty="0"/>
              <a:t> + </a:t>
            </a:r>
            <a:r>
              <a:rPr lang="pt-BR" i="1" dirty="0"/>
              <a:t>c</a:t>
            </a:r>
            <a:r>
              <a:rPr lang="pt-BR" baseline="30000" dirty="0"/>
              <a:t>2</a:t>
            </a:r>
            <a:r>
              <a:rPr lang="pt-BR" dirty="0"/>
              <a:t> − 2</a:t>
            </a:r>
            <a:r>
              <a:rPr lang="pt-BR" i="1" dirty="0"/>
              <a:t>ac </a:t>
            </a:r>
            <a:r>
              <a:rPr lang="pt-BR" dirty="0"/>
              <a:t>cos </a:t>
            </a:r>
            <a:r>
              <a:rPr lang="pt-BR" i="1" dirty="0"/>
              <a:t>B</a:t>
            </a:r>
          </a:p>
          <a:p>
            <a:r>
              <a:rPr lang="pt-BR" i="1" dirty="0"/>
              <a:t>		c</a:t>
            </a:r>
            <a:r>
              <a:rPr lang="pt-BR" baseline="30000" dirty="0"/>
              <a:t>2</a:t>
            </a:r>
            <a:r>
              <a:rPr lang="pt-BR" dirty="0"/>
              <a:t> = </a:t>
            </a:r>
            <a:r>
              <a:rPr lang="pt-BR" i="1" dirty="0"/>
              <a:t>a</a:t>
            </a:r>
            <a:r>
              <a:rPr lang="pt-BR" baseline="30000" dirty="0"/>
              <a:t>2</a:t>
            </a:r>
            <a:r>
              <a:rPr lang="pt-BR" dirty="0"/>
              <a:t> + </a:t>
            </a:r>
            <a:r>
              <a:rPr lang="pt-BR" i="1" dirty="0"/>
              <a:t>b</a:t>
            </a:r>
            <a:r>
              <a:rPr lang="pt-BR" baseline="30000" dirty="0"/>
              <a:t>2</a:t>
            </a:r>
            <a:r>
              <a:rPr lang="pt-BR" dirty="0"/>
              <a:t> − 2</a:t>
            </a:r>
            <a:r>
              <a:rPr lang="pt-BR" i="1" dirty="0"/>
              <a:t>ab </a:t>
            </a:r>
            <a:r>
              <a:rPr lang="pt-BR" dirty="0"/>
              <a:t>cos </a:t>
            </a:r>
            <a:r>
              <a:rPr lang="pt-BR" i="1" dirty="0"/>
              <a:t>C</a:t>
            </a:r>
            <a:r>
              <a:rPr lang="pt-BR" dirty="0"/>
              <a:t>.</a:t>
            </a:r>
          </a:p>
          <a:p>
            <a:r>
              <a:rPr lang="en-US" dirty="0"/>
              <a:t>The square of a side of a triangle equals the sum of the squares of the other two sides minus twice their product times the cosine of their included angle.</a:t>
            </a:r>
          </a:p>
        </p:txBody>
      </p:sp>
    </p:spTree>
    <p:extLst>
      <p:ext uri="{BB962C8B-B14F-4D97-AF65-F5344CB8AC3E}">
        <p14:creationId xmlns:p14="http://schemas.microsoft.com/office/powerpoint/2010/main" val="361759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Solving an SAS Triangle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75" indent="-396875"/>
            <a:r>
              <a:rPr lang="en-US" b="1" dirty="0"/>
              <a:t>1. </a:t>
            </a:r>
            <a:r>
              <a:rPr lang="en-US" dirty="0"/>
              <a:t>Use the Law of Cosines to find the side opposite the given angle.</a:t>
            </a:r>
          </a:p>
          <a:p>
            <a:pPr marL="396875" indent="-396875"/>
            <a:r>
              <a:rPr lang="en-US" b="1" dirty="0"/>
              <a:t>2. </a:t>
            </a:r>
            <a:r>
              <a:rPr lang="en-US" dirty="0"/>
              <a:t>Use the Law of Sines to find the angle opposite the shorter of the two given sides. This angle is always acute.</a:t>
            </a:r>
          </a:p>
          <a:p>
            <a:pPr marL="396875" indent="-396875"/>
            <a:r>
              <a:rPr lang="en-US" b="1" dirty="0"/>
              <a:t>3. </a:t>
            </a:r>
            <a:r>
              <a:rPr lang="en-US" dirty="0"/>
              <a:t>Find the third angle by subtracting the measure of the given angle and the angle found in step 2 from 180°.</a:t>
            </a:r>
          </a:p>
        </p:txBody>
      </p:sp>
    </p:spTree>
    <p:extLst>
      <p:ext uri="{BB962C8B-B14F-4D97-AF65-F5344CB8AC3E}">
        <p14:creationId xmlns:p14="http://schemas.microsoft.com/office/powerpoint/2010/main" val="1191572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Solving an SAS Triangle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1319213"/>
            <a:ext cx="8686800" cy="4949825"/>
          </a:xfrm>
        </p:spPr>
        <p:txBody>
          <a:bodyPr/>
          <a:lstStyle/>
          <a:p>
            <a:pPr marL="0" indent="0"/>
            <a:r>
              <a:rPr lang="en-US" altLang="en-US" dirty="0"/>
              <a:t>Solve the triangle shown in the figure with </a:t>
            </a:r>
            <a:r>
              <a:rPr lang="en-US" altLang="en-US" i="1" dirty="0"/>
              <a:t>A</a:t>
            </a:r>
            <a:r>
              <a:rPr lang="en-US" altLang="en-US" dirty="0"/>
              <a:t> = 120</a:t>
            </a:r>
            <a:r>
              <a:rPr lang="en-US" altLang="en-US" dirty="0">
                <a:cs typeface="Times New Roman" panose="02020603050405020304" pitchFamily="18" charset="0"/>
              </a:rPr>
              <a:t>°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dirty="0"/>
              <a:t> = 7, and </a:t>
            </a:r>
            <a:r>
              <a:rPr lang="en-US" altLang="en-US" i="1" dirty="0"/>
              <a:t>c</a:t>
            </a:r>
            <a:r>
              <a:rPr lang="en-US" altLang="en-US" dirty="0"/>
              <a:t> = 8.  Round lengths of sides to the nearest tenth and angle measures to the nearest degree.</a:t>
            </a:r>
          </a:p>
        </p:txBody>
      </p:sp>
      <p:pic>
        <p:nvPicPr>
          <p:cNvPr id="7172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759075"/>
            <a:ext cx="34004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022600" y="2673350"/>
            <a:ext cx="59070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Step 1  Use the Law of Cosines to find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the side opposite the given angle.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68082587-8834-4B1A-86F4-D9DF5D226C61}"/>
                  </a:ext>
                </a:extLst>
              </p:cNvPr>
              <p:cNvSpPr txBox="1"/>
              <p:nvPr/>
            </p:nvSpPr>
            <p:spPr>
              <a:xfrm>
                <a:off x="3332163" y="361950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82587-8834-4B1A-86F4-D9DF5D226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163" y="3619500"/>
                <a:ext cx="4572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AD4E92D6-EE7D-4038-8111-22DE2CF59F5B}"/>
                  </a:ext>
                </a:extLst>
              </p:cNvPr>
              <p:cNvSpPr txBox="1"/>
              <p:nvPr/>
            </p:nvSpPr>
            <p:spPr>
              <a:xfrm>
                <a:off x="3545681" y="4046979"/>
                <a:ext cx="502761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−2(7)(8)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120°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4E92D6-EE7D-4038-8111-22DE2CF59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681" y="4046979"/>
                <a:ext cx="502761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6D4A412D-45D0-4848-A949-4F515A70D283}"/>
                  </a:ext>
                </a:extLst>
              </p:cNvPr>
              <p:cNvSpPr txBox="1"/>
              <p:nvPr/>
            </p:nvSpPr>
            <p:spPr>
              <a:xfrm>
                <a:off x="3332163" y="4474458"/>
                <a:ext cx="4572000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=49+64−112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4A412D-45D0-4848-A949-4F515A70D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163" y="4474458"/>
                <a:ext cx="4572000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6FA7AABE-53CD-4247-BC52-0D851A45E94B}"/>
                  </a:ext>
                </a:extLst>
              </p:cNvPr>
              <p:cNvSpPr txBox="1"/>
              <p:nvPr/>
            </p:nvSpPr>
            <p:spPr>
              <a:xfrm>
                <a:off x="3281180" y="5439200"/>
                <a:ext cx="219404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=169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A7AABE-53CD-4247-BC52-0D851A45E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180" y="5439200"/>
                <a:ext cx="219404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918FA626-E9E3-435F-A5CD-8C38CCCBE59A}"/>
                  </a:ext>
                </a:extLst>
              </p:cNvPr>
              <p:cNvSpPr txBox="1"/>
              <p:nvPr/>
            </p:nvSpPr>
            <p:spPr>
              <a:xfrm>
                <a:off x="2776538" y="5866679"/>
                <a:ext cx="4572000" cy="573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169</m:t>
                          </m:r>
                        </m:e>
                      </m:ra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8FA626-E9E3-435F-A5CD-8C38CCCBE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538" y="5866679"/>
                <a:ext cx="4572000" cy="5739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18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12" grpId="0"/>
      <p:bldP spid="14" grpId="0"/>
      <p:bldP spid="16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Solving an SAS Triangle (</a:t>
            </a:r>
            <a:r>
              <a:rPr lang="en-US" altLang="en-US" dirty="0" err="1"/>
              <a:t>cont</a:t>
            </a:r>
            <a:r>
              <a:rPr lang="en-US" altLang="en-US" dirty="0"/>
              <a:t>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1319213"/>
            <a:ext cx="8686800" cy="49498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Step 2  Use the Law of Sines to find the angle opposite the shorter of the two given sides.  This angle is always acute. </a:t>
            </a:r>
          </a:p>
          <a:p>
            <a:pPr marL="0" indent="0"/>
            <a:endParaRPr lang="en-US" altLang="en-US" dirty="0"/>
          </a:p>
        </p:txBody>
      </p:sp>
      <p:pic>
        <p:nvPicPr>
          <p:cNvPr id="8196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9075"/>
            <a:ext cx="34004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4B24C1B4-68B8-4DF3-B4F3-F31032E423F1}"/>
                  </a:ext>
                </a:extLst>
              </p:cNvPr>
              <p:cNvSpPr txBox="1"/>
              <p:nvPr/>
            </p:nvSpPr>
            <p:spPr>
              <a:xfrm>
                <a:off x="3853423" y="2234068"/>
                <a:ext cx="2524685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24C1B4-68B8-4DF3-B4F3-F31032E4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423" y="2234068"/>
                <a:ext cx="2524685" cy="910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B72953B0-3FCD-4D04-BDF5-B12F9307B621}"/>
                  </a:ext>
                </a:extLst>
              </p:cNvPr>
              <p:cNvSpPr txBox="1"/>
              <p:nvPr/>
            </p:nvSpPr>
            <p:spPr>
              <a:xfrm>
                <a:off x="3853423" y="3220148"/>
                <a:ext cx="2524685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2953B0-3FCD-4D04-BDF5-B12F9307B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423" y="3220148"/>
                <a:ext cx="2524685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C4DF479F-8AA8-4788-8788-5F051FAB10FE}"/>
                  </a:ext>
                </a:extLst>
              </p:cNvPr>
              <p:cNvSpPr txBox="1"/>
              <p:nvPr/>
            </p:nvSpPr>
            <p:spPr>
              <a:xfrm>
                <a:off x="3217770" y="4197698"/>
                <a:ext cx="34830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DF479F-8AA8-4788-8788-5F051FAB1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770" y="4197698"/>
                <a:ext cx="348306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3E306BA1-5FE7-43ED-9896-1FC3A2974B74}"/>
                  </a:ext>
                </a:extLst>
              </p:cNvPr>
              <p:cNvSpPr txBox="1"/>
              <p:nvPr/>
            </p:nvSpPr>
            <p:spPr>
              <a:xfrm>
                <a:off x="3532188" y="4796684"/>
                <a:ext cx="3181631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E306BA1-5FE7-43ED-9896-1FC3A2974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188" y="4796684"/>
                <a:ext cx="3181631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BF868D81-204A-46BA-9658-CE3B72194E21}"/>
                  </a:ext>
                </a:extLst>
              </p:cNvPr>
              <p:cNvSpPr txBox="1"/>
              <p:nvPr/>
            </p:nvSpPr>
            <p:spPr>
              <a:xfrm>
                <a:off x="6198067" y="4946403"/>
                <a:ext cx="20842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0.4663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868D81-204A-46BA-9658-CE3B72194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067" y="4946403"/>
                <a:ext cx="20842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764C5EEC-9C01-48DB-B576-823A8B8DE3CB}"/>
                  </a:ext>
                </a:extLst>
              </p:cNvPr>
              <p:cNvSpPr txBox="1"/>
              <p:nvPr/>
            </p:nvSpPr>
            <p:spPr>
              <a:xfrm>
                <a:off x="3916270" y="5774234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(0.4663)≈28°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64C5EEC-9C01-48DB-B576-823A8B8DE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270" y="5774234"/>
                <a:ext cx="45720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9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Solving an SAS Triangle (</a:t>
            </a:r>
            <a:r>
              <a:rPr lang="en-US" altLang="en-US" dirty="0" err="1"/>
              <a:t>cont</a:t>
            </a:r>
            <a:r>
              <a:rPr lang="en-US" alt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Step 3  Find the third angle.  Subtract the measure of the given angle and the angle found in step 2 from 180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°.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marL="0" indent="0"/>
                <a:r>
                  <a:rPr lang="en-US" altLang="en-US" i="1" dirty="0"/>
                  <a:t>C = </a:t>
                </a:r>
                <a:r>
                  <a:rPr lang="en-US" altLang="en-US" dirty="0"/>
                  <a:t>180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en-US" i="1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/>
                  <a:t>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en-US" i="1" dirty="0"/>
                  <a:t> B</a:t>
                </a:r>
                <a:endParaRPr lang="en-US" altLang="en-US" dirty="0"/>
              </a:p>
              <a:p>
                <a:pPr marL="0" indent="0"/>
                <a:r>
                  <a:rPr lang="en-US" altLang="en-US" dirty="0"/>
                  <a:t>    = 180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en-US" dirty="0"/>
                  <a:t>120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en-US" dirty="0"/>
                  <a:t> 28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i="1" dirty="0"/>
                  <a:t>    </a:t>
                </a:r>
                <a:r>
                  <a:rPr lang="en-US" altLang="en-US" dirty="0"/>
                  <a:t>= 32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en-US" dirty="0"/>
              </a:p>
              <a:p>
                <a:pPr marL="0" indent="0"/>
                <a:endParaRPr lang="en-US" altLang="en-US" i="1" dirty="0"/>
              </a:p>
              <a:p>
                <a:pPr marL="0" indent="0"/>
                <a:r>
                  <a:rPr lang="en-US" altLang="en-US" i="1" dirty="0"/>
                  <a:t>a</a:t>
                </a:r>
                <a:r>
                  <a:rPr lang="en-US" altLang="en-US" dirty="0"/>
                  <a:t> = 13</a:t>
                </a:r>
              </a:p>
              <a:p>
                <a:pPr marL="0" indent="0"/>
                <a:r>
                  <a:rPr lang="en-US" altLang="en-US" i="1" dirty="0"/>
                  <a:t>B</a:t>
                </a:r>
                <a:r>
                  <a:rPr lang="en-US" altLang="en-US" dirty="0"/>
                  <a:t> = 28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i="1" dirty="0"/>
                  <a:t>C</a:t>
                </a:r>
                <a:r>
                  <a:rPr lang="en-US" altLang="en-US" dirty="0"/>
                  <a:t> = 32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en-US" i="1" dirty="0"/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190" r="-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468" y="2905125"/>
            <a:ext cx="34004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1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Solving an SSS Triangle: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indent="-344488"/>
            <a:r>
              <a:rPr lang="en-US" b="1" dirty="0"/>
              <a:t>1. </a:t>
            </a:r>
            <a:r>
              <a:rPr lang="en-US" dirty="0"/>
              <a:t>Use the Law of Cosines to find the angle opposite the longest side.</a:t>
            </a:r>
          </a:p>
          <a:p>
            <a:pPr marL="344488" indent="-344488"/>
            <a:r>
              <a:rPr lang="en-US" b="1" dirty="0"/>
              <a:t>2. </a:t>
            </a:r>
            <a:r>
              <a:rPr lang="en-US" dirty="0"/>
              <a:t>Use the Law of Sines to find either of the two remaining acute angles.</a:t>
            </a:r>
          </a:p>
          <a:p>
            <a:pPr marL="344488" indent="-344488"/>
            <a:r>
              <a:rPr lang="en-US" b="1" dirty="0"/>
              <a:t>3. </a:t>
            </a:r>
            <a:r>
              <a:rPr lang="en-US" dirty="0"/>
              <a:t>Find the third angle by subtracting the measures of the angles found in steps 1 and 2 from 180°.</a:t>
            </a:r>
          </a:p>
        </p:txBody>
      </p:sp>
    </p:spTree>
    <p:extLst>
      <p:ext uri="{BB962C8B-B14F-4D97-AF65-F5344CB8AC3E}">
        <p14:creationId xmlns:p14="http://schemas.microsoft.com/office/powerpoint/2010/main" val="18190753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19231</TotalTime>
  <Words>1142</Words>
  <Application>Microsoft Office PowerPoint</Application>
  <PresentationFormat>Letter Paper (8.5x11 in)</PresentationFormat>
  <Paragraphs>112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Tahoma</vt:lpstr>
      <vt:lpstr>Times New Roman</vt:lpstr>
      <vt:lpstr>Arial Narrow</vt:lpstr>
      <vt:lpstr>Cambria Math</vt:lpstr>
      <vt:lpstr>Calibri</vt:lpstr>
      <vt:lpstr>3_Custom Design</vt:lpstr>
      <vt:lpstr>Equation</vt:lpstr>
      <vt:lpstr>PowerPoint Presentation</vt:lpstr>
      <vt:lpstr>Objectives</vt:lpstr>
      <vt:lpstr>Solving Oblique Triangles</vt:lpstr>
      <vt:lpstr>The Law of Cosines</vt:lpstr>
      <vt:lpstr>Solving an SAS Triangle</vt:lpstr>
      <vt:lpstr>Example 1:  Solving an SAS Triangle</vt:lpstr>
      <vt:lpstr>Example 1:  Solving an SAS Triangle (cont)</vt:lpstr>
      <vt:lpstr>Example 1:  Solving an SAS Triangle (cont)</vt:lpstr>
      <vt:lpstr>Solving an SSS Triangle:</vt:lpstr>
      <vt:lpstr>Example 2:  Solving an SSS Triangle</vt:lpstr>
      <vt:lpstr>Example 2:  Solving an SSS Triangle (cont)</vt:lpstr>
      <vt:lpstr>Example 2:  Solving an SSS Triangle (cont)</vt:lpstr>
      <vt:lpstr>Example 3:  Application</vt:lpstr>
      <vt:lpstr>Heron’s Formula</vt:lpstr>
      <vt:lpstr>Example 4:  Using Heron’s Formula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Christi Verity</cp:lastModifiedBy>
  <cp:revision>1207</cp:revision>
  <cp:lastPrinted>2001-11-04T00:51:13Z</cp:lastPrinted>
  <dcterms:created xsi:type="dcterms:W3CDTF">2005-02-25T19:46:41Z</dcterms:created>
  <dcterms:modified xsi:type="dcterms:W3CDTF">2023-01-06T02:46:45Z</dcterms:modified>
</cp:coreProperties>
</file>