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23"/>
  </p:notesMasterIdLst>
  <p:handoutMasterIdLst>
    <p:handoutMasterId r:id="rId24"/>
  </p:handoutMasterIdLst>
  <p:sldIdLst>
    <p:sldId id="1005" r:id="rId2"/>
    <p:sldId id="1291" r:id="rId3"/>
    <p:sldId id="1292" r:id="rId4"/>
    <p:sldId id="1293" r:id="rId5"/>
    <p:sldId id="1294" r:id="rId6"/>
    <p:sldId id="1287" r:id="rId7"/>
    <p:sldId id="1295" r:id="rId8"/>
    <p:sldId id="1296" r:id="rId9"/>
    <p:sldId id="1297" r:id="rId10"/>
    <p:sldId id="1298" r:id="rId11"/>
    <p:sldId id="1299" r:id="rId12"/>
    <p:sldId id="1300" r:id="rId13"/>
    <p:sldId id="1301" r:id="rId14"/>
    <p:sldId id="1302" r:id="rId15"/>
    <p:sldId id="1303" r:id="rId16"/>
    <p:sldId id="1304" r:id="rId17"/>
    <p:sldId id="1305" r:id="rId18"/>
    <p:sldId id="1306" r:id="rId19"/>
    <p:sldId id="1307" r:id="rId20"/>
    <p:sldId id="1308" r:id="rId21"/>
    <p:sldId id="1309" r:id="rId22"/>
  </p:sldIdLst>
  <p:sldSz cx="9144000" cy="6858000" type="letter"/>
  <p:notesSz cx="6858000" cy="9144000"/>
  <p:embeddedFontLst>
    <p:embeddedFont>
      <p:font typeface="Arial Narrow" pitchFamily="34" charset="0"/>
      <p:regular r:id="rId25"/>
      <p:bold r:id="rId26"/>
      <p:italic r:id="rId27"/>
      <p:boldItalic r:id="rId28"/>
    </p:embeddedFont>
    <p:embeddedFont>
      <p:font typeface="Cambria Math" pitchFamily="18" charset="0"/>
      <p:regular r:id="rId29"/>
    </p:embeddedFont>
    <p:embeddedFont>
      <p:font typeface="Calibri" pitchFamily="34" charset="0"/>
      <p:regular r:id="rId30"/>
      <p:bold r:id="rId31"/>
      <p:italic r:id="rId32"/>
      <p:boldItalic r:id="rId33"/>
    </p:embeddedFont>
    <p:embeddedFont>
      <p:font typeface="Tahoma" pitchFamily="34" charset="0"/>
      <p:regular r:id="rId34"/>
      <p:bold r:id="rId35"/>
    </p:embeddedFont>
  </p:embeddedFontLst>
  <p:custDataLst>
    <p:tags r:id="rId36"/>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4"/>
    <a:srgbClr val="ADDFE5"/>
    <a:srgbClr val="6F2C91"/>
    <a:srgbClr val="0000FF"/>
    <a:srgbClr val="3399FF"/>
    <a:srgbClr val="006666"/>
    <a:srgbClr val="E86542"/>
    <a:srgbClr val="4F2270"/>
    <a:srgbClr val="441D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0" autoAdjust="0"/>
    <p:restoredTop sz="93129" autoAdjust="0"/>
  </p:normalViewPr>
  <p:slideViewPr>
    <p:cSldViewPr snapToGrid="0" snapToObjects="1">
      <p:cViewPr>
        <p:scale>
          <a:sx n="75" d="100"/>
          <a:sy n="75" d="100"/>
        </p:scale>
        <p:origin x="-108" y="-72"/>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302484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341408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07963" y="1187450"/>
            <a:ext cx="8705850" cy="512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187450"/>
            <a:ext cx="87058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Rectangle 10">
            <a:extLst>
              <a:ext uri="{FF2B5EF4-FFF2-40B4-BE49-F238E27FC236}">
                <a16:creationId xmlns:a16="http://schemas.microsoft.com/office/drawing/2014/main" xmlns="" id="{EE41540A-272F-497C-8086-CA044A217C48}"/>
              </a:ext>
            </a:extLst>
          </p:cNvPr>
          <p:cNvSpPr>
            <a:spLocks noChangeArrowheads="1"/>
          </p:cNvSpPr>
          <p:nvPr userDrawn="1"/>
        </p:nvSpPr>
        <p:spPr bwMode="gray">
          <a:xfrm>
            <a:off x="-1" y="1008065"/>
            <a:ext cx="9144000" cy="79369"/>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7" r:id="rId8"/>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NULL"/><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24.png"/><Relationship Id="rId10" Type="http://schemas.openxmlformats.org/officeDocument/2006/relationships/image" Target="NULL"/><Relationship Id="rId4" Type="http://schemas.openxmlformats.org/officeDocument/2006/relationships/image" Target="../media/image23.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2.wmf"/><Relationship Id="rId17"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4.png"/><Relationship Id="rId1" Type="http://schemas.openxmlformats.org/officeDocument/2006/relationships/vmlDrawing" Target="../drawings/vmlDrawing3.vml"/><Relationship Id="rId6" Type="http://schemas.openxmlformats.org/officeDocument/2006/relationships/image" Target="../media/image29.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image" Target="NULL"/><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2.bin"/><Relationship Id="rId14" Type="http://schemas.openxmlformats.org/officeDocument/2006/relationships/image" Target="../media/image3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20.bin"/><Relationship Id="rId18" Type="http://schemas.openxmlformats.org/officeDocument/2006/relationships/image" Target="NULL"/><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40.wmf"/><Relationship Id="rId17" Type="http://schemas.openxmlformats.org/officeDocument/2006/relationships/image" Target="NULL"/><Relationship Id="rId2" Type="http://schemas.openxmlformats.org/officeDocument/2006/relationships/slideLayout" Target="../slideLayouts/slideLayout2.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vmlDrawing" Target="../drawings/vmlDrawing4.vml"/><Relationship Id="rId6" Type="http://schemas.openxmlformats.org/officeDocument/2006/relationships/image" Target="../media/image37.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image" Target="NULL"/><Relationship Id="rId10" Type="http://schemas.openxmlformats.org/officeDocument/2006/relationships/image" Target="../media/image39.wmf"/><Relationship Id="rId19" Type="http://schemas.openxmlformats.org/officeDocument/2006/relationships/image" Target="NULL"/><Relationship Id="rId4" Type="http://schemas.openxmlformats.org/officeDocument/2006/relationships/image" Target="../media/image36.wmf"/><Relationship Id="rId9" Type="http://schemas.openxmlformats.org/officeDocument/2006/relationships/oleObject" Target="../embeddings/oleObject18.bin"/><Relationship Id="rId14" Type="http://schemas.openxmlformats.org/officeDocument/2006/relationships/image" Target="../media/image41.wmf"/></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25.bin"/><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oleObject" Target="../embeddings/oleObject22.bin"/><Relationship Id="rId12" Type="http://schemas.openxmlformats.org/officeDocument/2006/relationships/image" Target="../media/image39.wmf"/><Relationship Id="rId17" Type="http://schemas.openxmlformats.org/officeDocument/2006/relationships/image" Target="NULL"/><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8.wmf"/><Relationship Id="rId4" Type="http://schemas.openxmlformats.org/officeDocument/2006/relationships/image" Target="NULL"/><Relationship Id="rId9" Type="http://schemas.openxmlformats.org/officeDocument/2006/relationships/oleObject" Target="../embeddings/oleObject23.bin"/><Relationship Id="rId14" Type="http://schemas.openxmlformats.org/officeDocument/2006/relationships/image" Target="../media/image40.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slideLayout" Target="../slideLayouts/slideLayout2.xml"/><Relationship Id="rId16" Type="http://schemas.openxmlformats.org/officeDocument/2006/relationships/image" Target="NUL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image" Target="NULL"/><Relationship Id="rId5" Type="http://schemas.openxmlformats.org/officeDocument/2006/relationships/oleObject" Target="../embeddings/oleObject2.bin"/><Relationship Id="rId15" Type="http://schemas.openxmlformats.org/officeDocument/2006/relationships/image" Target="NULL"/><Relationship Id="rId10" Type="http://schemas.openxmlformats.org/officeDocument/2006/relationships/image" Target="../media/image10.wmf"/><Relationship Id="rId19" Type="http://schemas.openxmlformats.org/officeDocument/2006/relationships/image" Target="NULL"/><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NULL"/><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image" Target="NULL"/><Relationship Id="rId5" Type="http://schemas.openxmlformats.org/officeDocument/2006/relationships/oleObject" Target="../embeddings/oleObject6.bin"/><Relationship Id="rId15" Type="http://schemas.openxmlformats.org/officeDocument/2006/relationships/image" Target="NULL"/><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8.bin"/><Relationship Id="rId1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cs typeface="Times New Roman" panose="02020603050405020304" pitchFamily="18" charset="0"/>
              </a:rPr>
              <a:t> </a:t>
            </a:r>
            <a:r>
              <a:rPr lang="en-US" altLang="en-US" sz="6000" b="1" dirty="0">
                <a:cs typeface="Times New Roman" panose="02020603050405020304" pitchFamily="18" charset="0"/>
              </a:rPr>
              <a:t>Chapter 6</a:t>
            </a:r>
          </a:p>
        </p:txBody>
      </p:sp>
      <p:sp>
        <p:nvSpPr>
          <p:cNvPr id="4100" name="Rectangle 3"/>
          <p:cNvSpPr>
            <a:spLocks noChangeArrowheads="1"/>
          </p:cNvSpPr>
          <p:nvPr/>
        </p:nvSpPr>
        <p:spPr bwMode="auto">
          <a:xfrm>
            <a:off x="609600" y="1933575"/>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Additional Topics in Trigonometry</a:t>
            </a:r>
          </a:p>
        </p:txBody>
      </p:sp>
      <p:sp>
        <p:nvSpPr>
          <p:cNvPr id="4101" name="Text Box 37"/>
          <p:cNvSpPr txBox="1">
            <a:spLocks noChangeArrowheads="1"/>
          </p:cNvSpPr>
          <p:nvPr/>
        </p:nvSpPr>
        <p:spPr bwMode="auto">
          <a:xfrm>
            <a:off x="609599" y="4245817"/>
            <a:ext cx="41001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6.1 The Law of Sines</a:t>
            </a:r>
          </a:p>
        </p:txBody>
      </p:sp>
      <p:pic>
        <p:nvPicPr>
          <p:cNvPr id="5" name="Picture 4" descr="Diagram&#10;&#10;Description automatically generated">
            <a:extLst>
              <a:ext uri="{FF2B5EF4-FFF2-40B4-BE49-F238E27FC236}">
                <a16:creationId xmlns:a16="http://schemas.microsoft.com/office/drawing/2014/main" xmlns="" id="{BE750543-3360-402F-801B-E039FF120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063" y="638175"/>
            <a:ext cx="4193387" cy="5415702"/>
          </a:xfrm>
          <a:prstGeom prst="rect">
            <a:avLst/>
          </a:prstGeom>
          <a:solidFill>
            <a:srgbClr val="B2D234"/>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The Ambiguous Case (SSA)</a:t>
            </a:r>
          </a:p>
        </p:txBody>
      </p:sp>
      <p:sp>
        <p:nvSpPr>
          <p:cNvPr id="14339" name="Rectangle 3"/>
          <p:cNvSpPr>
            <a:spLocks noGrp="1" noChangeArrowheads="1"/>
          </p:cNvSpPr>
          <p:nvPr>
            <p:ph type="body" idx="1"/>
          </p:nvPr>
        </p:nvSpPr>
        <p:spPr/>
        <p:txBody>
          <a:bodyPr/>
          <a:lstStyle/>
          <a:p>
            <a:r>
              <a:rPr lang="en-US" altLang="en-US"/>
              <a:t>If we are given two sides and an angle opposite one of the two sides (SSA), the given information may result in one triangle, two triangles, or no triangle at all.  </a:t>
            </a:r>
          </a:p>
          <a:p>
            <a:endParaRPr lang="en-US" altLang="en-US"/>
          </a:p>
          <a:p>
            <a:r>
              <a:rPr lang="en-US" altLang="en-US"/>
              <a:t>SSA is known as the </a:t>
            </a:r>
            <a:r>
              <a:rPr lang="en-US" altLang="en-US" b="1"/>
              <a:t>ambiguous case</a:t>
            </a:r>
            <a:r>
              <a:rPr lang="en-US" altLang="en-US"/>
              <a:t> when using the Law of Sines because the given information may result in one triangle, two triangles, or no triangle at all.</a:t>
            </a:r>
          </a:p>
        </p:txBody>
      </p:sp>
    </p:spTree>
    <p:extLst>
      <p:ext uri="{BB962C8B-B14F-4D97-AF65-F5344CB8AC3E}">
        <p14:creationId xmlns:p14="http://schemas.microsoft.com/office/powerpoint/2010/main" val="334396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The Ambiguous Case (SSA)                   </a:t>
            </a:r>
            <a:r>
              <a:rPr lang="en-US" altLang="en-US" i="1"/>
              <a:t>(continued)</a:t>
            </a:r>
          </a:p>
        </p:txBody>
      </p:sp>
      <p:pic>
        <p:nvPicPr>
          <p:cNvPr id="2" name="Picture 1"/>
          <p:cNvPicPr>
            <a:picLocks noChangeAspect="1"/>
          </p:cNvPicPr>
          <p:nvPr/>
        </p:nvPicPr>
        <p:blipFill>
          <a:blip r:embed="rId2"/>
          <a:stretch>
            <a:fillRect/>
          </a:stretch>
        </p:blipFill>
        <p:spPr>
          <a:xfrm>
            <a:off x="278295" y="1176338"/>
            <a:ext cx="8494643" cy="4974293"/>
          </a:xfrm>
          <a:prstGeom prst="rect">
            <a:avLst/>
          </a:prstGeom>
        </p:spPr>
      </p:pic>
    </p:spTree>
    <p:extLst>
      <p:ext uri="{BB962C8B-B14F-4D97-AF65-F5344CB8AC3E}">
        <p14:creationId xmlns:p14="http://schemas.microsoft.com/office/powerpoint/2010/main" val="242220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Example 4:  Solving an SSA Triangle Using the Law of Sines (No Solution)</a:t>
            </a:r>
          </a:p>
        </p:txBody>
      </p:sp>
      <p:sp>
        <p:nvSpPr>
          <p:cNvPr id="16387" name="Rectangle 3"/>
          <p:cNvSpPr>
            <a:spLocks noGrp="1" noChangeArrowheads="1"/>
          </p:cNvSpPr>
          <p:nvPr>
            <p:ph idx="1"/>
          </p:nvPr>
        </p:nvSpPr>
        <p:spPr/>
        <p:txBody>
          <a:bodyPr/>
          <a:lstStyle/>
          <a:p>
            <a:r>
              <a:rPr lang="en-US" altLang="en-US" dirty="0"/>
              <a:t>Solve triangle </a:t>
            </a:r>
            <a:r>
              <a:rPr lang="en-US" altLang="en-US" i="1" dirty="0"/>
              <a:t>ABC</a:t>
            </a:r>
            <a:r>
              <a:rPr lang="en-US" altLang="en-US" dirty="0"/>
              <a:t> if </a:t>
            </a:r>
            <a:r>
              <a:rPr lang="en-US" altLang="en-US" i="1" dirty="0"/>
              <a:t>A</a:t>
            </a:r>
            <a:r>
              <a:rPr lang="en-US" altLang="en-US" dirty="0"/>
              <a:t> = 50°, </a:t>
            </a:r>
            <a:r>
              <a:rPr lang="en-US" altLang="en-US" i="1" dirty="0"/>
              <a:t>a</a:t>
            </a:r>
            <a:r>
              <a:rPr lang="en-US" altLang="en-US" dirty="0"/>
              <a:t> = 10, and </a:t>
            </a:r>
            <a:r>
              <a:rPr lang="en-US" altLang="en-US" i="1" dirty="0"/>
              <a:t>b</a:t>
            </a:r>
            <a:r>
              <a:rPr lang="en-US" altLang="en-US" dirty="0"/>
              <a:t> = 20.</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eaLnBrk="1" hangingPunct="1">
              <a:spcBef>
                <a:spcPct val="0"/>
              </a:spcBef>
            </a:pPr>
            <a:r>
              <a:rPr lang="en-US" altLang="en-US" dirty="0"/>
              <a:t>There is no angle </a:t>
            </a:r>
            <a:r>
              <a:rPr lang="en-US" altLang="en-US" i="1" dirty="0"/>
              <a:t>B</a:t>
            </a:r>
            <a:r>
              <a:rPr lang="en-US" altLang="en-US" dirty="0"/>
              <a:t> for which the sine is greater than 1.</a:t>
            </a:r>
          </a:p>
          <a:p>
            <a:pPr eaLnBrk="1" hangingPunct="1">
              <a:spcBef>
                <a:spcPct val="0"/>
              </a:spcBef>
            </a:pPr>
            <a:r>
              <a:rPr lang="en-US" altLang="en-US" dirty="0"/>
              <a:t>There is no triangle with the given measurements.</a:t>
            </a:r>
          </a:p>
        </p:txBody>
      </p:sp>
      <p:pic>
        <p:nvPicPr>
          <p:cNvPr id="50187" name="Picture 11"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638" y="2712032"/>
            <a:ext cx="3543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A7E01F67-5D8E-4209-B4AA-CC9360A6512C}"/>
                  </a:ext>
                </a:extLst>
              </p:cNvPr>
              <p:cNvSpPr txBox="1"/>
              <p:nvPr/>
            </p:nvSpPr>
            <p:spPr>
              <a:xfrm>
                <a:off x="916782" y="1637143"/>
                <a:ext cx="2037229" cy="9103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𝑎</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𝐴</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𝑏</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den>
                      </m:f>
                    </m:oMath>
                  </m:oMathPara>
                </a14:m>
                <a:endParaRPr lang="en-US" dirty="0">
                  <a:solidFill>
                    <a:schemeClr val="tx1"/>
                  </a:solidFill>
                </a:endParaRPr>
              </a:p>
            </p:txBody>
          </p:sp>
        </mc:Choice>
        <mc:Fallback xmlns="">
          <p:sp>
            <p:nvSpPr>
              <p:cNvPr id="12" name="TextBox 11">
                <a:extLst>
                  <a:ext uri="{FF2B5EF4-FFF2-40B4-BE49-F238E27FC236}">
                    <a16:creationId xmlns:a16="http://schemas.microsoft.com/office/drawing/2014/main" id="{A7E01F67-5D8E-4209-B4AA-CC9360A6512C}"/>
                  </a:ext>
                </a:extLst>
              </p:cNvPr>
              <p:cNvSpPr txBox="1">
                <a:spLocks noRot="1" noChangeAspect="1" noMove="1" noResize="1" noEditPoints="1" noAdjustHandles="1" noChangeArrowheads="1" noChangeShapeType="1" noTextEdit="1"/>
              </p:cNvSpPr>
              <p:nvPr/>
            </p:nvSpPr>
            <p:spPr>
              <a:xfrm>
                <a:off x="916782" y="1637143"/>
                <a:ext cx="2037229" cy="91031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xmlns="" id="{B0C9293E-366E-4AA0-AA3E-2BC7AFD829CC}"/>
                  </a:ext>
                </a:extLst>
              </p:cNvPr>
              <p:cNvSpPr txBox="1"/>
              <p:nvPr/>
            </p:nvSpPr>
            <p:spPr>
              <a:xfrm>
                <a:off x="500061" y="2548902"/>
                <a:ext cx="2870668"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10</m:t>
                          </m:r>
                        </m:num>
                        <m:den>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50</m:t>
                          </m:r>
                          <m:r>
                            <m:rPr>
                              <m:nor/>
                            </m:rPr>
                            <a:rPr lang="en-US" altLang="en-US" dirty="0"/>
                            <m:t>°</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b="0" i="1" smtClean="0">
                              <a:solidFill>
                                <a:schemeClr val="tx1"/>
                              </a:solidFill>
                              <a:latin typeface="Cambria Math" panose="02040503050406030204" pitchFamily="18" charset="0"/>
                            </a:rPr>
                            <m:t>20</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den>
                      </m:f>
                    </m:oMath>
                  </m:oMathPara>
                </a14:m>
                <a:endParaRPr lang="en-US" dirty="0">
                  <a:solidFill>
                    <a:schemeClr val="tx1"/>
                  </a:solidFill>
                </a:endParaRPr>
              </a:p>
            </p:txBody>
          </p:sp>
        </mc:Choice>
        <mc:Fallback>
          <p:sp>
            <p:nvSpPr>
              <p:cNvPr id="13" name="TextBox 12">
                <a:extLst>
                  <a:ext uri="{FF2B5EF4-FFF2-40B4-BE49-F238E27FC236}">
                    <a16:creationId xmlns:a16="http://schemas.microsoft.com/office/drawing/2014/main" xmlns:a14="http://schemas.microsoft.com/office/drawing/2010/main" xmlns="" id="{B0C9293E-366E-4AA0-AA3E-2BC7AFD829CC}"/>
                  </a:ext>
                </a:extLst>
              </p:cNvPr>
              <p:cNvSpPr txBox="1">
                <a:spLocks noRot="1" noChangeAspect="1" noMove="1" noResize="1" noEditPoints="1" noAdjustHandles="1" noChangeArrowheads="1" noChangeShapeType="1" noTextEdit="1"/>
              </p:cNvSpPr>
              <p:nvPr/>
            </p:nvSpPr>
            <p:spPr>
              <a:xfrm>
                <a:off x="500061" y="2548902"/>
                <a:ext cx="2870668" cy="91037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xmlns="" id="{B3B0DC11-E9A5-4CE3-B2AA-B4505CB484DB}"/>
                  </a:ext>
                </a:extLst>
              </p:cNvPr>
              <p:cNvSpPr txBox="1"/>
              <p:nvPr/>
            </p:nvSpPr>
            <p:spPr>
              <a:xfrm>
                <a:off x="500062" y="3441022"/>
                <a:ext cx="287066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10</m:t>
                      </m:r>
                      <m:func>
                        <m:funcPr>
                          <m:ctrlPr>
                            <a:rPr lang="en-US" b="0" i="1" smtClean="0">
                              <a:solidFill>
                                <a:schemeClr val="tx1"/>
                              </a:solidFill>
                              <a:latin typeface="Cambria Math"/>
                            </a:rPr>
                          </m:ctrlPr>
                        </m:funcPr>
                        <m:fName>
                          <m:r>
                            <m:rPr>
                              <m:sty m:val="p"/>
                            </m:rPr>
                            <a:rPr lang="en-US" b="0" i="0" smtClean="0">
                              <a:solidFill>
                                <a:schemeClr val="tx1"/>
                              </a:solidFill>
                              <a:latin typeface="Cambria Math" panose="02040503050406030204" pitchFamily="18" charset="0"/>
                            </a:rPr>
                            <m:t>sin</m:t>
                          </m:r>
                        </m:fName>
                        <m:e>
                          <m:r>
                            <a:rPr lang="en-US" b="0" i="1" smtClean="0">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=20</m:t>
                          </m:r>
                          <m:func>
                            <m:funcPr>
                              <m:ctrlPr>
                                <a:rPr lang="en-US" b="0" i="1" smtClean="0">
                                  <a:solidFill>
                                    <a:schemeClr val="tx1"/>
                                  </a:solidFill>
                                  <a:latin typeface="Cambria Math"/>
                                </a:rPr>
                              </m:ctrlPr>
                            </m:funcPr>
                            <m:fName>
                              <m:r>
                                <m:rPr>
                                  <m:sty m:val="p"/>
                                </m:rPr>
                                <a:rPr lang="en-US" b="0" i="0" smtClean="0">
                                  <a:solidFill>
                                    <a:schemeClr val="tx1"/>
                                  </a:solidFill>
                                  <a:latin typeface="Cambria Math" panose="02040503050406030204" pitchFamily="18" charset="0"/>
                                </a:rPr>
                                <m:t>sin</m:t>
                              </m:r>
                            </m:fName>
                            <m:e>
                              <m:r>
                                <a:rPr lang="en-US" b="0" i="1" smtClean="0">
                                  <a:solidFill>
                                    <a:schemeClr val="tx1"/>
                                  </a:solidFill>
                                  <a:latin typeface="Cambria Math" panose="02040503050406030204" pitchFamily="18" charset="0"/>
                                </a:rPr>
                                <m:t>50</m:t>
                              </m:r>
                              <m:r>
                                <m:rPr>
                                  <m:nor/>
                                </m:rPr>
                                <a:rPr lang="en-US" altLang="en-US" dirty="0"/>
                                <m:t>°</m:t>
                              </m:r>
                            </m:e>
                          </m:func>
                        </m:e>
                      </m:func>
                    </m:oMath>
                  </m:oMathPara>
                </a14:m>
                <a:endParaRPr lang="en-US" dirty="0">
                  <a:solidFill>
                    <a:schemeClr val="tx1"/>
                  </a:solidFill>
                </a:endParaRPr>
              </a:p>
            </p:txBody>
          </p:sp>
        </mc:Choice>
        <mc:Fallback>
          <p:sp>
            <p:nvSpPr>
              <p:cNvPr id="14" name="TextBox 13">
                <a:extLst>
                  <a:ext uri="{FF2B5EF4-FFF2-40B4-BE49-F238E27FC236}">
                    <a16:creationId xmlns:a16="http://schemas.microsoft.com/office/drawing/2014/main" xmlns:a14="http://schemas.microsoft.com/office/drawing/2010/main" xmlns="" id="{B3B0DC11-E9A5-4CE3-B2AA-B4505CB484DB}"/>
                  </a:ext>
                </a:extLst>
              </p:cNvPr>
              <p:cNvSpPr txBox="1">
                <a:spLocks noRot="1" noChangeAspect="1" noMove="1" noResize="1" noEditPoints="1" noAdjustHandles="1" noChangeArrowheads="1" noChangeShapeType="1" noTextEdit="1"/>
              </p:cNvSpPr>
              <p:nvPr/>
            </p:nvSpPr>
            <p:spPr>
              <a:xfrm>
                <a:off x="500062" y="3441022"/>
                <a:ext cx="2870668" cy="523220"/>
              </a:xfrm>
              <a:prstGeom prst="rect">
                <a:avLst/>
              </a:prstGeom>
              <a:blipFill rotWithShape="1">
                <a:blip r:embed="rId5"/>
                <a:stretch>
                  <a:fillRect r="-12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AEF9BDD3-BDA2-4BD8-8B1C-50DFE63459F3}"/>
                  </a:ext>
                </a:extLst>
              </p:cNvPr>
              <p:cNvSpPr txBox="1"/>
              <p:nvPr/>
            </p:nvSpPr>
            <p:spPr>
              <a:xfrm>
                <a:off x="1593477" y="4001871"/>
                <a:ext cx="2346511" cy="9105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20</m:t>
                          </m:r>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50°</m:t>
                          </m:r>
                        </m:num>
                        <m:den>
                          <m:r>
                            <a:rPr lang="en-US" i="0">
                              <a:solidFill>
                                <a:schemeClr val="tx1"/>
                              </a:solidFill>
                              <a:latin typeface="Cambria Math" panose="02040503050406030204" pitchFamily="18" charset="0"/>
                            </a:rPr>
                            <m:t>10</m:t>
                          </m:r>
                        </m:den>
                      </m:f>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AEF9BDD3-BDA2-4BD8-8B1C-50DFE63459F3}"/>
                  </a:ext>
                </a:extLst>
              </p:cNvPr>
              <p:cNvSpPr txBox="1">
                <a:spLocks noRot="1" noChangeAspect="1" noMove="1" noResize="1" noEditPoints="1" noAdjustHandles="1" noChangeArrowheads="1" noChangeShapeType="1" noTextEdit="1"/>
              </p:cNvSpPr>
              <p:nvPr/>
            </p:nvSpPr>
            <p:spPr>
              <a:xfrm>
                <a:off x="1593477" y="4001871"/>
                <a:ext cx="2346511" cy="9105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203229CF-1CBC-4E0E-B6CF-9DBAACA3468C}"/>
                  </a:ext>
                </a:extLst>
              </p:cNvPr>
              <p:cNvSpPr txBox="1"/>
              <p:nvPr/>
            </p:nvSpPr>
            <p:spPr>
              <a:xfrm>
                <a:off x="916782" y="4866936"/>
                <a:ext cx="234651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chemeClr val="tx1"/>
                              </a:solidFill>
                              <a:latin typeface="Cambria Math"/>
                            </a:rPr>
                          </m:ctrlPr>
                        </m:funcPr>
                        <m:fName>
                          <m:r>
                            <m:rPr>
                              <m:sty m:val="p"/>
                            </m:rPr>
                            <a:rPr lang="en-US" i="0" smtClean="0">
                              <a:solidFill>
                                <a:schemeClr val="tx1"/>
                              </a:solidFill>
                              <a:latin typeface="Cambria Math" panose="02040503050406030204" pitchFamily="18" charset="0"/>
                            </a:rPr>
                            <m:t>sin</m:t>
                          </m:r>
                        </m:fName>
                        <m:e>
                          <m:r>
                            <a:rPr lang="en-US" b="0" i="1" smtClean="0">
                              <a:solidFill>
                                <a:schemeClr val="tx1"/>
                              </a:solidFill>
                              <a:latin typeface="Cambria Math" panose="02040503050406030204" pitchFamily="18" charset="0"/>
                            </a:rPr>
                            <m:t>𝐵</m:t>
                          </m:r>
                        </m:e>
                      </m:func>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1.53</m:t>
                      </m:r>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203229CF-1CBC-4E0E-B6CF-9DBAACA3468C}"/>
                  </a:ext>
                </a:extLst>
              </p:cNvPr>
              <p:cNvSpPr txBox="1">
                <a:spLocks noRot="1" noChangeAspect="1" noMove="1" noResize="1" noEditPoints="1" noAdjustHandles="1" noChangeArrowheads="1" noChangeShapeType="1" noTextEdit="1"/>
              </p:cNvSpPr>
              <p:nvPr/>
            </p:nvSpPr>
            <p:spPr>
              <a:xfrm>
                <a:off x="916782" y="4866936"/>
                <a:ext cx="2346511"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00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7">
                                            <p:txEl>
                                              <p:pRg st="8" end="8"/>
                                            </p:txEl>
                                          </p:spTgt>
                                        </p:tgtEl>
                                        <p:attrNameLst>
                                          <p:attrName>style.visibility</p:attrName>
                                        </p:attrNameLst>
                                      </p:cBhvr>
                                      <p:to>
                                        <p:strVal val="visible"/>
                                      </p:to>
                                    </p:set>
                                    <p:animEffect transition="in" filter="fade">
                                      <p:cBhvr>
                                        <p:cTn id="32" dur="500"/>
                                        <p:tgtEl>
                                          <p:spTgt spid="16387">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387">
                                            <p:txEl>
                                              <p:pRg st="9" end="9"/>
                                            </p:txEl>
                                          </p:spTgt>
                                        </p:tgtEl>
                                        <p:attrNameLst>
                                          <p:attrName>style.visibility</p:attrName>
                                        </p:attrNameLst>
                                      </p:cBhvr>
                                      <p:to>
                                        <p:strVal val="visible"/>
                                      </p:to>
                                    </p:set>
                                    <p:animEffect transition="in" filter="fade">
                                      <p:cBhvr>
                                        <p:cTn id="35" dur="500"/>
                                        <p:tgtEl>
                                          <p:spTgt spid="16387">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0187"/>
                                        </p:tgtEl>
                                        <p:attrNameLst>
                                          <p:attrName>style.visibility</p:attrName>
                                        </p:attrNameLst>
                                      </p:cBhvr>
                                      <p:to>
                                        <p:strVal val="visible"/>
                                      </p:to>
                                    </p:set>
                                    <p:animEffect transition="in" filter="fade">
                                      <p:cBhvr>
                                        <p:cTn id="38" dur="5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Example 5:  Solving an SSA Triangle Using the Law of Sines (Two Solutions)</a:t>
            </a:r>
          </a:p>
        </p:txBody>
      </p:sp>
      <p:sp>
        <p:nvSpPr>
          <p:cNvPr id="17411" name="Rectangle 3"/>
          <p:cNvSpPr>
            <a:spLocks noGrp="1" noChangeArrowheads="1"/>
          </p:cNvSpPr>
          <p:nvPr>
            <p:ph idx="1"/>
          </p:nvPr>
        </p:nvSpPr>
        <p:spPr/>
        <p:txBody>
          <a:bodyPr/>
          <a:lstStyle/>
          <a:p>
            <a:r>
              <a:rPr lang="en-US" altLang="en-US" dirty="0"/>
              <a:t>Solve triangle </a:t>
            </a:r>
            <a:r>
              <a:rPr lang="en-US" altLang="en-US" i="1" dirty="0"/>
              <a:t>ABC</a:t>
            </a:r>
            <a:r>
              <a:rPr lang="en-US" altLang="en-US" dirty="0"/>
              <a:t> if </a:t>
            </a:r>
            <a:r>
              <a:rPr lang="en-US" altLang="en-US" i="1" dirty="0"/>
              <a:t>A</a:t>
            </a:r>
            <a:r>
              <a:rPr lang="en-US" altLang="en-US" dirty="0"/>
              <a:t> = 35°, </a:t>
            </a:r>
            <a:r>
              <a:rPr lang="en-US" altLang="en-US" i="1" dirty="0"/>
              <a:t>a</a:t>
            </a:r>
            <a:r>
              <a:rPr lang="en-US" altLang="en-US" dirty="0"/>
              <a:t> = 12, and </a:t>
            </a:r>
            <a:r>
              <a:rPr lang="en-US" altLang="en-US" i="1" dirty="0"/>
              <a:t>b</a:t>
            </a:r>
            <a:r>
              <a:rPr lang="en-US" altLang="en-US" dirty="0"/>
              <a:t> = 16.  Round lengths of sides to the nearest tenth and angle measures to the nearest degree.</a:t>
            </a:r>
          </a:p>
          <a:p>
            <a:endParaRPr lang="en-US" altLang="en-US" dirty="0"/>
          </a:p>
          <a:p>
            <a:endParaRPr lang="en-US" altLang="en-US" dirty="0"/>
          </a:p>
          <a:p>
            <a:endParaRPr lang="en-US" altLang="en-US" dirty="0"/>
          </a:p>
          <a:p>
            <a:endParaRPr lang="en-US" altLang="en-US" dirty="0"/>
          </a:p>
          <a:p>
            <a:endParaRPr lang="en-US" altLang="en-US" dirty="0"/>
          </a:p>
          <a:p>
            <a:pPr eaLnBrk="1" hangingPunct="1">
              <a:spcBef>
                <a:spcPct val="0"/>
              </a:spcBef>
            </a:pPr>
            <a:endParaRPr lang="en-US" altLang="en-US" dirty="0"/>
          </a:p>
          <a:p>
            <a:pPr eaLnBrk="1" hangingPunct="1">
              <a:spcBef>
                <a:spcPct val="0"/>
              </a:spcBef>
            </a:pPr>
            <a:r>
              <a:rPr lang="en-US" altLang="en-US" dirty="0"/>
              <a:t>There are two angles between 0</a:t>
            </a:r>
            <a:r>
              <a:rPr lang="en-US" altLang="en-US" dirty="0">
                <a:cs typeface="Times New Roman" panose="02020603050405020304" pitchFamily="18" charset="0"/>
              </a:rPr>
              <a:t>° and 180° for which </a:t>
            </a:r>
            <a:br>
              <a:rPr lang="en-US" altLang="en-US" dirty="0">
                <a:cs typeface="Times New Roman" panose="02020603050405020304" pitchFamily="18" charset="0"/>
              </a:rPr>
            </a:br>
            <a:r>
              <a:rPr lang="en-US" altLang="en-US" dirty="0">
                <a:cs typeface="Times New Roman" panose="02020603050405020304" pitchFamily="18" charset="0"/>
              </a:rPr>
              <a:t>sin </a:t>
            </a:r>
            <a:r>
              <a:rPr lang="en-US" altLang="en-US" i="1" dirty="0">
                <a:cs typeface="Times New Roman" panose="02020603050405020304" pitchFamily="18" charset="0"/>
              </a:rPr>
              <a:t>B</a:t>
            </a:r>
            <a:r>
              <a:rPr lang="en-US" altLang="en-US" dirty="0">
                <a:cs typeface="Times New Roman" panose="02020603050405020304" pitchFamily="18" charset="0"/>
              </a:rPr>
              <a:t> = 0.7648.</a:t>
            </a:r>
            <a:endParaRPr lang="en-US" altLang="en-US" sz="2400" dirty="0">
              <a:solidFill>
                <a:srgbClr val="3333FF"/>
              </a:solidFill>
              <a:cs typeface="Times New Roman" panose="02020603050405020304" pitchFamily="18" charset="0"/>
            </a:endParaRPr>
          </a:p>
          <a:p>
            <a:endParaRPr lang="en-US" altLang="en-US" dirty="0"/>
          </a:p>
          <a:p>
            <a:endParaRPr lang="en-US" altLang="en-US"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xmlns="" id="{DFC90EDB-F88B-429A-A443-8DC473C3F833}"/>
                  </a:ext>
                </a:extLst>
              </p:cNvPr>
              <p:cNvSpPr txBox="1"/>
              <p:nvPr/>
            </p:nvSpPr>
            <p:spPr>
              <a:xfrm>
                <a:off x="411349" y="3559658"/>
                <a:ext cx="2870668"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12</m:t>
                          </m:r>
                        </m:num>
                        <m:den>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35</m:t>
                          </m:r>
                          <m:r>
                            <m:rPr>
                              <m:nor/>
                            </m:rPr>
                            <a:rPr lang="en-US" altLang="en-US" dirty="0"/>
                            <m:t>°</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b="0" i="1" smtClean="0">
                              <a:solidFill>
                                <a:schemeClr val="tx1"/>
                              </a:solidFill>
                              <a:latin typeface="Cambria Math" panose="02040503050406030204" pitchFamily="18" charset="0"/>
                            </a:rPr>
                            <m:t>16</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den>
                      </m:f>
                    </m:oMath>
                  </m:oMathPara>
                </a14:m>
                <a:endParaRPr lang="en-US" dirty="0">
                  <a:solidFill>
                    <a:schemeClr val="tx1"/>
                  </a:solidFill>
                </a:endParaRPr>
              </a:p>
            </p:txBody>
          </p:sp>
        </mc:Choice>
        <mc:Fallback>
          <p:sp>
            <p:nvSpPr>
              <p:cNvPr id="11" name="TextBox 10">
                <a:extLst>
                  <a:ext uri="{FF2B5EF4-FFF2-40B4-BE49-F238E27FC236}">
                    <a16:creationId xmlns:a16="http://schemas.microsoft.com/office/drawing/2014/main" xmlns:a14="http://schemas.microsoft.com/office/drawing/2010/main" xmlns="" id="{DFC90EDB-F88B-429A-A443-8DC473C3F833}"/>
                  </a:ext>
                </a:extLst>
              </p:cNvPr>
              <p:cNvSpPr txBox="1">
                <a:spLocks noRot="1" noChangeAspect="1" noMove="1" noResize="1" noEditPoints="1" noAdjustHandles="1" noChangeArrowheads="1" noChangeShapeType="1" noTextEdit="1"/>
              </p:cNvSpPr>
              <p:nvPr/>
            </p:nvSpPr>
            <p:spPr>
              <a:xfrm>
                <a:off x="411349" y="3559658"/>
                <a:ext cx="2870668" cy="91037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xmlns="" id="{2013BFE0-E50C-4308-8062-E23A107B1751}"/>
                  </a:ext>
                </a:extLst>
              </p:cNvPr>
              <p:cNvSpPr txBox="1"/>
              <p:nvPr/>
            </p:nvSpPr>
            <p:spPr>
              <a:xfrm>
                <a:off x="411348" y="4563883"/>
                <a:ext cx="3690751" cy="523220"/>
              </a:xfrm>
              <a:prstGeom prst="rect">
                <a:avLst/>
              </a:prstGeom>
              <a:noFill/>
            </p:spPr>
            <p:txBody>
              <a:bodyPr wrap="square">
                <a:spAutoFit/>
              </a:bodyPr>
              <a:lstStyle/>
              <a:p>
                <a:pPr/>
                <a14:m>
                  <m:oMath xmlns:m="http://schemas.openxmlformats.org/officeDocument/2006/math">
                    <m:r>
                      <a:rPr lang="en-US" b="0" i="1" smtClean="0">
                        <a:solidFill>
                          <a:schemeClr val="tx1"/>
                        </a:solidFill>
                        <a:latin typeface="Cambria Math" panose="02040503050406030204" pitchFamily="18" charset="0"/>
                      </a:rPr>
                      <m:t>12</m:t>
                    </m:r>
                    <m:func>
                      <m:funcPr>
                        <m:ctrlPr>
                          <a:rPr lang="en-US" b="0" i="1" smtClean="0">
                            <a:solidFill>
                              <a:schemeClr val="tx1"/>
                            </a:solidFill>
                            <a:latin typeface="Cambria Math"/>
                          </a:rPr>
                        </m:ctrlPr>
                      </m:funcPr>
                      <m:fName>
                        <m:r>
                          <m:rPr>
                            <m:sty m:val="p"/>
                          </m:rPr>
                          <a:rPr lang="en-US" b="0" i="0" smtClean="0">
                            <a:solidFill>
                              <a:schemeClr val="tx1"/>
                            </a:solidFill>
                            <a:latin typeface="Cambria Math" panose="02040503050406030204" pitchFamily="18" charset="0"/>
                          </a:rPr>
                          <m:t>sin</m:t>
                        </m:r>
                      </m:fName>
                      <m:e>
                        <m:r>
                          <a:rPr lang="en-US" b="0" i="1" smtClean="0">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=16</m:t>
                        </m:r>
                        <m:func>
                          <m:funcPr>
                            <m:ctrlPr>
                              <a:rPr lang="en-US" b="0" i="1" smtClean="0">
                                <a:solidFill>
                                  <a:schemeClr val="tx1"/>
                                </a:solidFill>
                                <a:latin typeface="Cambria Math"/>
                              </a:rPr>
                            </m:ctrlPr>
                          </m:funcPr>
                          <m:fName>
                            <m:r>
                              <m:rPr>
                                <m:sty m:val="p"/>
                              </m:rPr>
                              <a:rPr lang="en-US" b="0" i="0" smtClean="0">
                                <a:solidFill>
                                  <a:schemeClr val="tx1"/>
                                </a:solidFill>
                                <a:latin typeface="Cambria Math" panose="02040503050406030204" pitchFamily="18" charset="0"/>
                              </a:rPr>
                              <m:t>sin</m:t>
                            </m:r>
                          </m:fName>
                          <m:e>
                            <m:r>
                              <a:rPr lang="en-US" b="0" i="1" smtClean="0">
                                <a:solidFill>
                                  <a:schemeClr val="tx1"/>
                                </a:solidFill>
                                <a:latin typeface="Cambria Math" panose="02040503050406030204" pitchFamily="18" charset="0"/>
                              </a:rPr>
                              <m:t>35</m:t>
                            </m:r>
                          </m:e>
                        </m:func>
                      </m:e>
                    </m:func>
                  </m:oMath>
                </a14:m>
                <a:r>
                  <a:rPr lang="en-US" altLang="en-US" dirty="0"/>
                  <a:t>°</a:t>
                </a:r>
                <a:endParaRPr lang="en-US" dirty="0">
                  <a:solidFill>
                    <a:schemeClr val="tx1"/>
                  </a:solidFill>
                </a:endParaRPr>
              </a:p>
            </p:txBody>
          </p:sp>
        </mc:Choice>
        <mc:Fallback>
          <p:sp>
            <p:nvSpPr>
              <p:cNvPr id="12" name="TextBox 11">
                <a:extLst>
                  <a:ext uri="{FF2B5EF4-FFF2-40B4-BE49-F238E27FC236}">
                    <a16:creationId xmlns:a16="http://schemas.microsoft.com/office/drawing/2014/main" xmlns:a14="http://schemas.microsoft.com/office/drawing/2010/main" xmlns="" id="{2013BFE0-E50C-4308-8062-E23A107B1751}"/>
                  </a:ext>
                </a:extLst>
              </p:cNvPr>
              <p:cNvSpPr txBox="1">
                <a:spLocks noRot="1" noChangeAspect="1" noMove="1" noResize="1" noEditPoints="1" noAdjustHandles="1" noChangeArrowheads="1" noChangeShapeType="1" noTextEdit="1"/>
              </p:cNvSpPr>
              <p:nvPr/>
            </p:nvSpPr>
            <p:spPr>
              <a:xfrm>
                <a:off x="411348" y="4563883"/>
                <a:ext cx="3690751" cy="523220"/>
              </a:xfrm>
              <a:prstGeom prst="rect">
                <a:avLst/>
              </a:prstGeom>
              <a:blipFill rotWithShape="1">
                <a:blip r:embed="rId3"/>
                <a:stretch>
                  <a:fillRect t="-11765"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A6B5B7DA-F8CC-4899-B1A1-5713B902ACE8}"/>
                  </a:ext>
                </a:extLst>
              </p:cNvPr>
              <p:cNvSpPr txBox="1"/>
              <p:nvPr/>
            </p:nvSpPr>
            <p:spPr>
              <a:xfrm>
                <a:off x="4837433" y="2335866"/>
                <a:ext cx="3192875" cy="9105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chemeClr val="tx1"/>
                              </a:solidFill>
                              <a:latin typeface="Cambria Math"/>
                            </a:rPr>
                          </m:ctrlPr>
                        </m:funcPr>
                        <m:fName>
                          <m:r>
                            <m:rPr>
                              <m:sty m:val="p"/>
                            </m:rPr>
                            <a:rPr lang="en-US" i="0" smtClean="0">
                              <a:solidFill>
                                <a:schemeClr val="tx1"/>
                              </a:solidFill>
                              <a:latin typeface="Cambria Math" panose="02040503050406030204" pitchFamily="18" charset="0"/>
                            </a:rPr>
                            <m:t>sin</m:t>
                          </m:r>
                        </m:fName>
                        <m:e>
                          <m:r>
                            <a:rPr lang="en-US" b="0" i="1" smtClean="0">
                              <a:solidFill>
                                <a:schemeClr val="tx1"/>
                              </a:solidFill>
                              <a:latin typeface="Cambria Math" panose="02040503050406030204" pitchFamily="18" charset="0"/>
                            </a:rPr>
                            <m:t>𝐵</m:t>
                          </m:r>
                        </m:e>
                      </m:func>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b="0" i="0" smtClean="0">
                              <a:solidFill>
                                <a:schemeClr val="tx1"/>
                              </a:solidFill>
                              <a:latin typeface="Cambria Math" panose="02040503050406030204" pitchFamily="18" charset="0"/>
                            </a:rPr>
                            <m:t>16</m:t>
                          </m:r>
                          <m:r>
                            <m:rPr>
                              <m:sty m:val="p"/>
                            </m:rPr>
                            <a:rPr lang="en-US" i="0">
                              <a:solidFill>
                                <a:schemeClr val="tx1"/>
                              </a:solidFill>
                              <a:latin typeface="Cambria Math" panose="02040503050406030204" pitchFamily="18" charset="0"/>
                            </a:rPr>
                            <m:t>sin</m:t>
                          </m:r>
                          <m:r>
                            <a:rPr lang="en-US" b="0" i="0" smtClean="0">
                              <a:solidFill>
                                <a:schemeClr val="tx1"/>
                              </a:solidFill>
                              <a:latin typeface="Cambria Math" panose="02040503050406030204" pitchFamily="18" charset="0"/>
                            </a:rPr>
                            <m:t>35</m:t>
                          </m:r>
                          <m:r>
                            <a:rPr lang="en-US" i="0">
                              <a:solidFill>
                                <a:schemeClr val="tx1"/>
                              </a:solidFill>
                              <a:latin typeface="Cambria Math" panose="02040503050406030204" pitchFamily="18" charset="0"/>
                            </a:rPr>
                            <m:t>°</m:t>
                          </m:r>
                        </m:num>
                        <m:den>
                          <m:r>
                            <a:rPr lang="en-US" i="0">
                              <a:solidFill>
                                <a:schemeClr val="tx1"/>
                              </a:solidFill>
                              <a:latin typeface="Cambria Math" panose="02040503050406030204" pitchFamily="18" charset="0"/>
                            </a:rPr>
                            <m:t>1</m:t>
                          </m:r>
                          <m:r>
                            <a:rPr lang="en-US" b="0" i="0" smtClean="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13" name="TextBox 12">
                <a:extLst>
                  <a:ext uri="{FF2B5EF4-FFF2-40B4-BE49-F238E27FC236}">
                    <a16:creationId xmlns:a16="http://schemas.microsoft.com/office/drawing/2014/main" id="{A6B5B7DA-F8CC-4899-B1A1-5713B902ACE8}"/>
                  </a:ext>
                </a:extLst>
              </p:cNvPr>
              <p:cNvSpPr txBox="1">
                <a:spLocks noRot="1" noChangeAspect="1" noMove="1" noResize="1" noEditPoints="1" noAdjustHandles="1" noChangeArrowheads="1" noChangeShapeType="1" noTextEdit="1"/>
              </p:cNvSpPr>
              <p:nvPr/>
            </p:nvSpPr>
            <p:spPr>
              <a:xfrm>
                <a:off x="4837433" y="2335866"/>
                <a:ext cx="3192875" cy="91057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7ACD876A-CDFB-4364-A7ED-3C108C23B519}"/>
                  </a:ext>
                </a:extLst>
              </p:cNvPr>
              <p:cNvSpPr txBox="1"/>
              <p:nvPr/>
            </p:nvSpPr>
            <p:spPr>
              <a:xfrm>
                <a:off x="864848" y="2549137"/>
                <a:ext cx="2037229" cy="9103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𝑎</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𝐴</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𝑏</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den>
                      </m:f>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7ACD876A-CDFB-4364-A7ED-3C108C23B519}"/>
                  </a:ext>
                </a:extLst>
              </p:cNvPr>
              <p:cNvSpPr txBox="1">
                <a:spLocks noRot="1" noChangeAspect="1" noMove="1" noResize="1" noEditPoints="1" noAdjustHandles="1" noChangeArrowheads="1" noChangeShapeType="1" noTextEdit="1"/>
              </p:cNvSpPr>
              <p:nvPr/>
            </p:nvSpPr>
            <p:spPr>
              <a:xfrm>
                <a:off x="864848" y="2549137"/>
                <a:ext cx="2037229" cy="91031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3B88E19E-3D64-4135-BD18-254ED52F0B77}"/>
                  </a:ext>
                </a:extLst>
              </p:cNvPr>
              <p:cNvSpPr txBox="1"/>
              <p:nvPr/>
            </p:nvSpPr>
            <p:spPr>
              <a:xfrm>
                <a:off x="4924659" y="3298048"/>
                <a:ext cx="270706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chemeClr val="tx1"/>
                              </a:solidFill>
                              <a:latin typeface="Cambria Math"/>
                            </a:rPr>
                          </m:ctrlPr>
                        </m:funcPr>
                        <m:fName>
                          <m:r>
                            <m:rPr>
                              <m:sty m:val="p"/>
                            </m:rPr>
                            <a:rPr lang="en-US" i="0" smtClean="0">
                              <a:solidFill>
                                <a:schemeClr val="tx1"/>
                              </a:solidFill>
                              <a:latin typeface="Cambria Math" panose="02040503050406030204" pitchFamily="18" charset="0"/>
                            </a:rPr>
                            <m:t>sin</m:t>
                          </m:r>
                        </m:fName>
                        <m:e>
                          <m:r>
                            <a:rPr lang="en-US" b="0" i="1" smtClean="0">
                              <a:solidFill>
                                <a:schemeClr val="tx1"/>
                              </a:solidFill>
                              <a:latin typeface="Cambria Math" panose="02040503050406030204" pitchFamily="18" charset="0"/>
                            </a:rPr>
                            <m:t>𝐵</m:t>
                          </m:r>
                        </m:e>
                      </m:func>
                      <m:r>
                        <a:rPr lang="en-US"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0.7648</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3B88E19E-3D64-4135-BD18-254ED52F0B77}"/>
                  </a:ext>
                </a:extLst>
              </p:cNvPr>
              <p:cNvSpPr txBox="1">
                <a:spLocks noRot="1" noChangeAspect="1" noMove="1" noResize="1" noEditPoints="1" noAdjustHandles="1" noChangeArrowheads="1" noChangeShapeType="1" noTextEdit="1"/>
              </p:cNvSpPr>
              <p:nvPr/>
            </p:nvSpPr>
            <p:spPr>
              <a:xfrm>
                <a:off x="4924659" y="3298048"/>
                <a:ext cx="2707064"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AB77657E-C242-40C1-8F84-B061AABB573F}"/>
                  </a:ext>
                </a:extLst>
              </p:cNvPr>
              <p:cNvSpPr txBox="1"/>
              <p:nvPr/>
            </p:nvSpPr>
            <p:spPr>
              <a:xfrm>
                <a:off x="3992191" y="4040663"/>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m:rPr>
                              <m:sty m:val="p"/>
                            </m:rPr>
                            <a:rPr lang="en-US">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−1</m:t>
                          </m:r>
                        </m:sup>
                      </m:sSup>
                      <m:r>
                        <a:rPr lang="en-US" i="0">
                          <a:solidFill>
                            <a:schemeClr val="tx1"/>
                          </a:solidFill>
                          <a:latin typeface="Cambria Math" panose="02040503050406030204" pitchFamily="18" charset="0"/>
                        </a:rPr>
                        <m:t>0.7648=50°</m:t>
                      </m:r>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AB77657E-C242-40C1-8F84-B061AABB573F}"/>
                  </a:ext>
                </a:extLst>
              </p:cNvPr>
              <p:cNvSpPr txBox="1">
                <a:spLocks noRot="1" noChangeAspect="1" noMove="1" noResize="1" noEditPoints="1" noAdjustHandles="1" noChangeArrowheads="1" noChangeShapeType="1" noTextEdit="1"/>
              </p:cNvSpPr>
              <p:nvPr/>
            </p:nvSpPr>
            <p:spPr>
              <a:xfrm>
                <a:off x="3992191" y="4040663"/>
                <a:ext cx="4572000"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47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Effect transition="in" filter="fade">
                                      <p:cBhvr>
                                        <p:cTn id="37"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Example 5:  Solving an SSA Triangle Using the Law of Sines (Two Solutions)     </a:t>
            </a:r>
            <a:r>
              <a:rPr lang="en-US" altLang="en-US" i="1" dirty="0"/>
              <a:t>(continued)</a:t>
            </a:r>
          </a:p>
        </p:txBody>
      </p:sp>
      <mc:AlternateContent xmlns:mc="http://schemas.openxmlformats.org/markup-compatibility/2006">
        <mc:Choice xmlns:a14="http://schemas.microsoft.com/office/drawing/2010/main" Requires="a14">
          <p:sp>
            <p:nvSpPr>
              <p:cNvPr id="18435" name="Rectangle 3"/>
              <p:cNvSpPr>
                <a:spLocks noGrp="1" noChangeArrowheads="1"/>
              </p:cNvSpPr>
              <p:nvPr>
                <p:ph idx="1"/>
              </p:nvPr>
            </p:nvSpPr>
            <p:spPr/>
            <p:txBody>
              <a:bodyPr/>
              <a:lstStyle/>
              <a:p>
                <a:endParaRPr lang="en-US" altLang="en-US" i="1" dirty="0"/>
              </a:p>
              <a:p>
                <a:endParaRPr lang="en-US" altLang="en-US" i="1" dirty="0"/>
              </a:p>
              <a:p>
                <a:r>
                  <a:rPr lang="en-US" altLang="en-US" i="1" dirty="0"/>
                  <a:t>B</a:t>
                </a:r>
                <a:r>
                  <a:rPr lang="en-US" altLang="en-US" baseline="-25000" dirty="0"/>
                  <a:t>1</a:t>
                </a:r>
                <a:r>
                  <a:rPr lang="en-US" altLang="en-US" dirty="0"/>
                  <a:t> = </a:t>
                </a:r>
                <a14:m>
                  <m:oMath xmlns:m="http://schemas.openxmlformats.org/officeDocument/2006/math">
                    <m:r>
                      <a:rPr lang="en-US">
                        <a:latin typeface="Cambria Math" panose="02040503050406030204" pitchFamily="18" charset="0"/>
                      </a:rPr>
                      <m:t>50°</m:t>
                    </m:r>
                  </m:oMath>
                </a14:m>
                <a:endParaRPr lang="en-US" altLang="en-US" i="1" dirty="0"/>
              </a:p>
              <a:p>
                <a:endParaRPr lang="en-US" altLang="en-US" dirty="0"/>
              </a:p>
            </p:txBody>
          </p:sp>
        </mc:Choice>
        <mc:Fallback>
          <p:sp>
            <p:nvSpPr>
              <p:cNvPr id="18435" name="Rectangle 3"/>
              <p:cNvSpPr>
                <a:spLocks noGrp="1" noRot="1" noChangeAspect="1" noMove="1" noResize="1" noEditPoints="1" noAdjustHandles="1" noChangeArrowheads="1" noChangeShapeType="1" noTextEdit="1"/>
              </p:cNvSpPr>
              <p:nvPr>
                <p:ph idx="1"/>
              </p:nvPr>
            </p:nvSpPr>
            <p:spPr>
              <a:blipFill rotWithShape="1">
                <a:blip r:embed="rId2"/>
                <a:stretch>
                  <a:fillRect l="-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A846B091-7B58-4D42-8F91-D8AD8E17C1C6}"/>
                  </a:ext>
                </a:extLst>
              </p:cNvPr>
              <p:cNvSpPr txBox="1"/>
              <p:nvPr/>
            </p:nvSpPr>
            <p:spPr>
              <a:xfrm>
                <a:off x="0" y="1306042"/>
                <a:ext cx="34233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m:rPr>
                              <m:sty m:val="p"/>
                            </m:rPr>
                            <a:rPr lang="en-US">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−1</m:t>
                          </m:r>
                        </m:sup>
                      </m:sSup>
                      <m:r>
                        <a:rPr lang="en-US" i="0">
                          <a:solidFill>
                            <a:schemeClr val="tx1"/>
                          </a:solidFill>
                          <a:latin typeface="Cambria Math" panose="02040503050406030204" pitchFamily="18" charset="0"/>
                        </a:rPr>
                        <m:t>0.7648=50°</m:t>
                      </m:r>
                    </m:oMath>
                  </m:oMathPara>
                </a14:m>
                <a:endParaRPr lang="en-US" dirty="0">
                  <a:solidFill>
                    <a:schemeClr val="tx1"/>
                  </a:solidFill>
                </a:endParaRPr>
              </a:p>
            </p:txBody>
          </p:sp>
        </mc:Choice>
        <mc:Fallback xmlns="">
          <p:sp>
            <p:nvSpPr>
              <p:cNvPr id="11" name="TextBox 10">
                <a:extLst>
                  <a:ext uri="{FF2B5EF4-FFF2-40B4-BE49-F238E27FC236}">
                    <a16:creationId xmlns:a16="http://schemas.microsoft.com/office/drawing/2014/main" id="{A846B091-7B58-4D42-8F91-D8AD8E17C1C6}"/>
                  </a:ext>
                </a:extLst>
              </p:cNvPr>
              <p:cNvSpPr txBox="1">
                <a:spLocks noRot="1" noChangeAspect="1" noMove="1" noResize="1" noEditPoints="1" noAdjustHandles="1" noChangeArrowheads="1" noChangeShapeType="1" noTextEdit="1"/>
              </p:cNvSpPr>
              <p:nvPr/>
            </p:nvSpPr>
            <p:spPr>
              <a:xfrm>
                <a:off x="0" y="1306042"/>
                <a:ext cx="3423330"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8BAA5595-F2A8-4F01-95CD-278DBEE53F83}"/>
                  </a:ext>
                </a:extLst>
              </p:cNvPr>
              <p:cNvSpPr txBox="1"/>
              <p:nvPr/>
            </p:nvSpPr>
            <p:spPr>
              <a:xfrm>
                <a:off x="2093459" y="3799446"/>
                <a:ext cx="493485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𝐴</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=35°+130°=165°</m:t>
                      </m:r>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8BAA5595-F2A8-4F01-95CD-278DBEE53F83}"/>
                  </a:ext>
                </a:extLst>
              </p:cNvPr>
              <p:cNvSpPr txBox="1">
                <a:spLocks noRot="1" noChangeAspect="1" noMove="1" noResize="1" noEditPoints="1" noAdjustHandles="1" noChangeArrowheads="1" noChangeShapeType="1" noTextEdit="1"/>
              </p:cNvSpPr>
              <p:nvPr/>
            </p:nvSpPr>
            <p:spPr>
              <a:xfrm>
                <a:off x="2093459" y="3799446"/>
                <a:ext cx="493485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xmlns="" id="{AAE38085-B476-496C-B32E-FB87CA02996E}"/>
                  </a:ext>
                </a:extLst>
              </p:cNvPr>
              <p:cNvSpPr txBox="1"/>
              <p:nvPr/>
            </p:nvSpPr>
            <p:spPr>
              <a:xfrm>
                <a:off x="346301" y="4597851"/>
                <a:ext cx="7266895" cy="954107"/>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𝐴</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b="0" i="0" smtClean="0">
                              <a:solidFill>
                                <a:schemeClr val="tx1"/>
                              </a:solidFill>
                              <a:latin typeface="Cambria Math" panose="02040503050406030204" pitchFamily="18" charset="0"/>
                            </a:rPr>
                            <m:t>1</m:t>
                          </m:r>
                        </m:sub>
                      </m:sSub>
                      <m:r>
                        <a:rPr lang="en-US" b="0" i="0" smtClean="0">
                          <a:solidFill>
                            <a:schemeClr val="tx1"/>
                          </a:solidFill>
                          <a:latin typeface="Cambria Math" panose="02040503050406030204" pitchFamily="18" charset="0"/>
                        </a:rPr>
                        <m:t>&lt;180</m:t>
                      </m:r>
                      <m:r>
                        <a:rPr lang="en-US" i="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and</m:t>
                      </m:r>
                      <m:r>
                        <a:rPr lang="en-US" b="0" i="1"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𝐴</m:t>
                      </m:r>
                      <m:r>
                        <a:rPr lang="en-US">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b="0" i="0" smtClean="0">
                              <a:solidFill>
                                <a:schemeClr val="tx1"/>
                              </a:solidFill>
                              <a:latin typeface="Cambria Math" panose="02040503050406030204" pitchFamily="18" charset="0"/>
                            </a:rPr>
                            <m:t>2</m:t>
                          </m:r>
                        </m:sub>
                      </m:sSub>
                      <m:r>
                        <a:rPr lang="en-US">
                          <a:solidFill>
                            <a:schemeClr val="tx1"/>
                          </a:solidFill>
                          <a:latin typeface="Cambria Math" panose="02040503050406030204" pitchFamily="18" charset="0"/>
                        </a:rPr>
                        <m:t>&lt;180°</m:t>
                      </m:r>
                      <m:r>
                        <a:rPr lang="en-US" b="0" i="0" smtClean="0">
                          <a:solidFill>
                            <a:schemeClr val="tx1"/>
                          </a:solidFill>
                          <a:latin typeface="Cambria Math" panose="02040503050406030204" pitchFamily="18" charset="0"/>
                        </a:rPr>
                        <m:t> </m:t>
                      </m:r>
                    </m:oMath>
                  </m:oMathPara>
                </a14:m>
                <a:endParaRPr lang="en-US" dirty="0" smtClean="0">
                  <a:solidFill>
                    <a:schemeClr val="tx1"/>
                  </a:solidFill>
                </a:endParaRPr>
              </a:p>
              <a:p>
                <a:r>
                  <a:rPr lang="en-US" dirty="0" smtClean="0">
                    <a:solidFill>
                      <a:schemeClr val="tx1"/>
                    </a:solidFill>
                  </a:rPr>
                  <a:t>There </a:t>
                </a:r>
                <a:r>
                  <a:rPr lang="en-US" dirty="0">
                    <a:solidFill>
                      <a:schemeClr val="tx1"/>
                    </a:solidFill>
                  </a:rPr>
                  <a:t>are two possible solutions. </a:t>
                </a:r>
              </a:p>
            </p:txBody>
          </p:sp>
        </mc:Choice>
        <mc:Fallback>
          <p:sp>
            <p:nvSpPr>
              <p:cNvPr id="20" name="TextBox 19">
                <a:extLst>
                  <a:ext uri="{FF2B5EF4-FFF2-40B4-BE49-F238E27FC236}">
                    <a16:creationId xmlns:a16="http://schemas.microsoft.com/office/drawing/2014/main" xmlns:a14="http://schemas.microsoft.com/office/drawing/2010/main" xmlns="" id="{AAE38085-B476-496C-B32E-FB87CA02996E}"/>
                  </a:ext>
                </a:extLst>
              </p:cNvPr>
              <p:cNvSpPr txBox="1">
                <a:spLocks noRot="1" noChangeAspect="1" noMove="1" noResize="1" noEditPoints="1" noAdjustHandles="1" noChangeArrowheads="1" noChangeShapeType="1" noTextEdit="1"/>
              </p:cNvSpPr>
              <p:nvPr/>
            </p:nvSpPr>
            <p:spPr>
              <a:xfrm>
                <a:off x="346301" y="4597851"/>
                <a:ext cx="7266895" cy="954107"/>
              </a:xfrm>
              <a:prstGeom prst="rect">
                <a:avLst/>
              </a:prstGeom>
              <a:blipFill rotWithShape="1">
                <a:blip r:embed="rId6"/>
                <a:stretch>
                  <a:fillRect l="-1762" b="-165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xmlns="" id="{F1ADB548-CA39-4FD5-B666-DC6129D886CC}"/>
                  </a:ext>
                </a:extLst>
              </p:cNvPr>
              <p:cNvSpPr txBox="1"/>
              <p:nvPr/>
            </p:nvSpPr>
            <p:spPr>
              <a:xfrm>
                <a:off x="1900801" y="3114046"/>
                <a:ext cx="493485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𝐴</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0">
                              <a:solidFill>
                                <a:schemeClr val="tx1"/>
                              </a:solidFill>
                              <a:latin typeface="Cambria Math" panose="02040503050406030204" pitchFamily="18" charset="0"/>
                            </a:rPr>
                            <m:t>1</m:t>
                          </m:r>
                        </m:sub>
                      </m:sSub>
                      <m:r>
                        <a:rPr lang="en-US" i="0">
                          <a:solidFill>
                            <a:schemeClr val="tx1"/>
                          </a:solidFill>
                          <a:latin typeface="Cambria Math" panose="02040503050406030204" pitchFamily="18" charset="0"/>
                        </a:rPr>
                        <m:t>=35°+50°=85°</m:t>
                      </m:r>
                    </m:oMath>
                  </m:oMathPara>
                </a14:m>
                <a:endParaRPr lang="en-US" dirty="0">
                  <a:solidFill>
                    <a:schemeClr val="tx1"/>
                  </a:solidFill>
                </a:endParaRPr>
              </a:p>
            </p:txBody>
          </p:sp>
        </mc:Choice>
        <mc:Fallback>
          <p:sp>
            <p:nvSpPr>
              <p:cNvPr id="9" name="TextBox 8">
                <a:extLst>
                  <a:ext uri="{FF2B5EF4-FFF2-40B4-BE49-F238E27FC236}">
                    <a16:creationId xmlns:a16="http://schemas.microsoft.com/office/drawing/2014/main" xmlns:a14="http://schemas.microsoft.com/office/drawing/2010/main" xmlns="" id="{F1ADB548-CA39-4FD5-B666-DC6129D886CC}"/>
                  </a:ext>
                </a:extLst>
              </p:cNvPr>
              <p:cNvSpPr txBox="1">
                <a:spLocks noRot="1" noChangeAspect="1" noMove="1" noResize="1" noEditPoints="1" noAdjustHandles="1" noChangeArrowheads="1" noChangeShapeType="1" noTextEdit="1"/>
              </p:cNvSpPr>
              <p:nvPr/>
            </p:nvSpPr>
            <p:spPr>
              <a:xfrm>
                <a:off x="1900801" y="3114046"/>
                <a:ext cx="4934856"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xmlns="" id="{CB01EEBB-01CF-4226-9413-EFFDDBABB7BC}"/>
                  </a:ext>
                </a:extLst>
              </p:cNvPr>
              <p:cNvSpPr txBox="1"/>
              <p:nvPr/>
            </p:nvSpPr>
            <p:spPr>
              <a:xfrm>
                <a:off x="2833488" y="2329358"/>
                <a:ext cx="402045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panose="02040503050406030204" pitchFamily="18" charset="0"/>
                            </a:rPr>
                            <m:t>𝐵</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=180°−50°=130°</m:t>
                      </m:r>
                    </m:oMath>
                  </m:oMathPara>
                </a14:m>
                <a:endParaRPr lang="en-US" dirty="0">
                  <a:solidFill>
                    <a:schemeClr val="tx1"/>
                  </a:solidFill>
                </a:endParaRPr>
              </a:p>
            </p:txBody>
          </p:sp>
        </mc:Choice>
        <mc:Fallback>
          <p:sp>
            <p:nvSpPr>
              <p:cNvPr id="10" name="TextBox 9">
                <a:extLst>
                  <a:ext uri="{FF2B5EF4-FFF2-40B4-BE49-F238E27FC236}">
                    <a16:creationId xmlns:a16="http://schemas.microsoft.com/office/drawing/2014/main" xmlns:a14="http://schemas.microsoft.com/office/drawing/2010/main" xmlns="" id="{CB01EEBB-01CF-4226-9413-EFFDDBABB7BC}"/>
                  </a:ext>
                </a:extLst>
              </p:cNvPr>
              <p:cNvSpPr txBox="1">
                <a:spLocks noRot="1" noChangeAspect="1" noMove="1" noResize="1" noEditPoints="1" noAdjustHandles="1" noChangeArrowheads="1" noChangeShapeType="1" noTextEdit="1"/>
              </p:cNvSpPr>
              <p:nvPr/>
            </p:nvSpPr>
            <p:spPr>
              <a:xfrm>
                <a:off x="2833488" y="2329358"/>
                <a:ext cx="4020457" cy="52322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929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Example 5:  Solving an SSA Triangle Using the Law of Sines (Two Solutions)     </a:t>
            </a:r>
            <a:r>
              <a:rPr lang="en-US" altLang="en-US" i="1" dirty="0"/>
              <a:t>(continued)</a:t>
            </a:r>
          </a:p>
        </p:txBody>
      </p:sp>
      <mc:AlternateContent xmlns:mc="http://schemas.openxmlformats.org/markup-compatibility/2006">
        <mc:Choice xmlns:a14="http://schemas.microsoft.com/office/drawing/2010/main" Requires="a14">
          <p:sp>
            <p:nvSpPr>
              <p:cNvPr id="19459" name="Rectangle 3"/>
              <p:cNvSpPr>
                <a:spLocks noGrp="1" noChangeArrowheads="1"/>
              </p:cNvSpPr>
              <p:nvPr>
                <p:ph type="body" idx="1"/>
              </p:nvPr>
            </p:nvSpPr>
            <p:spPr>
              <a:xfrm>
                <a:off x="242888" y="1319213"/>
                <a:ext cx="8686800" cy="4949825"/>
              </a:xfrm>
            </p:spPr>
            <p:txBody>
              <a:bodyPr/>
              <a:lstStyle/>
              <a:p>
                <a:r>
                  <a:rPr lang="en-US" altLang="en-US" i="1" dirty="0"/>
                  <a:t>B</a:t>
                </a:r>
                <a:r>
                  <a:rPr lang="en-US" altLang="en-US" baseline="-25000" dirty="0"/>
                  <a:t>1</a:t>
                </a:r>
                <a:r>
                  <a:rPr lang="en-US" altLang="en-US" dirty="0"/>
                  <a:t> = </a:t>
                </a:r>
                <a:r>
                  <a:rPr lang="en-US" altLang="en-US" dirty="0"/>
                  <a:t>50</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 </m:t>
                    </m:r>
                  </m:oMath>
                </a14:m>
                <a:r>
                  <a:rPr lang="en-US" altLang="en-US" dirty="0"/>
                  <a:t>				</a:t>
                </a:r>
                <a:r>
                  <a:rPr lang="en-US" altLang="en-US" i="1" dirty="0"/>
                  <a:t>B</a:t>
                </a:r>
                <a:r>
                  <a:rPr lang="en-US" altLang="en-US" baseline="-25000" dirty="0"/>
                  <a:t>2</a:t>
                </a:r>
                <a:r>
                  <a:rPr lang="en-US" altLang="en-US" dirty="0"/>
                  <a:t> = </a:t>
                </a:r>
                <a:r>
                  <a:rPr lang="en-US" altLang="en-US" dirty="0" smtClean="0"/>
                  <a:t>13</a:t>
                </a:r>
                <a:r>
                  <a:rPr lang="en-US" altLang="en-US" dirty="0" smtClean="0"/>
                  <a:t>0</a:t>
                </a:r>
                <a14:m>
                  <m:oMath xmlns:m="http://schemas.openxmlformats.org/officeDocument/2006/math">
                    <m:r>
                      <a:rPr lang="en-US">
                        <a:latin typeface="Cambria Math" panose="02040503050406030204" pitchFamily="18" charset="0"/>
                      </a:rPr>
                      <m:t>°</m:t>
                    </m:r>
                  </m:oMath>
                </a14:m>
                <a:endParaRPr lang="en-US" altLang="en-US" i="1" dirty="0"/>
              </a:p>
              <a:p>
                <a:endParaRPr lang="en-US" altLang="en-US" i="1" dirty="0"/>
              </a:p>
            </p:txBody>
          </p:sp>
        </mc:Choice>
        <mc:Fallback>
          <p:sp>
            <p:nvSpPr>
              <p:cNvPr id="19459" name="Rectangle 3"/>
              <p:cNvSpPr>
                <a:spLocks noGrp="1" noRot="1" noChangeAspect="1" noMove="1" noResize="1" noEditPoints="1" noAdjustHandles="1" noChangeArrowheads="1" noChangeShapeType="1" noTextEdit="1"/>
              </p:cNvSpPr>
              <p:nvPr>
                <p:ph type="body" idx="1"/>
              </p:nvPr>
            </p:nvSpPr>
            <p:spPr>
              <a:xfrm>
                <a:off x="242888" y="1319213"/>
                <a:ext cx="8686800" cy="4949825"/>
              </a:xfrm>
              <a:blipFill rotWithShape="1">
                <a:blip r:embed="rId2"/>
                <a:stretch>
                  <a:fillRect l="-1474" t="-1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D0EFD07B-6517-4A23-B01A-95930011C586}"/>
                  </a:ext>
                </a:extLst>
              </p:cNvPr>
              <p:cNvSpPr txBox="1"/>
              <p:nvPr/>
            </p:nvSpPr>
            <p:spPr>
              <a:xfrm>
                <a:off x="576263" y="2136523"/>
                <a:ext cx="337457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𝐴</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0">
                              <a:solidFill>
                                <a:schemeClr val="tx1"/>
                              </a:solidFill>
                              <a:latin typeface="Cambria Math" panose="02040503050406030204" pitchFamily="18" charset="0"/>
                            </a:rPr>
                            <m:t>1</m:t>
                          </m:r>
                        </m:sub>
                      </m:sSub>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𝐶</m:t>
                          </m:r>
                        </m:e>
                        <m:sub>
                          <m:r>
                            <a:rPr lang="en-US" i="0">
                              <a:solidFill>
                                <a:schemeClr val="tx1"/>
                              </a:solidFill>
                              <a:latin typeface="Cambria Math" panose="02040503050406030204" pitchFamily="18" charset="0"/>
                            </a:rPr>
                            <m:t>1</m:t>
                          </m:r>
                        </m:sub>
                      </m:sSub>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D0EFD07B-6517-4A23-B01A-95930011C586}"/>
                  </a:ext>
                </a:extLst>
              </p:cNvPr>
              <p:cNvSpPr txBox="1">
                <a:spLocks noRot="1" noChangeAspect="1" noMove="1" noResize="1" noEditPoints="1" noAdjustHandles="1" noChangeArrowheads="1" noChangeShapeType="1" noTextEdit="1"/>
              </p:cNvSpPr>
              <p:nvPr/>
            </p:nvSpPr>
            <p:spPr>
              <a:xfrm>
                <a:off x="576263" y="2136523"/>
                <a:ext cx="3374571"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1D5C8FBF-DA06-45C1-BFF8-D454F5D065C7}"/>
                  </a:ext>
                </a:extLst>
              </p:cNvPr>
              <p:cNvSpPr txBox="1"/>
              <p:nvPr/>
            </p:nvSpPr>
            <p:spPr>
              <a:xfrm>
                <a:off x="180975" y="2839130"/>
                <a:ext cx="385127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35</m:t>
                      </m:r>
                      <m:r>
                        <a:rPr lang="en-US" i="0">
                          <a:solidFill>
                            <a:schemeClr val="tx1"/>
                          </a:solidFill>
                          <a:latin typeface="Cambria Math" panose="02040503050406030204" pitchFamily="18" charset="0"/>
                        </a:rPr>
                        <m:t>°+50°+</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𝐶</m:t>
                          </m:r>
                        </m:e>
                        <m:sub>
                          <m:r>
                            <a:rPr lang="en-US" i="0">
                              <a:solidFill>
                                <a:schemeClr val="tx1"/>
                              </a:solidFill>
                              <a:latin typeface="Cambria Math" panose="02040503050406030204" pitchFamily="18" charset="0"/>
                            </a:rPr>
                            <m:t>1</m:t>
                          </m:r>
                        </m:sub>
                      </m:sSub>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1D5C8FBF-DA06-45C1-BFF8-D454F5D065C7}"/>
                  </a:ext>
                </a:extLst>
              </p:cNvPr>
              <p:cNvSpPr txBox="1">
                <a:spLocks noRot="1" noChangeAspect="1" noMove="1" noResize="1" noEditPoints="1" noAdjustHandles="1" noChangeArrowheads="1" noChangeShapeType="1" noTextEdit="1"/>
              </p:cNvSpPr>
              <p:nvPr/>
            </p:nvSpPr>
            <p:spPr>
              <a:xfrm>
                <a:off x="180975" y="2839130"/>
                <a:ext cx="3851275"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0E419F1C-3EC6-4353-B7F4-D6B6260D5CB5}"/>
                  </a:ext>
                </a:extLst>
              </p:cNvPr>
              <p:cNvSpPr txBox="1"/>
              <p:nvPr/>
            </p:nvSpPr>
            <p:spPr>
              <a:xfrm>
                <a:off x="242888" y="3623908"/>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85</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𝐶</m:t>
                          </m:r>
                        </m:e>
                        <m:sub>
                          <m:r>
                            <a:rPr lang="en-US" i="0">
                              <a:solidFill>
                                <a:schemeClr val="tx1"/>
                              </a:solidFill>
                              <a:latin typeface="Cambria Math" panose="02040503050406030204" pitchFamily="18" charset="0"/>
                            </a:rPr>
                            <m:t>1</m:t>
                          </m:r>
                        </m:sub>
                      </m:sSub>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19" name="TextBox 18">
                <a:extLst>
                  <a:ext uri="{FF2B5EF4-FFF2-40B4-BE49-F238E27FC236}">
                    <a16:creationId xmlns:a16="http://schemas.microsoft.com/office/drawing/2014/main" id="{0E419F1C-3EC6-4353-B7F4-D6B6260D5CB5}"/>
                  </a:ext>
                </a:extLst>
              </p:cNvPr>
              <p:cNvSpPr txBox="1">
                <a:spLocks noRot="1" noChangeAspect="1" noMove="1" noResize="1" noEditPoints="1" noAdjustHandles="1" noChangeArrowheads="1" noChangeShapeType="1" noTextEdit="1"/>
              </p:cNvSpPr>
              <p:nvPr/>
            </p:nvSpPr>
            <p:spPr>
              <a:xfrm>
                <a:off x="242888" y="3623908"/>
                <a:ext cx="457200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5DC62C9D-94FE-4FCE-89A8-31FC0C26EA7B}"/>
                  </a:ext>
                </a:extLst>
              </p:cNvPr>
              <p:cNvSpPr txBox="1"/>
              <p:nvPr/>
            </p:nvSpPr>
            <p:spPr>
              <a:xfrm>
                <a:off x="1825625" y="4396442"/>
                <a:ext cx="212634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panose="02040503050406030204" pitchFamily="18" charset="0"/>
                            </a:rPr>
                            <m:t>𝐶</m:t>
                          </m:r>
                        </m:e>
                        <m:sub>
                          <m:r>
                            <a:rPr lang="en-US" i="0">
                              <a:solidFill>
                                <a:schemeClr val="tx1"/>
                              </a:solidFill>
                              <a:latin typeface="Cambria Math" panose="02040503050406030204" pitchFamily="18" charset="0"/>
                            </a:rPr>
                            <m:t>1</m:t>
                          </m:r>
                        </m:sub>
                      </m:sSub>
                      <m:r>
                        <a:rPr lang="en-US" i="0">
                          <a:solidFill>
                            <a:schemeClr val="tx1"/>
                          </a:solidFill>
                          <a:latin typeface="Cambria Math" panose="02040503050406030204" pitchFamily="18" charset="0"/>
                        </a:rPr>
                        <m:t>=95°</m:t>
                      </m:r>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5DC62C9D-94FE-4FCE-89A8-31FC0C26EA7B}"/>
                  </a:ext>
                </a:extLst>
              </p:cNvPr>
              <p:cNvSpPr txBox="1">
                <a:spLocks noRot="1" noChangeAspect="1" noMove="1" noResize="1" noEditPoints="1" noAdjustHandles="1" noChangeArrowheads="1" noChangeShapeType="1" noTextEdit="1"/>
              </p:cNvSpPr>
              <p:nvPr/>
            </p:nvSpPr>
            <p:spPr>
              <a:xfrm>
                <a:off x="1825625" y="4396442"/>
                <a:ext cx="2126343"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7649AE7B-323B-4B2A-909A-E02C7DE5041D}"/>
                  </a:ext>
                </a:extLst>
              </p:cNvPr>
              <p:cNvSpPr txBox="1"/>
              <p:nvPr/>
            </p:nvSpPr>
            <p:spPr>
              <a:xfrm>
                <a:off x="4902200" y="2136169"/>
                <a:ext cx="358457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𝐴</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𝐶</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23" name="TextBox 22">
                <a:extLst>
                  <a:ext uri="{FF2B5EF4-FFF2-40B4-BE49-F238E27FC236}">
                    <a16:creationId xmlns:a16="http://schemas.microsoft.com/office/drawing/2014/main" id="{7649AE7B-323B-4B2A-909A-E02C7DE5041D}"/>
                  </a:ext>
                </a:extLst>
              </p:cNvPr>
              <p:cNvSpPr txBox="1">
                <a:spLocks noRot="1" noChangeAspect="1" noMove="1" noResize="1" noEditPoints="1" noAdjustHandles="1" noChangeArrowheads="1" noChangeShapeType="1" noTextEdit="1"/>
              </p:cNvSpPr>
              <p:nvPr/>
            </p:nvSpPr>
            <p:spPr>
              <a:xfrm>
                <a:off x="4902200" y="2136169"/>
                <a:ext cx="3584575"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75DCCBB9-D4CF-4AE2-8D3F-0502596BB8EE}"/>
                  </a:ext>
                </a:extLst>
              </p:cNvPr>
              <p:cNvSpPr txBox="1"/>
              <p:nvPr/>
            </p:nvSpPr>
            <p:spPr>
              <a:xfrm>
                <a:off x="4408487" y="2916665"/>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35</m:t>
                      </m:r>
                      <m:r>
                        <a:rPr lang="en-US" i="0">
                          <a:solidFill>
                            <a:schemeClr val="tx1"/>
                          </a:solidFill>
                          <a:latin typeface="Cambria Math" panose="02040503050406030204" pitchFamily="18" charset="0"/>
                        </a:rPr>
                        <m:t>°+130°+</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𝐶</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25" name="TextBox 24">
                <a:extLst>
                  <a:ext uri="{FF2B5EF4-FFF2-40B4-BE49-F238E27FC236}">
                    <a16:creationId xmlns:a16="http://schemas.microsoft.com/office/drawing/2014/main" id="{75DCCBB9-D4CF-4AE2-8D3F-0502596BB8EE}"/>
                  </a:ext>
                </a:extLst>
              </p:cNvPr>
              <p:cNvSpPr txBox="1">
                <a:spLocks noRot="1" noChangeAspect="1" noMove="1" noResize="1" noEditPoints="1" noAdjustHandles="1" noChangeArrowheads="1" noChangeShapeType="1" noTextEdit="1"/>
              </p:cNvSpPr>
              <p:nvPr/>
            </p:nvSpPr>
            <p:spPr>
              <a:xfrm>
                <a:off x="4408487" y="2916665"/>
                <a:ext cx="4572000"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262B20F3-0680-47A4-B1D0-5FEA38800138}"/>
                  </a:ext>
                </a:extLst>
              </p:cNvPr>
              <p:cNvSpPr txBox="1"/>
              <p:nvPr/>
            </p:nvSpPr>
            <p:spPr>
              <a:xfrm>
                <a:off x="4902540" y="3701104"/>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165</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𝐶</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27" name="TextBox 26">
                <a:extLst>
                  <a:ext uri="{FF2B5EF4-FFF2-40B4-BE49-F238E27FC236}">
                    <a16:creationId xmlns:a16="http://schemas.microsoft.com/office/drawing/2014/main" id="{262B20F3-0680-47A4-B1D0-5FEA38800138}"/>
                  </a:ext>
                </a:extLst>
              </p:cNvPr>
              <p:cNvSpPr txBox="1">
                <a:spLocks noRot="1" noChangeAspect="1" noMove="1" noResize="1" noEditPoints="1" noAdjustHandles="1" noChangeArrowheads="1" noChangeShapeType="1" noTextEdit="1"/>
              </p:cNvSpPr>
              <p:nvPr/>
            </p:nvSpPr>
            <p:spPr>
              <a:xfrm>
                <a:off x="4902540" y="3701104"/>
                <a:ext cx="4572000"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9972D3D-A759-4719-9198-485A693ABD87}"/>
                  </a:ext>
                </a:extLst>
              </p:cNvPr>
              <p:cNvSpPr txBox="1"/>
              <p:nvPr/>
            </p:nvSpPr>
            <p:spPr>
              <a:xfrm>
                <a:off x="6249306" y="4461497"/>
                <a:ext cx="274229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panose="02040503050406030204" pitchFamily="18" charset="0"/>
                            </a:rPr>
                            <m:t>𝐶</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=15°</m:t>
                      </m:r>
                    </m:oMath>
                  </m:oMathPara>
                </a14:m>
                <a:endParaRPr lang="en-US" dirty="0">
                  <a:solidFill>
                    <a:schemeClr val="tx1"/>
                  </a:solidFill>
                </a:endParaRPr>
              </a:p>
            </p:txBody>
          </p:sp>
        </mc:Choice>
        <mc:Fallback xmlns="">
          <p:sp>
            <p:nvSpPr>
              <p:cNvPr id="29" name="TextBox 28">
                <a:extLst>
                  <a:ext uri="{FF2B5EF4-FFF2-40B4-BE49-F238E27FC236}">
                    <a16:creationId xmlns:a16="http://schemas.microsoft.com/office/drawing/2014/main" id="{19972D3D-A759-4719-9198-485A693ABD87}"/>
                  </a:ext>
                </a:extLst>
              </p:cNvPr>
              <p:cNvSpPr txBox="1">
                <a:spLocks noRot="1" noChangeAspect="1" noMove="1" noResize="1" noEditPoints="1" noAdjustHandles="1" noChangeArrowheads="1" noChangeShapeType="1" noTextEdit="1"/>
              </p:cNvSpPr>
              <p:nvPr/>
            </p:nvSpPr>
            <p:spPr>
              <a:xfrm>
                <a:off x="6249306" y="4461497"/>
                <a:ext cx="2742295" cy="523220"/>
              </a:xfrm>
              <a:prstGeom prst="rect">
                <a:avLst/>
              </a:prstGeom>
              <a:blipFill>
                <a:blip r:embed="rId10"/>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xmlns="" id="{504F619C-F050-4381-B696-B779B37EB4A7}"/>
              </a:ext>
            </a:extLst>
          </p:cNvPr>
          <p:cNvCxnSpPr/>
          <p:nvPr/>
        </p:nvCxnSpPr>
        <p:spPr bwMode="auto">
          <a:xfrm>
            <a:off x="4426857" y="1436914"/>
            <a:ext cx="0" cy="4530499"/>
          </a:xfrm>
          <a:prstGeom prst="line">
            <a:avLst/>
          </a:prstGeom>
          <a:solidFill>
            <a:schemeClr val="accent1"/>
          </a:solidFill>
          <a:ln w="9525"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348824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3" grpId="0"/>
      <p:bldP spid="25"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Example:  Solving an SSA Triangle Using the Law of Sines (Two Solutions)    </a:t>
            </a:r>
            <a:r>
              <a:rPr lang="en-US" altLang="en-US" i="1"/>
              <a:t>(continued)</a:t>
            </a:r>
          </a:p>
        </p:txBody>
      </p:sp>
      <mc:AlternateContent xmlns:mc="http://schemas.openxmlformats.org/markup-compatibility/2006">
        <mc:Choice xmlns:a14="http://schemas.microsoft.com/office/drawing/2010/main" Requires="a14">
          <p:sp>
            <p:nvSpPr>
              <p:cNvPr id="20483" name="Rectangle 3"/>
              <p:cNvSpPr>
                <a:spLocks noGrp="1" noChangeArrowheads="1"/>
              </p:cNvSpPr>
              <p:nvPr>
                <p:ph type="body" idx="1"/>
              </p:nvPr>
            </p:nvSpPr>
            <p:spPr>
              <a:xfrm>
                <a:off x="242888" y="1319213"/>
                <a:ext cx="8686800" cy="4949825"/>
              </a:xfrm>
            </p:spPr>
            <p:txBody>
              <a:bodyPr/>
              <a:lstStyle/>
              <a:p>
                <a:r>
                  <a:rPr lang="en-US" altLang="en-US" i="1" dirty="0"/>
                  <a:t>B</a:t>
                </a:r>
                <a:r>
                  <a:rPr lang="en-US" altLang="en-US" baseline="-25000" dirty="0"/>
                  <a:t>1</a:t>
                </a:r>
                <a:r>
                  <a:rPr lang="en-US" altLang="en-US" dirty="0"/>
                  <a:t> = 50</a:t>
                </a:r>
                <a14:m>
                  <m:oMath xmlns:m="http://schemas.openxmlformats.org/officeDocument/2006/math">
                    <m:r>
                      <a:rPr lang="en-US">
                        <a:latin typeface="Cambria Math" panose="02040503050406030204" pitchFamily="18" charset="0"/>
                      </a:rPr>
                      <m:t>°</m:t>
                    </m:r>
                  </m:oMath>
                </a14:m>
                <a:r>
                  <a:rPr lang="en-US" altLang="en-US" dirty="0"/>
                  <a:t> and </a:t>
                </a:r>
                <a:r>
                  <a:rPr lang="en-US" altLang="en-US" i="1" dirty="0"/>
                  <a:t>C</a:t>
                </a:r>
                <a:r>
                  <a:rPr lang="en-US" altLang="en-US" baseline="-25000" dirty="0"/>
                  <a:t>1</a:t>
                </a:r>
                <a:r>
                  <a:rPr lang="en-US" altLang="en-US" dirty="0"/>
                  <a:t> = 95</a:t>
                </a:r>
                <a14:m>
                  <m:oMath xmlns:m="http://schemas.openxmlformats.org/officeDocument/2006/math">
                    <m:r>
                      <a:rPr lang="en-US">
                        <a:latin typeface="Cambria Math" panose="02040503050406030204" pitchFamily="18" charset="0"/>
                      </a:rPr>
                      <m:t>°</m:t>
                    </m:r>
                  </m:oMath>
                </a14:m>
                <a:r>
                  <a:rPr lang="en-US" altLang="en-US" dirty="0"/>
                  <a:t>	</a:t>
                </a:r>
                <a:r>
                  <a:rPr lang="en-US" altLang="en-US" i="1" dirty="0"/>
                  <a:t> 	B</a:t>
                </a:r>
                <a:r>
                  <a:rPr lang="en-US" altLang="en-US" baseline="-25000" dirty="0"/>
                  <a:t>2</a:t>
                </a:r>
                <a:r>
                  <a:rPr lang="en-US" altLang="en-US" dirty="0"/>
                  <a:t> = 130</a:t>
                </a:r>
                <a14:m>
                  <m:oMath xmlns:m="http://schemas.openxmlformats.org/officeDocument/2006/math">
                    <m:r>
                      <a:rPr lang="en-US">
                        <a:latin typeface="Cambria Math" panose="02040503050406030204" pitchFamily="18" charset="0"/>
                      </a:rPr>
                      <m:t>°</m:t>
                    </m:r>
                  </m:oMath>
                </a14:m>
                <a:r>
                  <a:rPr lang="en-US" altLang="en-US" dirty="0"/>
                  <a:t> and </a:t>
                </a:r>
                <a:r>
                  <a:rPr lang="en-US" altLang="en-US" i="1" dirty="0"/>
                  <a:t>C</a:t>
                </a:r>
                <a:r>
                  <a:rPr lang="en-US" altLang="en-US" baseline="-25000" dirty="0"/>
                  <a:t>2</a:t>
                </a:r>
                <a:r>
                  <a:rPr lang="en-US" altLang="en-US" dirty="0"/>
                  <a:t> = 15</a:t>
                </a:r>
                <a14:m>
                  <m:oMath xmlns:m="http://schemas.openxmlformats.org/officeDocument/2006/math">
                    <m:r>
                      <a:rPr lang="en-US">
                        <a:latin typeface="Cambria Math" panose="02040503050406030204" pitchFamily="18" charset="0"/>
                      </a:rPr>
                      <m:t>°</m:t>
                    </m:r>
                  </m:oMath>
                </a14:m>
                <a:r>
                  <a:rPr lang="en-US" altLang="en-US" dirty="0"/>
                  <a:t> 	</a:t>
                </a:r>
              </a:p>
            </p:txBody>
          </p:sp>
        </mc:Choice>
        <mc:Fallback>
          <p:sp>
            <p:nvSpPr>
              <p:cNvPr id="20483" name="Rectangle 3"/>
              <p:cNvSpPr>
                <a:spLocks noGrp="1" noRot="1" noChangeAspect="1" noMove="1" noResize="1" noEditPoints="1" noAdjustHandles="1" noChangeArrowheads="1" noChangeShapeType="1" noTextEdit="1"/>
              </p:cNvSpPr>
              <p:nvPr>
                <p:ph type="body" idx="1"/>
              </p:nvPr>
            </p:nvSpPr>
            <p:spPr>
              <a:xfrm>
                <a:off x="242888" y="1319213"/>
                <a:ext cx="8686800" cy="4949825"/>
              </a:xfrm>
              <a:blipFill rotWithShape="1">
                <a:blip r:embed="rId2"/>
                <a:stretch>
                  <a:fillRect l="-1474" t="-1232"/>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xmlns="" id="{33908E90-30F4-424E-A90D-E6C2445BD4E0}"/>
              </a:ext>
            </a:extLst>
          </p:cNvPr>
          <p:cNvCxnSpPr/>
          <p:nvPr/>
        </p:nvCxnSpPr>
        <p:spPr bwMode="auto">
          <a:xfrm>
            <a:off x="4426857" y="1436914"/>
            <a:ext cx="0" cy="4530499"/>
          </a:xfrm>
          <a:prstGeom prst="line">
            <a:avLst/>
          </a:prstGeom>
          <a:solidFill>
            <a:schemeClr val="accent1"/>
          </a:solidFill>
          <a:ln w="9525" cap="flat" cmpd="sng" algn="ctr">
            <a:solidFill>
              <a:srgbClr val="00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1F3F7AE4-1DB2-437A-9C3B-D7F15C346479}"/>
                  </a:ext>
                </a:extLst>
              </p:cNvPr>
              <p:cNvSpPr txBox="1"/>
              <p:nvPr/>
            </p:nvSpPr>
            <p:spPr>
              <a:xfrm>
                <a:off x="388379" y="1920196"/>
                <a:ext cx="2790140" cy="9808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𝑏</m:t>
                          </m:r>
                        </m:num>
                        <m:den>
                          <m:r>
                            <m:rPr>
                              <m:sty m:val="p"/>
                            </m:rPr>
                            <a:rPr lang="en-US" i="0">
                              <a:solidFill>
                                <a:schemeClr val="tx1"/>
                              </a:solidFill>
                              <a:latin typeface="Cambria Math" panose="02040503050406030204" pitchFamily="18" charset="0"/>
                            </a:rPr>
                            <m:t>sin</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0">
                                  <a:solidFill>
                                    <a:schemeClr val="tx1"/>
                                  </a:solidFill>
                                  <a:latin typeface="Cambria Math" panose="02040503050406030204" pitchFamily="18" charset="0"/>
                                </a:rPr>
                                <m:t>1</m:t>
                              </m:r>
                            </m:sub>
                          </m:sSub>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𝑐</m:t>
                              </m:r>
                            </m:e>
                            <m:sub>
                              <m:r>
                                <a:rPr lang="en-US" i="0">
                                  <a:solidFill>
                                    <a:schemeClr val="tx1"/>
                                  </a:solidFill>
                                  <a:latin typeface="Cambria Math" panose="02040503050406030204" pitchFamily="18" charset="0"/>
                                </a:rPr>
                                <m:t>1</m:t>
                              </m:r>
                            </m:sub>
                          </m:sSub>
                        </m:num>
                        <m:den>
                          <m:r>
                            <m:rPr>
                              <m:sty m:val="p"/>
                            </m:rPr>
                            <a:rPr lang="en-US" i="0">
                              <a:solidFill>
                                <a:schemeClr val="tx1"/>
                              </a:solidFill>
                              <a:latin typeface="Cambria Math" panose="02040503050406030204" pitchFamily="18" charset="0"/>
                            </a:rPr>
                            <m:t>sin</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𝐶</m:t>
                              </m:r>
                            </m:e>
                            <m:sub>
                              <m:r>
                                <a:rPr lang="en-US" i="0">
                                  <a:solidFill>
                                    <a:schemeClr val="tx1"/>
                                  </a:solidFill>
                                  <a:latin typeface="Cambria Math" panose="02040503050406030204" pitchFamily="18" charset="0"/>
                                </a:rPr>
                                <m:t>1</m:t>
                              </m:r>
                            </m:sub>
                          </m:sSub>
                        </m:den>
                      </m:f>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1F3F7AE4-1DB2-437A-9C3B-D7F15C346479}"/>
                  </a:ext>
                </a:extLst>
              </p:cNvPr>
              <p:cNvSpPr txBox="1">
                <a:spLocks noRot="1" noChangeAspect="1" noMove="1" noResize="1" noEditPoints="1" noAdjustHandles="1" noChangeArrowheads="1" noChangeShapeType="1" noTextEdit="1"/>
              </p:cNvSpPr>
              <p:nvPr/>
            </p:nvSpPr>
            <p:spPr>
              <a:xfrm>
                <a:off x="388379" y="1920196"/>
                <a:ext cx="2790140" cy="9808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xmlns="" id="{5D0E596D-FCD7-49FC-BF6B-5A39DA33DE24}"/>
                  </a:ext>
                </a:extLst>
              </p:cNvPr>
              <p:cNvSpPr txBox="1"/>
              <p:nvPr/>
            </p:nvSpPr>
            <p:spPr>
              <a:xfrm>
                <a:off x="442010" y="2976113"/>
                <a:ext cx="279014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16</m:t>
                          </m:r>
                        </m:num>
                        <m:den>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 50</m:t>
                          </m:r>
                          <m:r>
                            <a:rPr lang="en-US">
                              <a:solidFill>
                                <a:schemeClr val="tx1"/>
                              </a:solidFill>
                              <a:latin typeface="Cambria Math" panose="02040503050406030204" pitchFamily="18" charset="0"/>
                            </a:rPr>
                            <m:t>°</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𝑐</m:t>
                              </m:r>
                            </m:e>
                            <m:sub>
                              <m:r>
                                <a:rPr lang="en-US">
                                  <a:solidFill>
                                    <a:schemeClr val="tx1"/>
                                  </a:solidFill>
                                  <a:latin typeface="Cambria Math" panose="02040503050406030204" pitchFamily="18" charset="0"/>
                                </a:rPr>
                                <m:t>1</m:t>
                              </m:r>
                            </m:sub>
                          </m:sSub>
                        </m:num>
                        <m:den>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 95</m:t>
                          </m:r>
                          <m:r>
                            <a:rPr lang="en-US">
                              <a:solidFill>
                                <a:schemeClr val="tx1"/>
                              </a:solidFill>
                              <a:latin typeface="Cambria Math" panose="02040503050406030204" pitchFamily="18" charset="0"/>
                            </a:rPr>
                            <m:t>°</m:t>
                          </m:r>
                        </m:den>
                      </m:f>
                    </m:oMath>
                  </m:oMathPara>
                </a14:m>
                <a:endParaRPr lang="en-US" dirty="0">
                  <a:solidFill>
                    <a:schemeClr val="tx1"/>
                  </a:solidFill>
                </a:endParaRPr>
              </a:p>
            </p:txBody>
          </p:sp>
        </mc:Choice>
        <mc:Fallback>
          <p:sp>
            <p:nvSpPr>
              <p:cNvPr id="22" name="TextBox 21">
                <a:extLst>
                  <a:ext uri="{FF2B5EF4-FFF2-40B4-BE49-F238E27FC236}">
                    <a16:creationId xmlns:a16="http://schemas.microsoft.com/office/drawing/2014/main" xmlns:a14="http://schemas.microsoft.com/office/drawing/2010/main" xmlns="" id="{5D0E596D-FCD7-49FC-BF6B-5A39DA33DE24}"/>
                  </a:ext>
                </a:extLst>
              </p:cNvPr>
              <p:cNvSpPr txBox="1">
                <a:spLocks noRot="1" noChangeAspect="1" noMove="1" noResize="1" noEditPoints="1" noAdjustHandles="1" noChangeArrowheads="1" noChangeShapeType="1" noTextEdit="1"/>
              </p:cNvSpPr>
              <p:nvPr/>
            </p:nvSpPr>
            <p:spPr>
              <a:xfrm>
                <a:off x="442010" y="2976113"/>
                <a:ext cx="2790140" cy="90178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xmlns="" id="{ED558225-2BBF-4D18-952D-6BAEF638D697}"/>
                  </a:ext>
                </a:extLst>
              </p:cNvPr>
              <p:cNvSpPr txBox="1"/>
              <p:nvPr/>
            </p:nvSpPr>
            <p:spPr>
              <a:xfrm>
                <a:off x="1155705" y="4162898"/>
                <a:ext cx="2501896" cy="9105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𝑐</m:t>
                          </m:r>
                        </m:e>
                        <m:sub>
                          <m:r>
                            <a:rPr lang="en-US">
                              <a:solidFill>
                                <a:schemeClr val="tx1"/>
                              </a:solidFill>
                              <a:latin typeface="Cambria Math" panose="02040503050406030204" pitchFamily="18" charset="0"/>
                            </a:rPr>
                            <m:t>1</m:t>
                          </m:r>
                        </m:sub>
                      </m:sSub>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16</m:t>
                          </m:r>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95°</m:t>
                          </m:r>
                        </m:num>
                        <m:den>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50°</m:t>
                          </m:r>
                        </m:den>
                      </m:f>
                    </m:oMath>
                  </m:oMathPara>
                </a14:m>
                <a:endParaRPr lang="en-US" dirty="0">
                  <a:solidFill>
                    <a:schemeClr val="tx1"/>
                  </a:solidFill>
                </a:endParaRPr>
              </a:p>
            </p:txBody>
          </p:sp>
        </mc:Choice>
        <mc:Fallback>
          <p:sp>
            <p:nvSpPr>
              <p:cNvPr id="24" name="TextBox 23">
                <a:extLst>
                  <a:ext uri="{FF2B5EF4-FFF2-40B4-BE49-F238E27FC236}">
                    <a16:creationId xmlns:a16="http://schemas.microsoft.com/office/drawing/2014/main" xmlns:a14="http://schemas.microsoft.com/office/drawing/2010/main" xmlns="" id="{ED558225-2BBF-4D18-952D-6BAEF638D697}"/>
                  </a:ext>
                </a:extLst>
              </p:cNvPr>
              <p:cNvSpPr txBox="1">
                <a:spLocks noRot="1" noChangeAspect="1" noMove="1" noResize="1" noEditPoints="1" noAdjustHandles="1" noChangeArrowheads="1" noChangeShapeType="1" noTextEdit="1"/>
              </p:cNvSpPr>
              <p:nvPr/>
            </p:nvSpPr>
            <p:spPr>
              <a:xfrm>
                <a:off x="1155705" y="4162898"/>
                <a:ext cx="2501896" cy="91057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12C2F7D7-DA05-4A4A-A2A1-D5FAC90D1684}"/>
                  </a:ext>
                </a:extLst>
              </p:cNvPr>
              <p:cNvSpPr txBox="1"/>
              <p:nvPr/>
            </p:nvSpPr>
            <p:spPr>
              <a:xfrm>
                <a:off x="1244605" y="5358114"/>
                <a:ext cx="188118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20.8</m:t>
                      </m:r>
                    </m:oMath>
                  </m:oMathPara>
                </a14:m>
                <a:endParaRPr lang="en-US" dirty="0">
                  <a:solidFill>
                    <a:schemeClr val="tx1"/>
                  </a:solidFill>
                </a:endParaRPr>
              </a:p>
            </p:txBody>
          </p:sp>
        </mc:Choice>
        <mc:Fallback xmlns="">
          <p:sp>
            <p:nvSpPr>
              <p:cNvPr id="26" name="TextBox 25">
                <a:extLst>
                  <a:ext uri="{FF2B5EF4-FFF2-40B4-BE49-F238E27FC236}">
                    <a16:creationId xmlns:a16="http://schemas.microsoft.com/office/drawing/2014/main" id="{12C2F7D7-DA05-4A4A-A2A1-D5FAC90D1684}"/>
                  </a:ext>
                </a:extLst>
              </p:cNvPr>
              <p:cNvSpPr txBox="1">
                <a:spLocks noRot="1" noChangeAspect="1" noMove="1" noResize="1" noEditPoints="1" noAdjustHandles="1" noChangeArrowheads="1" noChangeShapeType="1" noTextEdit="1"/>
              </p:cNvSpPr>
              <p:nvPr/>
            </p:nvSpPr>
            <p:spPr>
              <a:xfrm>
                <a:off x="1244605" y="5358114"/>
                <a:ext cx="1881183"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9DA41282-7248-4F98-9708-9BC9F3F6BB5A}"/>
                  </a:ext>
                </a:extLst>
              </p:cNvPr>
              <p:cNvSpPr txBox="1"/>
              <p:nvPr/>
            </p:nvSpPr>
            <p:spPr>
              <a:xfrm>
                <a:off x="5072067" y="1957164"/>
                <a:ext cx="2997200" cy="9808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𝑏</m:t>
                          </m:r>
                        </m:num>
                        <m:den>
                          <m:r>
                            <m:rPr>
                              <m:sty m:val="p"/>
                            </m:rPr>
                            <a:rPr lang="en-US" i="0">
                              <a:solidFill>
                                <a:schemeClr val="tx1"/>
                              </a:solidFill>
                              <a:latin typeface="Cambria Math" panose="02040503050406030204" pitchFamily="18" charset="0"/>
                            </a:rPr>
                            <m:t>sin</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0">
                                  <a:solidFill>
                                    <a:schemeClr val="tx1"/>
                                  </a:solidFill>
                                  <a:latin typeface="Cambria Math" panose="02040503050406030204" pitchFamily="18" charset="0"/>
                                </a:rPr>
                                <m:t>2</m:t>
                              </m:r>
                            </m:sub>
                          </m:sSub>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𝑐</m:t>
                              </m:r>
                            </m:e>
                            <m:sub>
                              <m:r>
                                <a:rPr lang="en-US" i="0">
                                  <a:solidFill>
                                    <a:schemeClr val="tx1"/>
                                  </a:solidFill>
                                  <a:latin typeface="Cambria Math" panose="02040503050406030204" pitchFamily="18" charset="0"/>
                                </a:rPr>
                                <m:t>2</m:t>
                              </m:r>
                            </m:sub>
                          </m:sSub>
                        </m:num>
                        <m:den>
                          <m:r>
                            <m:rPr>
                              <m:sty m:val="p"/>
                            </m:rPr>
                            <a:rPr lang="en-US" i="0">
                              <a:solidFill>
                                <a:schemeClr val="tx1"/>
                              </a:solidFill>
                              <a:latin typeface="Cambria Math" panose="02040503050406030204" pitchFamily="18" charset="0"/>
                            </a:rPr>
                            <m:t>sin</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𝐶</m:t>
                              </m:r>
                            </m:e>
                            <m:sub>
                              <m:r>
                                <a:rPr lang="en-US" i="0">
                                  <a:solidFill>
                                    <a:schemeClr val="tx1"/>
                                  </a:solidFill>
                                  <a:latin typeface="Cambria Math" panose="02040503050406030204" pitchFamily="18" charset="0"/>
                                </a:rPr>
                                <m:t>2</m:t>
                              </m:r>
                            </m:sub>
                          </m:sSub>
                        </m:den>
                      </m:f>
                    </m:oMath>
                  </m:oMathPara>
                </a14:m>
                <a:endParaRPr lang="en-US" dirty="0">
                  <a:solidFill>
                    <a:schemeClr val="tx1"/>
                  </a:solidFill>
                </a:endParaRPr>
              </a:p>
            </p:txBody>
          </p:sp>
        </mc:Choice>
        <mc:Fallback xmlns="">
          <p:sp>
            <p:nvSpPr>
              <p:cNvPr id="28" name="TextBox 27">
                <a:extLst>
                  <a:ext uri="{FF2B5EF4-FFF2-40B4-BE49-F238E27FC236}">
                    <a16:creationId xmlns:a16="http://schemas.microsoft.com/office/drawing/2014/main" id="{9DA41282-7248-4F98-9708-9BC9F3F6BB5A}"/>
                  </a:ext>
                </a:extLst>
              </p:cNvPr>
              <p:cNvSpPr txBox="1">
                <a:spLocks noRot="1" noChangeAspect="1" noMove="1" noResize="1" noEditPoints="1" noAdjustHandles="1" noChangeArrowheads="1" noChangeShapeType="1" noTextEdit="1"/>
              </p:cNvSpPr>
              <p:nvPr/>
            </p:nvSpPr>
            <p:spPr>
              <a:xfrm>
                <a:off x="5072067" y="1957164"/>
                <a:ext cx="2997200" cy="9808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xmlns="" id="{CEBB7AD6-5D3F-40E9-BA73-167C96893321}"/>
                  </a:ext>
                </a:extLst>
              </p:cNvPr>
              <p:cNvSpPr txBox="1"/>
              <p:nvPr/>
            </p:nvSpPr>
            <p:spPr>
              <a:xfrm>
                <a:off x="5103813" y="2976113"/>
                <a:ext cx="29972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16</m:t>
                          </m:r>
                        </m:num>
                        <m:den>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 130</m:t>
                          </m:r>
                          <m:r>
                            <a:rPr lang="en-US">
                              <a:solidFill>
                                <a:schemeClr val="tx1"/>
                              </a:solidFill>
                              <a:latin typeface="Cambria Math" panose="02040503050406030204" pitchFamily="18" charset="0"/>
                            </a:rPr>
                            <m:t>°</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𝑐</m:t>
                              </m:r>
                            </m:e>
                            <m:sub>
                              <m:r>
                                <a:rPr lang="en-US" i="0">
                                  <a:solidFill>
                                    <a:schemeClr val="tx1"/>
                                  </a:solidFill>
                                  <a:latin typeface="Cambria Math" panose="02040503050406030204" pitchFamily="18" charset="0"/>
                                </a:rPr>
                                <m:t>2</m:t>
                              </m:r>
                            </m:sub>
                          </m:sSub>
                        </m:num>
                        <m:den>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 15</m:t>
                          </m:r>
                          <m:r>
                            <a:rPr lang="en-US">
                              <a:solidFill>
                                <a:schemeClr val="tx1"/>
                              </a:solidFill>
                              <a:latin typeface="Cambria Math" panose="02040503050406030204" pitchFamily="18" charset="0"/>
                            </a:rPr>
                            <m:t>°</m:t>
                          </m:r>
                        </m:den>
                      </m:f>
                    </m:oMath>
                  </m:oMathPara>
                </a14:m>
                <a:endParaRPr lang="en-US" dirty="0">
                  <a:solidFill>
                    <a:schemeClr val="tx1"/>
                  </a:solidFill>
                </a:endParaRPr>
              </a:p>
            </p:txBody>
          </p:sp>
        </mc:Choice>
        <mc:Fallback>
          <p:sp>
            <p:nvSpPr>
              <p:cNvPr id="29" name="TextBox 28">
                <a:extLst>
                  <a:ext uri="{FF2B5EF4-FFF2-40B4-BE49-F238E27FC236}">
                    <a16:creationId xmlns:a16="http://schemas.microsoft.com/office/drawing/2014/main" xmlns:a14="http://schemas.microsoft.com/office/drawing/2010/main" xmlns="" id="{CEBB7AD6-5D3F-40E9-BA73-167C96893321}"/>
                  </a:ext>
                </a:extLst>
              </p:cNvPr>
              <p:cNvSpPr txBox="1">
                <a:spLocks noRot="1" noChangeAspect="1" noMove="1" noResize="1" noEditPoints="1" noAdjustHandles="1" noChangeArrowheads="1" noChangeShapeType="1" noTextEdit="1"/>
              </p:cNvSpPr>
              <p:nvPr/>
            </p:nvSpPr>
            <p:spPr>
              <a:xfrm>
                <a:off x="5103813" y="2976113"/>
                <a:ext cx="2997200" cy="9017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xmlns="" id="{202A756F-92FC-4A58-9C5D-7DA3B48C8118}"/>
                  </a:ext>
                </a:extLst>
              </p:cNvPr>
              <p:cNvSpPr txBox="1"/>
              <p:nvPr/>
            </p:nvSpPr>
            <p:spPr>
              <a:xfrm>
                <a:off x="5918200" y="3971211"/>
                <a:ext cx="2660650" cy="9105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𝑐</m:t>
                          </m:r>
                        </m:e>
                        <m:sub>
                          <m:r>
                            <a:rPr lang="en-US">
                              <a:solidFill>
                                <a:schemeClr val="tx1"/>
                              </a:solidFill>
                              <a:latin typeface="Cambria Math" panose="02040503050406030204" pitchFamily="18" charset="0"/>
                            </a:rPr>
                            <m:t>2</m:t>
                          </m:r>
                        </m:sub>
                      </m:sSub>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16</m:t>
                          </m:r>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15°</m:t>
                          </m:r>
                        </m:num>
                        <m:den>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130°</m:t>
                          </m:r>
                        </m:den>
                      </m:f>
                    </m:oMath>
                  </m:oMathPara>
                </a14:m>
                <a:endParaRPr lang="en-US" dirty="0">
                  <a:solidFill>
                    <a:schemeClr val="tx1"/>
                  </a:solidFill>
                </a:endParaRPr>
              </a:p>
            </p:txBody>
          </p:sp>
        </mc:Choice>
        <mc:Fallback>
          <p:sp>
            <p:nvSpPr>
              <p:cNvPr id="31" name="TextBox 30">
                <a:extLst>
                  <a:ext uri="{FF2B5EF4-FFF2-40B4-BE49-F238E27FC236}">
                    <a16:creationId xmlns:a16="http://schemas.microsoft.com/office/drawing/2014/main" xmlns:a14="http://schemas.microsoft.com/office/drawing/2010/main" xmlns="" id="{202A756F-92FC-4A58-9C5D-7DA3B48C8118}"/>
                  </a:ext>
                </a:extLst>
              </p:cNvPr>
              <p:cNvSpPr txBox="1">
                <a:spLocks noRot="1" noChangeAspect="1" noMove="1" noResize="1" noEditPoints="1" noAdjustHandles="1" noChangeArrowheads="1" noChangeShapeType="1" noTextEdit="1"/>
              </p:cNvSpPr>
              <p:nvPr/>
            </p:nvSpPr>
            <p:spPr>
              <a:xfrm>
                <a:off x="5918200" y="3971211"/>
                <a:ext cx="2660650" cy="91057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34A5CF44-255E-4343-81AB-5BB8E976315B}"/>
                  </a:ext>
                </a:extLst>
              </p:cNvPr>
              <p:cNvSpPr txBox="1"/>
              <p:nvPr/>
            </p:nvSpPr>
            <p:spPr>
              <a:xfrm>
                <a:off x="6297386" y="5252297"/>
                <a:ext cx="147796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5.4</m:t>
                      </m:r>
                    </m:oMath>
                  </m:oMathPara>
                </a14:m>
                <a:endParaRPr lang="en-US" dirty="0">
                  <a:solidFill>
                    <a:schemeClr val="tx1"/>
                  </a:solidFill>
                </a:endParaRPr>
              </a:p>
            </p:txBody>
          </p:sp>
        </mc:Choice>
        <mc:Fallback xmlns="">
          <p:sp>
            <p:nvSpPr>
              <p:cNvPr id="33" name="TextBox 32">
                <a:extLst>
                  <a:ext uri="{FF2B5EF4-FFF2-40B4-BE49-F238E27FC236}">
                    <a16:creationId xmlns:a16="http://schemas.microsoft.com/office/drawing/2014/main" id="{34A5CF44-255E-4343-81AB-5BB8E976315B}"/>
                  </a:ext>
                </a:extLst>
              </p:cNvPr>
              <p:cNvSpPr txBox="1">
                <a:spLocks noRot="1" noChangeAspect="1" noMove="1" noResize="1" noEditPoints="1" noAdjustHandles="1" noChangeArrowheads="1" noChangeShapeType="1" noTextEdit="1"/>
              </p:cNvSpPr>
              <p:nvPr/>
            </p:nvSpPr>
            <p:spPr>
              <a:xfrm>
                <a:off x="6297386" y="5252297"/>
                <a:ext cx="1477962" cy="52322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02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6" grpId="0"/>
      <p:bldP spid="28" grpId="0"/>
      <p:bldP spid="29" grpId="0"/>
      <p:bldP spid="31"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Example 5:  Solving an SSA Triangle Using the Law of Sines (Two Solutions)    </a:t>
            </a:r>
            <a:r>
              <a:rPr lang="en-US" altLang="en-US" i="1" dirty="0"/>
              <a:t>(continued)</a:t>
            </a:r>
          </a:p>
        </p:txBody>
      </p:sp>
      <p:sp>
        <p:nvSpPr>
          <p:cNvPr id="21507" name="Rectangle 3"/>
          <p:cNvSpPr>
            <a:spLocks noGrp="1" noChangeArrowheads="1"/>
          </p:cNvSpPr>
          <p:nvPr>
            <p:ph type="body" idx="1"/>
          </p:nvPr>
        </p:nvSpPr>
        <p:spPr>
          <a:xfrm>
            <a:off x="242888" y="1319213"/>
            <a:ext cx="8686800" cy="4949825"/>
          </a:xfrm>
        </p:spPr>
        <p:txBody>
          <a:bodyPr/>
          <a:lstStyle/>
          <a:p>
            <a:r>
              <a:rPr lang="en-US" altLang="en-US" dirty="0"/>
              <a:t>Solve triangle </a:t>
            </a:r>
            <a:r>
              <a:rPr lang="en-US" altLang="en-US" i="1" dirty="0"/>
              <a:t>ABC</a:t>
            </a:r>
            <a:r>
              <a:rPr lang="en-US" altLang="en-US" dirty="0"/>
              <a:t> if </a:t>
            </a:r>
            <a:r>
              <a:rPr lang="en-US" altLang="en-US" i="1" dirty="0"/>
              <a:t>A</a:t>
            </a:r>
            <a:r>
              <a:rPr lang="en-US" altLang="en-US" dirty="0"/>
              <a:t> = 35°, </a:t>
            </a:r>
            <a:r>
              <a:rPr lang="en-US" altLang="en-US" i="1" dirty="0"/>
              <a:t>a</a:t>
            </a:r>
            <a:r>
              <a:rPr lang="en-US" altLang="en-US" dirty="0"/>
              <a:t> = 12, and </a:t>
            </a:r>
            <a:r>
              <a:rPr lang="en-US" altLang="en-US" i="1" dirty="0"/>
              <a:t>b</a:t>
            </a:r>
            <a:r>
              <a:rPr lang="en-US" altLang="en-US" dirty="0"/>
              <a:t> = 16.  Round lengths of sides to the nearest tenth and angle measures to the nearest degree.</a:t>
            </a:r>
          </a:p>
          <a:p>
            <a:r>
              <a:rPr lang="en-US" altLang="en-US" dirty="0"/>
              <a:t>There are two triangles.  In one triangle, the solution is</a:t>
            </a:r>
          </a:p>
          <a:p>
            <a:r>
              <a:rPr lang="en-US" altLang="en-US" i="1" dirty="0"/>
              <a:t>B</a:t>
            </a:r>
            <a:r>
              <a:rPr lang="en-US" altLang="en-US" baseline="-25000" dirty="0"/>
              <a:t>1</a:t>
            </a:r>
            <a:r>
              <a:rPr lang="en-US" altLang="en-US" dirty="0"/>
              <a:t> = 50 degrees, </a:t>
            </a:r>
            <a:r>
              <a:rPr lang="en-US" altLang="en-US" i="1" dirty="0"/>
              <a:t>C</a:t>
            </a:r>
            <a:r>
              <a:rPr lang="en-US" altLang="en-US" baseline="-25000" dirty="0"/>
              <a:t>1</a:t>
            </a:r>
            <a:r>
              <a:rPr lang="en-US" altLang="en-US" dirty="0"/>
              <a:t> = 95 degrees and </a:t>
            </a:r>
            <a:r>
              <a:rPr lang="en-US" altLang="en-US" i="1" dirty="0"/>
              <a:t>c</a:t>
            </a:r>
            <a:r>
              <a:rPr lang="en-US" altLang="en-US" baseline="-25000" dirty="0"/>
              <a:t>1</a:t>
            </a:r>
            <a:r>
              <a:rPr lang="en-US" altLang="en-US" dirty="0"/>
              <a:t> is about 20.8.</a:t>
            </a:r>
          </a:p>
          <a:p>
            <a:endParaRPr lang="en-US" altLang="en-US" dirty="0"/>
          </a:p>
          <a:p>
            <a:r>
              <a:rPr lang="en-US" altLang="en-US" dirty="0">
                <a:cs typeface="Times New Roman" panose="02020603050405020304" pitchFamily="18" charset="0"/>
              </a:rPr>
              <a:t>In the other triangle the solution is </a:t>
            </a:r>
          </a:p>
          <a:p>
            <a:r>
              <a:rPr lang="en-US" altLang="en-US" i="1" dirty="0"/>
              <a:t>B</a:t>
            </a:r>
            <a:r>
              <a:rPr lang="en-US" altLang="en-US" baseline="-25000" dirty="0"/>
              <a:t>2</a:t>
            </a:r>
            <a:r>
              <a:rPr lang="en-US" altLang="en-US" dirty="0"/>
              <a:t> = 130 degrees, </a:t>
            </a:r>
            <a:r>
              <a:rPr lang="en-US" altLang="en-US" i="1" dirty="0"/>
              <a:t>C</a:t>
            </a:r>
            <a:r>
              <a:rPr lang="en-US" altLang="en-US" baseline="-25000" dirty="0"/>
              <a:t>2</a:t>
            </a:r>
            <a:r>
              <a:rPr lang="en-US" altLang="en-US" dirty="0"/>
              <a:t> = 15 degrees and </a:t>
            </a:r>
            <a:r>
              <a:rPr lang="en-US" altLang="en-US" i="1" dirty="0"/>
              <a:t>c</a:t>
            </a:r>
            <a:r>
              <a:rPr lang="en-US" altLang="en-US" baseline="-25000" dirty="0"/>
              <a:t>2</a:t>
            </a:r>
            <a:r>
              <a:rPr lang="en-US" altLang="en-US" dirty="0"/>
              <a:t> is about 5.4.</a:t>
            </a:r>
          </a:p>
          <a:p>
            <a:endParaRPr lang="en-US" altLang="en-US" dirty="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29329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animEffect transition="in" filter="fade">
                                      <p:cBhvr>
                                        <p:cTn id="7" dur="500"/>
                                        <p:tgtEl>
                                          <p:spTgt spid="2150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xEl>
                                              <p:pRg st="5" end="5"/>
                                            </p:txEl>
                                          </p:spTgt>
                                        </p:tgtEl>
                                        <p:attrNameLst>
                                          <p:attrName>style.visibility</p:attrName>
                                        </p:attrNameLst>
                                      </p:cBhvr>
                                      <p:to>
                                        <p:strVal val="visible"/>
                                      </p:to>
                                    </p:set>
                                    <p:animEffect transition="in" filter="fade">
                                      <p:cBhvr>
                                        <p:cTn id="10"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The Area of an Oblique Triangle</a:t>
            </a:r>
          </a:p>
        </p:txBody>
      </p:sp>
      <mc:AlternateContent xmlns:mc="http://schemas.openxmlformats.org/markup-compatibility/2006" xmlns:a14="http://schemas.microsoft.com/office/drawing/2010/main">
        <mc:Choice Requires="a14">
          <p:sp>
            <p:nvSpPr>
              <p:cNvPr id="22531" name="Rectangle 3"/>
              <p:cNvSpPr>
                <a:spLocks noGrp="1" noChangeArrowheads="1"/>
              </p:cNvSpPr>
              <p:nvPr>
                <p:ph type="body" idx="1"/>
              </p:nvPr>
            </p:nvSpPr>
            <p:spPr>
              <a:xfrm>
                <a:off x="228600" y="1304925"/>
                <a:ext cx="8686800" cy="4949825"/>
              </a:xfrm>
            </p:spPr>
            <p:txBody>
              <a:bodyPr/>
              <a:lstStyle/>
              <a:p>
                <a:pPr marL="0" indent="0"/>
                <a:r>
                  <a:rPr lang="en-US" altLang="en-US" dirty="0"/>
                  <a:t>The area of a triangle equals one-half the product of the lengths of two sides times the sine of their included angle.  In the figure, this wording can be expressed by the formulas</a:t>
                </a:r>
              </a:p>
              <a:p>
                <a:pPr marL="0" indent="0"/>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𝐴𝑟𝑒𝑎</m:t>
                      </m:r>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r>
                        <a:rPr lang="en-US" altLang="en-US" b="0" i="1" smtClean="0">
                          <a:latin typeface="Cambria Math" panose="02040503050406030204" pitchFamily="18" charset="0"/>
                        </a:rPr>
                        <m:t>𝑏𝑐</m:t>
                      </m:r>
                      <m:func>
                        <m:funcPr>
                          <m:ctrlPr>
                            <a:rPr lang="en-US" altLang="en-US" b="0" i="1" smtClean="0">
                              <a:latin typeface="Cambria Math"/>
                            </a:rPr>
                          </m:ctrlPr>
                        </m:funcPr>
                        <m:fName>
                          <m:r>
                            <m:rPr>
                              <m:sty m:val="p"/>
                            </m:rPr>
                            <a:rPr lang="en-US" altLang="en-US" b="0" i="0" smtClean="0">
                              <a:latin typeface="Cambria Math" panose="02040503050406030204" pitchFamily="18" charset="0"/>
                            </a:rPr>
                            <m:t>sin</m:t>
                          </m:r>
                        </m:fName>
                        <m:e>
                          <m:r>
                            <a:rPr lang="en-US" altLang="en-US" b="0" i="1" smtClean="0">
                              <a:latin typeface="Cambria Math" panose="02040503050406030204" pitchFamily="18" charset="0"/>
                            </a:rPr>
                            <m:t>𝐴</m:t>
                          </m:r>
                        </m:e>
                      </m:func>
                      <m:r>
                        <a:rPr lang="en-US" altLang="en-US" b="0" i="1" smtClean="0">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1</m:t>
                          </m:r>
                        </m:num>
                        <m:den>
                          <m:r>
                            <a:rPr lang="en-US" altLang="en-US" i="1">
                              <a:latin typeface="Cambria Math" panose="02040503050406030204" pitchFamily="18" charset="0"/>
                            </a:rPr>
                            <m:t>2</m:t>
                          </m:r>
                        </m:den>
                      </m:f>
                      <m:r>
                        <a:rPr lang="en-US" altLang="en-US" b="0" i="1" smtClean="0">
                          <a:latin typeface="Cambria Math" panose="02040503050406030204" pitchFamily="18" charset="0"/>
                        </a:rPr>
                        <m:t>𝑎𝑏</m:t>
                      </m:r>
                      <m:func>
                        <m:funcPr>
                          <m:ctrlPr>
                            <a:rPr lang="en-US" altLang="en-US" i="1">
                              <a:latin typeface="Cambria Math"/>
                            </a:rPr>
                          </m:ctrlPr>
                        </m:funcPr>
                        <m:fName>
                          <m:r>
                            <m:rPr>
                              <m:sty m:val="p"/>
                            </m:rPr>
                            <a:rPr lang="en-US" altLang="en-US">
                              <a:latin typeface="Cambria Math" panose="02040503050406030204" pitchFamily="18" charset="0"/>
                            </a:rPr>
                            <m:t>sin</m:t>
                          </m:r>
                        </m:fName>
                        <m:e>
                          <m:r>
                            <a:rPr lang="en-US" altLang="en-US" b="0" i="1" smtClean="0">
                              <a:latin typeface="Cambria Math" panose="02040503050406030204" pitchFamily="18" charset="0"/>
                            </a:rPr>
                            <m:t>𝐶</m:t>
                          </m:r>
                        </m:e>
                      </m:func>
                      <m:r>
                        <a:rPr lang="en-US" altLang="en-US" b="0" i="1" smtClean="0">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1</m:t>
                          </m:r>
                        </m:num>
                        <m:den>
                          <m:r>
                            <a:rPr lang="en-US" altLang="en-US" i="1">
                              <a:latin typeface="Cambria Math" panose="02040503050406030204" pitchFamily="18" charset="0"/>
                            </a:rPr>
                            <m:t>2</m:t>
                          </m:r>
                        </m:den>
                      </m:f>
                      <m:r>
                        <a:rPr lang="en-US" altLang="en-US" b="0" i="1" smtClean="0">
                          <a:latin typeface="Cambria Math" panose="02040503050406030204" pitchFamily="18" charset="0"/>
                        </a:rPr>
                        <m:t>𝑎</m:t>
                      </m:r>
                      <m:r>
                        <a:rPr lang="en-US" altLang="en-US" i="1">
                          <a:latin typeface="Cambria Math" panose="02040503050406030204" pitchFamily="18" charset="0"/>
                        </a:rPr>
                        <m:t>𝑐</m:t>
                      </m:r>
                      <m:func>
                        <m:funcPr>
                          <m:ctrlPr>
                            <a:rPr lang="en-US" altLang="en-US" i="1">
                              <a:latin typeface="Cambria Math"/>
                            </a:rPr>
                          </m:ctrlPr>
                        </m:funcPr>
                        <m:fName>
                          <m:r>
                            <m:rPr>
                              <m:sty m:val="p"/>
                            </m:rPr>
                            <a:rPr lang="en-US" altLang="en-US">
                              <a:latin typeface="Cambria Math" panose="02040503050406030204" pitchFamily="18" charset="0"/>
                            </a:rPr>
                            <m:t>sin</m:t>
                          </m:r>
                        </m:fName>
                        <m:e>
                          <m:r>
                            <a:rPr lang="en-US" altLang="en-US" b="0" i="1" smtClean="0">
                              <a:latin typeface="Cambria Math" panose="02040503050406030204" pitchFamily="18" charset="0"/>
                            </a:rPr>
                            <m:t>𝐵</m:t>
                          </m:r>
                          <m:r>
                            <a:rPr lang="en-US" altLang="en-US" b="0" i="1" smtClean="0">
                              <a:latin typeface="Cambria Math" panose="02040503050406030204" pitchFamily="18" charset="0"/>
                            </a:rPr>
                            <m:t>.</m:t>
                          </m:r>
                        </m:e>
                      </m:func>
                    </m:oMath>
                  </m:oMathPara>
                </a14:m>
                <a:endParaRPr lang="en-US" altLang="en-US" dirty="0"/>
              </a:p>
            </p:txBody>
          </p:sp>
        </mc:Choice>
        <mc:Fallback xmlns="">
          <p:sp>
            <p:nvSpPr>
              <p:cNvPr id="22531" name="Rectangle 3"/>
              <p:cNvSpPr>
                <a:spLocks noGrp="1" noRot="1" noChangeAspect="1" noMove="1" noResize="1" noEditPoints="1" noAdjustHandles="1" noChangeArrowheads="1" noChangeShapeType="1" noTextEdit="1"/>
              </p:cNvSpPr>
              <p:nvPr>
                <p:ph type="body" idx="1"/>
              </p:nvPr>
            </p:nvSpPr>
            <p:spPr>
              <a:xfrm>
                <a:off x="228600" y="1304925"/>
                <a:ext cx="8686800" cy="4949825"/>
              </a:xfrm>
              <a:blipFill>
                <a:blip r:embed="rId2"/>
                <a:stretch>
                  <a:fillRect l="-1474" t="-1232" r="-561"/>
                </a:stretch>
              </a:blipFill>
            </p:spPr>
            <p:txBody>
              <a:bodyPr/>
              <a:lstStyle/>
              <a:p>
                <a:r>
                  <a:rPr lang="en-US">
                    <a:noFill/>
                  </a:rPr>
                  <a:t> </a:t>
                </a:r>
              </a:p>
            </p:txBody>
          </p:sp>
        </mc:Fallback>
      </mc:AlternateContent>
      <p:pic>
        <p:nvPicPr>
          <p:cNvPr id="22532"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3654425"/>
            <a:ext cx="28860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524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Example 6:  Finding the Area of an Oblique Triangle</a:t>
            </a:r>
          </a:p>
        </p:txBody>
      </p:sp>
      <p:sp>
        <p:nvSpPr>
          <p:cNvPr id="23555" name="Rectangle 3"/>
          <p:cNvSpPr>
            <a:spLocks noGrp="1" noChangeArrowheads="1"/>
          </p:cNvSpPr>
          <p:nvPr>
            <p:ph type="body" idx="1"/>
          </p:nvPr>
        </p:nvSpPr>
        <p:spPr>
          <a:xfrm>
            <a:off x="242888" y="1319213"/>
            <a:ext cx="8686800" cy="4949825"/>
          </a:xfrm>
        </p:spPr>
        <p:txBody>
          <a:bodyPr/>
          <a:lstStyle/>
          <a:p>
            <a:pPr marL="0" indent="0"/>
            <a:r>
              <a:rPr lang="en-US" altLang="en-US" dirty="0"/>
              <a:t>Find the area of a triangle having two sides of length 8 meters and 12 meters and an included angle of 135°.  Round to the nearest square meter.</a:t>
            </a:r>
          </a:p>
        </p:txBody>
      </p:sp>
      <p:sp>
        <p:nvSpPr>
          <p:cNvPr id="23560" name="Arc 9"/>
          <p:cNvSpPr>
            <a:spLocks/>
          </p:cNvSpPr>
          <p:nvPr/>
        </p:nvSpPr>
        <p:spPr bwMode="auto">
          <a:xfrm rot="1177237">
            <a:off x="1778000" y="2360613"/>
            <a:ext cx="674688" cy="914400"/>
          </a:xfrm>
          <a:custGeom>
            <a:avLst/>
            <a:gdLst>
              <a:gd name="T0" fmla="*/ 28609383 w 15911"/>
              <a:gd name="T1" fmla="*/ 28917519 h 21600"/>
              <a:gd name="T2" fmla="*/ 0 w 15911"/>
              <a:gd name="T3" fmla="*/ 38609228 h 21600"/>
              <a:gd name="T4" fmla="*/ 2790641 w 15911"/>
              <a:gd name="T5" fmla="*/ 0 h 21600"/>
              <a:gd name="T6" fmla="*/ 0 60000 65536"/>
              <a:gd name="T7" fmla="*/ 0 60000 65536"/>
              <a:gd name="T8" fmla="*/ 0 60000 65536"/>
            </a:gdLst>
            <a:ahLst/>
            <a:cxnLst>
              <a:cxn ang="T6">
                <a:pos x="T0" y="T1"/>
              </a:cxn>
              <a:cxn ang="T7">
                <a:pos x="T2" y="T3"/>
              </a:cxn>
              <a:cxn ang="T8">
                <a:pos x="T4" y="T5"/>
              </a:cxn>
            </a:cxnLst>
            <a:rect l="0" t="0" r="r" b="b"/>
            <a:pathLst>
              <a:path w="15911" h="21600" fill="none" extrusionOk="0">
                <a:moveTo>
                  <a:pt x="15911" y="16136"/>
                </a:moveTo>
                <a:cubicBezTo>
                  <a:pt x="11956" y="19655"/>
                  <a:pt x="6846" y="21599"/>
                  <a:pt x="1552" y="21600"/>
                </a:cubicBezTo>
                <a:cubicBezTo>
                  <a:pt x="1034" y="21600"/>
                  <a:pt x="516" y="21581"/>
                  <a:pt x="-1" y="21544"/>
                </a:cubicBezTo>
              </a:path>
              <a:path w="15911" h="21600" stroke="0" extrusionOk="0">
                <a:moveTo>
                  <a:pt x="15911" y="16136"/>
                </a:moveTo>
                <a:cubicBezTo>
                  <a:pt x="11956" y="19655"/>
                  <a:pt x="6846" y="21599"/>
                  <a:pt x="1552" y="21600"/>
                </a:cubicBezTo>
                <a:cubicBezTo>
                  <a:pt x="1034" y="21600"/>
                  <a:pt x="516" y="21581"/>
                  <a:pt x="-1" y="21544"/>
                </a:cubicBezTo>
                <a:lnTo>
                  <a:pt x="1552" y="0"/>
                </a:lnTo>
                <a:lnTo>
                  <a:pt x="15911" y="16136"/>
                </a:lnTo>
                <a:close/>
              </a:path>
            </a:pathLst>
          </a:custGeom>
          <a:solidFill>
            <a:schemeClr val="accent1">
              <a:alpha val="0"/>
            </a:schemeClr>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
            <a:extLst>
              <a:ext uri="{FF2B5EF4-FFF2-40B4-BE49-F238E27FC236}">
                <a16:creationId xmlns:a16="http://schemas.microsoft.com/office/drawing/2014/main" xmlns="" id="{ACE0BE32-2271-4580-BF47-48194A0F000D}"/>
              </a:ext>
            </a:extLst>
          </p:cNvPr>
          <p:cNvGrpSpPr/>
          <p:nvPr/>
        </p:nvGrpSpPr>
        <p:grpSpPr>
          <a:xfrm>
            <a:off x="134938" y="2649538"/>
            <a:ext cx="4392612" cy="1743075"/>
            <a:chOff x="134938" y="2649538"/>
            <a:chExt cx="4392612" cy="1743075"/>
          </a:xfrm>
        </p:grpSpPr>
        <p:sp>
          <p:nvSpPr>
            <p:cNvPr id="23556" name="AutoShape 5"/>
            <p:cNvSpPr>
              <a:spLocks noChangeArrowheads="1"/>
            </p:cNvSpPr>
            <p:nvPr/>
          </p:nvSpPr>
          <p:spPr bwMode="auto">
            <a:xfrm>
              <a:off x="450850" y="2903538"/>
              <a:ext cx="3816350" cy="1146175"/>
            </a:xfrm>
            <a:prstGeom prst="triangle">
              <a:avLst>
                <a:gd name="adj" fmla="val 38185"/>
              </a:avLst>
            </a:prstGeom>
            <a:solidFill>
              <a:schemeClr val="accent1">
                <a:alpha val="0"/>
              </a:scheme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US" altLang="en-US" sz="2400" dirty="0">
                <a:solidFill>
                  <a:srgbClr val="3333FF"/>
                </a:solidFill>
                <a:latin typeface="Arial" panose="020B0604020202020204" pitchFamily="34" charset="0"/>
              </a:endParaRPr>
            </a:p>
          </p:txBody>
        </p:sp>
        <p:graphicFrame>
          <p:nvGraphicFramePr>
            <p:cNvPr id="23557" name="Object 6"/>
            <p:cNvGraphicFramePr>
              <a:graphicFrameLocks noChangeAspect="1"/>
            </p:cNvGraphicFramePr>
            <p:nvPr/>
          </p:nvGraphicFramePr>
          <p:xfrm>
            <a:off x="590550" y="3127375"/>
            <a:ext cx="431800" cy="241300"/>
          </p:xfrm>
          <a:graphic>
            <a:graphicData uri="http://schemas.openxmlformats.org/presentationml/2006/ole">
              <mc:AlternateContent xmlns:mc="http://schemas.openxmlformats.org/markup-compatibility/2006">
                <mc:Choice xmlns:v="urn:schemas-microsoft-com:vml" Requires="v">
                  <p:oleObj spid="_x0000_s3086" name="Equation" r:id="rId3" imgW="431613" imgH="241195" progId="Equation.DSMT4">
                    <p:embed/>
                  </p:oleObj>
                </mc:Choice>
                <mc:Fallback>
                  <p:oleObj name="Equation" r:id="rId3" imgW="431613" imgH="241195" progId="Equation.DSMT4">
                    <p:embed/>
                    <p:pic>
                      <p:nvPicPr>
                        <p:cNvPr id="2355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3127375"/>
                          <a:ext cx="4318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8" name="Object 7"/>
            <p:cNvGraphicFramePr>
              <a:graphicFrameLocks noChangeAspect="1"/>
            </p:cNvGraphicFramePr>
            <p:nvPr/>
          </p:nvGraphicFramePr>
          <p:xfrm>
            <a:off x="2997200" y="3127375"/>
            <a:ext cx="546100" cy="228600"/>
          </p:xfrm>
          <a:graphic>
            <a:graphicData uri="http://schemas.openxmlformats.org/presentationml/2006/ole">
              <mc:AlternateContent xmlns:mc="http://schemas.openxmlformats.org/markup-compatibility/2006">
                <mc:Choice xmlns:v="urn:schemas-microsoft-com:vml" Requires="v">
                  <p:oleObj spid="_x0000_s3087" name="Equation" r:id="rId5" imgW="545863" imgH="228501" progId="Equation.DSMT4">
                    <p:embed/>
                  </p:oleObj>
                </mc:Choice>
                <mc:Fallback>
                  <p:oleObj name="Equation" r:id="rId5" imgW="545863" imgH="228501" progId="Equation.DSMT4">
                    <p:embed/>
                    <p:pic>
                      <p:nvPicPr>
                        <p:cNvPr id="2355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200" y="3127375"/>
                          <a:ext cx="546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9" name="Object 8"/>
            <p:cNvGraphicFramePr>
              <a:graphicFrameLocks noChangeAspect="1"/>
            </p:cNvGraphicFramePr>
            <p:nvPr/>
          </p:nvGraphicFramePr>
          <p:xfrm>
            <a:off x="1762125" y="3368675"/>
            <a:ext cx="495300" cy="241300"/>
          </p:xfrm>
          <a:graphic>
            <a:graphicData uri="http://schemas.openxmlformats.org/presentationml/2006/ole">
              <mc:AlternateContent xmlns:mc="http://schemas.openxmlformats.org/markup-compatibility/2006">
                <mc:Choice xmlns:v="urn:schemas-microsoft-com:vml" Requires="v">
                  <p:oleObj spid="_x0000_s3088" name="Equation" r:id="rId7" imgW="495085" imgH="241195" progId="Equation.DSMT4">
                    <p:embed/>
                  </p:oleObj>
                </mc:Choice>
                <mc:Fallback>
                  <p:oleObj name="Equation" r:id="rId7" imgW="495085" imgH="241195" progId="Equation.DSMT4">
                    <p:embed/>
                    <p:pic>
                      <p:nvPicPr>
                        <p:cNvPr id="2355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368675"/>
                          <a:ext cx="4953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1" name="Object 10"/>
            <p:cNvGraphicFramePr>
              <a:graphicFrameLocks noChangeAspect="1"/>
            </p:cNvGraphicFramePr>
            <p:nvPr/>
          </p:nvGraphicFramePr>
          <p:xfrm>
            <a:off x="134938" y="4049713"/>
            <a:ext cx="215900" cy="228600"/>
          </p:xfrm>
          <a:graphic>
            <a:graphicData uri="http://schemas.openxmlformats.org/presentationml/2006/ole">
              <mc:AlternateContent xmlns:mc="http://schemas.openxmlformats.org/markup-compatibility/2006">
                <mc:Choice xmlns:v="urn:schemas-microsoft-com:vml" Requires="v">
                  <p:oleObj spid="_x0000_s3089" name="Equation" r:id="rId9" imgW="215806" imgH="228501" progId="Equation.DSMT4">
                    <p:embed/>
                  </p:oleObj>
                </mc:Choice>
                <mc:Fallback>
                  <p:oleObj name="Equation" r:id="rId9" imgW="215806" imgH="228501" progId="Equation.DSMT4">
                    <p:embed/>
                    <p:pic>
                      <p:nvPicPr>
                        <p:cNvPr id="23561"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938" y="4049713"/>
                          <a:ext cx="215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2" name="Object 11"/>
            <p:cNvGraphicFramePr>
              <a:graphicFrameLocks noChangeAspect="1"/>
            </p:cNvGraphicFramePr>
            <p:nvPr/>
          </p:nvGraphicFramePr>
          <p:xfrm>
            <a:off x="4311650" y="4164013"/>
            <a:ext cx="215900" cy="228600"/>
          </p:xfrm>
          <a:graphic>
            <a:graphicData uri="http://schemas.openxmlformats.org/presentationml/2006/ole">
              <mc:AlternateContent xmlns:mc="http://schemas.openxmlformats.org/markup-compatibility/2006">
                <mc:Choice xmlns:v="urn:schemas-microsoft-com:vml" Requires="v">
                  <p:oleObj spid="_x0000_s3090" name="Equation" r:id="rId11" imgW="215806" imgH="228501" progId="Equation.DSMT4">
                    <p:embed/>
                  </p:oleObj>
                </mc:Choice>
                <mc:Fallback>
                  <p:oleObj name="Equation" r:id="rId11" imgW="215806" imgH="228501" progId="Equation.DSMT4">
                    <p:embed/>
                    <p:pic>
                      <p:nvPicPr>
                        <p:cNvPr id="23562"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1650" y="4164013"/>
                          <a:ext cx="215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3" name="Object 12"/>
            <p:cNvGraphicFramePr>
              <a:graphicFrameLocks noChangeAspect="1"/>
            </p:cNvGraphicFramePr>
            <p:nvPr/>
          </p:nvGraphicFramePr>
          <p:xfrm>
            <a:off x="1778000" y="2649538"/>
            <a:ext cx="215900" cy="241300"/>
          </p:xfrm>
          <a:graphic>
            <a:graphicData uri="http://schemas.openxmlformats.org/presentationml/2006/ole">
              <mc:AlternateContent xmlns:mc="http://schemas.openxmlformats.org/markup-compatibility/2006">
                <mc:Choice xmlns:v="urn:schemas-microsoft-com:vml" Requires="v">
                  <p:oleObj spid="_x0000_s3091" name="Equation" r:id="rId13" imgW="215713" imgH="241091" progId="Equation.DSMT4">
                    <p:embed/>
                  </p:oleObj>
                </mc:Choice>
                <mc:Fallback>
                  <p:oleObj name="Equation" r:id="rId13" imgW="215713" imgH="241091" progId="Equation.DSMT4">
                    <p:embed/>
                    <p:pic>
                      <p:nvPicPr>
                        <p:cNvPr id="23563"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8000" y="2649538"/>
                          <a:ext cx="2159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D5F3EC0F-103F-4EF2-B3EE-182E9DD2C76A}"/>
                  </a:ext>
                </a:extLst>
              </p:cNvPr>
              <p:cNvSpPr txBox="1"/>
              <p:nvPr/>
            </p:nvSpPr>
            <p:spPr>
              <a:xfrm>
                <a:off x="3953875" y="2636618"/>
                <a:ext cx="4572000"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r>
                        <m:rPr>
                          <m:sty m:val="p"/>
                        </m:rPr>
                        <a:rPr lang="en-US" b="0" i="0" smtClean="0">
                          <a:solidFill>
                            <a:schemeClr val="tx1"/>
                          </a:solidFill>
                          <a:latin typeface="Cambria Math" panose="02040503050406030204" pitchFamily="18" charset="0"/>
                        </a:rPr>
                        <m:t>rea</m:t>
                      </m:r>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𝑎𝑏</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D5F3EC0F-103F-4EF2-B3EE-182E9DD2C76A}"/>
                  </a:ext>
                </a:extLst>
              </p:cNvPr>
              <p:cNvSpPr txBox="1">
                <a:spLocks noRot="1" noChangeAspect="1" noMove="1" noResize="1" noEditPoints="1" noAdjustHandles="1" noChangeArrowheads="1" noChangeShapeType="1" noTextEdit="1"/>
              </p:cNvSpPr>
              <p:nvPr/>
            </p:nvSpPr>
            <p:spPr>
              <a:xfrm>
                <a:off x="3953875" y="2636618"/>
                <a:ext cx="4572000" cy="89896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xmlns="" id="{AF3A8AC4-CFC6-4232-8981-DA35A679B2DE}"/>
                  </a:ext>
                </a:extLst>
              </p:cNvPr>
              <p:cNvSpPr txBox="1"/>
              <p:nvPr/>
            </p:nvSpPr>
            <p:spPr>
              <a:xfrm>
                <a:off x="5673725" y="3794125"/>
                <a:ext cx="3278187" cy="700705"/>
              </a:xfrm>
              <a:prstGeom prst="rect">
                <a:avLst/>
              </a:prstGeom>
              <a:noFill/>
            </p:spPr>
            <p:txBody>
              <a:bodyPr wrap="square">
                <a:spAutoFit/>
              </a:bodyPr>
              <a:lstStyle/>
              <a:p>
                <a:pPr/>
                <a14:m>
                  <m:oMath xmlns:m="http://schemas.openxmlformats.org/officeDocument/2006/math">
                    <m:r>
                      <a:rPr lang="en-US" b="0" i="1" smtClean="0">
                        <a:solidFill>
                          <a:schemeClr val="tx1"/>
                        </a:solidFill>
                        <a:latin typeface="Cambria Math" panose="02040503050406030204" pitchFamily="18" charset="0"/>
                      </a:rPr>
                      <m:t>=</m:t>
                    </m:r>
                    <m:f>
                      <m:fPr>
                        <m:ctrlPr>
                          <a:rPr lang="en-US" i="1" smtClean="0">
                            <a:solidFill>
                              <a:schemeClr val="tx1"/>
                            </a:solidFill>
                            <a:latin typeface="Cambria Math"/>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r>
                      <a:rPr lang="en-US" b="0" i="1" smtClean="0">
                        <a:solidFill>
                          <a:schemeClr val="tx1"/>
                        </a:solidFill>
                        <a:latin typeface="Cambria Math" panose="02040503050406030204" pitchFamily="18" charset="0"/>
                      </a:rPr>
                      <m:t>(12)(8)</m:t>
                    </m:r>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135</m:t>
                    </m:r>
                  </m:oMath>
                </a14:m>
                <a:r>
                  <a:rPr lang="en-US" altLang="en-US" dirty="0"/>
                  <a:t>°</a:t>
                </a:r>
                <a:endParaRPr lang="en-US" dirty="0">
                  <a:solidFill>
                    <a:schemeClr val="tx1"/>
                  </a:solidFill>
                </a:endParaRPr>
              </a:p>
            </p:txBody>
          </p:sp>
        </mc:Choice>
        <mc:Fallback>
          <p:sp>
            <p:nvSpPr>
              <p:cNvPr id="19" name="TextBox 18">
                <a:extLst>
                  <a:ext uri="{FF2B5EF4-FFF2-40B4-BE49-F238E27FC236}">
                    <a16:creationId xmlns:a16="http://schemas.microsoft.com/office/drawing/2014/main" xmlns:a14="http://schemas.microsoft.com/office/drawing/2010/main" xmlns="" id="{AF3A8AC4-CFC6-4232-8981-DA35A679B2DE}"/>
                  </a:ext>
                </a:extLst>
              </p:cNvPr>
              <p:cNvSpPr txBox="1">
                <a:spLocks noRot="1" noChangeAspect="1" noMove="1" noResize="1" noEditPoints="1" noAdjustHandles="1" noChangeArrowheads="1" noChangeShapeType="1" noTextEdit="1"/>
              </p:cNvSpPr>
              <p:nvPr/>
            </p:nvSpPr>
            <p:spPr>
              <a:xfrm>
                <a:off x="5673725" y="3794125"/>
                <a:ext cx="3278187" cy="700705"/>
              </a:xfrm>
              <a:prstGeom prst="rect">
                <a:avLst/>
              </a:prstGeom>
              <a:blipFill rotWithShape="1">
                <a:blip r:embed="rId16"/>
                <a:stretch>
                  <a:fillRect b="-104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xmlns="" id="{79E66907-3197-4965-8E85-FDC2B3C10D0D}"/>
                  </a:ext>
                </a:extLst>
              </p:cNvPr>
              <p:cNvSpPr txBox="1"/>
              <p:nvPr/>
            </p:nvSpPr>
            <p:spPr>
              <a:xfrm>
                <a:off x="5746070" y="4710767"/>
                <a:ext cx="2091644" cy="523220"/>
              </a:xfrm>
              <a:prstGeom prst="rect">
                <a:avLst/>
              </a:prstGeom>
              <a:noFill/>
            </p:spPr>
            <p:txBody>
              <a:bodyPr wrap="square">
                <a:spAutoFit/>
              </a:bodyPr>
              <a:lstStyle/>
              <a:p>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34</m:t>
                    </m:r>
                  </m:oMath>
                </a14:m>
                <a:r>
                  <a:rPr lang="en-US" dirty="0">
                    <a:solidFill>
                      <a:schemeClr val="tx1"/>
                    </a:solidFill>
                  </a:rPr>
                  <a:t> sq m</a:t>
                </a:r>
              </a:p>
            </p:txBody>
          </p:sp>
        </mc:Choice>
        <mc:Fallback>
          <p:sp>
            <p:nvSpPr>
              <p:cNvPr id="21" name="TextBox 20">
                <a:extLst>
                  <a:ext uri="{FF2B5EF4-FFF2-40B4-BE49-F238E27FC236}">
                    <a16:creationId xmlns:a16="http://schemas.microsoft.com/office/drawing/2014/main" xmlns:a14="http://schemas.microsoft.com/office/drawing/2010/main" xmlns="" id="{79E66907-3197-4965-8E85-FDC2B3C10D0D}"/>
                  </a:ext>
                </a:extLst>
              </p:cNvPr>
              <p:cNvSpPr txBox="1">
                <a:spLocks noRot="1" noChangeAspect="1" noMove="1" noResize="1" noEditPoints="1" noAdjustHandles="1" noChangeArrowheads="1" noChangeShapeType="1" noTextEdit="1"/>
              </p:cNvSpPr>
              <p:nvPr/>
            </p:nvSpPr>
            <p:spPr>
              <a:xfrm>
                <a:off x="5746070" y="4710767"/>
                <a:ext cx="2091644" cy="523220"/>
              </a:xfrm>
              <a:prstGeom prst="rect">
                <a:avLst/>
              </a:prstGeom>
              <a:blipFill rotWithShape="1">
                <a:blip r:embed="rId17"/>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359097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Objectives:</a:t>
            </a:r>
          </a:p>
        </p:txBody>
      </p:sp>
      <p:sp>
        <p:nvSpPr>
          <p:cNvPr id="6147" name="Rectangle 3"/>
          <p:cNvSpPr>
            <a:spLocks noGrp="1" noChangeArrowheads="1"/>
          </p:cNvSpPr>
          <p:nvPr>
            <p:ph type="body" idx="1"/>
          </p:nvPr>
        </p:nvSpPr>
        <p:spPr/>
        <p:txBody>
          <a:bodyPr/>
          <a:lstStyle/>
          <a:p>
            <a:pPr marL="457200" indent="-457200">
              <a:buFontTx/>
              <a:buChar char="•"/>
            </a:pPr>
            <a:r>
              <a:rPr lang="en-US" altLang="en-US"/>
              <a:t>Use the Law of Sines to solve oblique triangles.</a:t>
            </a:r>
          </a:p>
          <a:p>
            <a:pPr marL="457200" indent="-457200">
              <a:buFontTx/>
              <a:buChar char="•"/>
            </a:pPr>
            <a:r>
              <a:rPr lang="en-US" altLang="en-US"/>
              <a:t>Use the Law of Sines to solve, if possible, the triangle or triangles in the ambiguous case.</a:t>
            </a:r>
          </a:p>
          <a:p>
            <a:pPr marL="457200" indent="-457200">
              <a:buFontTx/>
              <a:buChar char="•"/>
            </a:pPr>
            <a:r>
              <a:rPr lang="en-US" altLang="en-US"/>
              <a:t>Find the area of an oblique triangle using the sine function.</a:t>
            </a:r>
          </a:p>
          <a:p>
            <a:pPr marL="457200" indent="-457200">
              <a:buFontTx/>
              <a:buChar char="•"/>
            </a:pPr>
            <a:r>
              <a:rPr lang="en-US" altLang="en-US"/>
              <a:t>Solve applied problems using the Law of Sines.</a:t>
            </a:r>
          </a:p>
        </p:txBody>
      </p:sp>
    </p:spTree>
    <p:extLst>
      <p:ext uri="{BB962C8B-B14F-4D97-AF65-F5344CB8AC3E}">
        <p14:creationId xmlns:p14="http://schemas.microsoft.com/office/powerpoint/2010/main" val="2712888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Example 7:   Application</a:t>
            </a:r>
          </a:p>
        </p:txBody>
      </p:sp>
      <p:sp>
        <p:nvSpPr>
          <p:cNvPr id="24579" name="Rectangle 3"/>
          <p:cNvSpPr>
            <a:spLocks noGrp="1" noChangeArrowheads="1"/>
          </p:cNvSpPr>
          <p:nvPr>
            <p:ph type="body" idx="1"/>
          </p:nvPr>
        </p:nvSpPr>
        <p:spPr>
          <a:xfrm>
            <a:off x="242888" y="1319213"/>
            <a:ext cx="8686800" cy="4949825"/>
          </a:xfrm>
        </p:spPr>
        <p:txBody>
          <a:bodyPr/>
          <a:lstStyle/>
          <a:p>
            <a:pPr marL="0" indent="0"/>
            <a:r>
              <a:rPr lang="en-US" altLang="en-US"/>
              <a:t>Two fire-lookout stations are 13 miles apart, with station B directly east of station A.  Both stations spot a fire.  The bearing of the fire from station A is N35°E and the bearing of the fire from station B is N49°W.  How far, to the nearest tenth of a mile, is the fire from station B?</a:t>
            </a:r>
          </a:p>
        </p:txBody>
      </p:sp>
      <p:grpSp>
        <p:nvGrpSpPr>
          <p:cNvPr id="2" name="Group 1">
            <a:extLst>
              <a:ext uri="{FF2B5EF4-FFF2-40B4-BE49-F238E27FC236}">
                <a16:creationId xmlns:a16="http://schemas.microsoft.com/office/drawing/2014/main" xmlns="" id="{17E38487-5CB5-4EF2-920F-91AF2C52B5FC}"/>
              </a:ext>
            </a:extLst>
          </p:cNvPr>
          <p:cNvGrpSpPr/>
          <p:nvPr/>
        </p:nvGrpSpPr>
        <p:grpSpPr>
          <a:xfrm>
            <a:off x="134938" y="3708400"/>
            <a:ext cx="3508375" cy="2205038"/>
            <a:chOff x="134938" y="3708400"/>
            <a:chExt cx="3508375" cy="2205038"/>
          </a:xfrm>
        </p:grpSpPr>
        <p:sp>
          <p:nvSpPr>
            <p:cNvPr id="24580" name="AutoShape 4"/>
            <p:cNvSpPr>
              <a:spLocks noChangeArrowheads="1"/>
            </p:cNvSpPr>
            <p:nvPr/>
          </p:nvSpPr>
          <p:spPr bwMode="auto">
            <a:xfrm>
              <a:off x="550863" y="4048125"/>
              <a:ext cx="2657475" cy="1509713"/>
            </a:xfrm>
            <a:prstGeom prst="triangle">
              <a:avLst>
                <a:gd name="adj" fmla="val 30287"/>
              </a:avLst>
            </a:prstGeom>
            <a:solidFill>
              <a:schemeClr val="accent1">
                <a:alpha val="0"/>
              </a:scheme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US" altLang="en-US" sz="2400">
                <a:solidFill>
                  <a:srgbClr val="3333FF"/>
                </a:solidFill>
                <a:latin typeface="Arial" panose="020B0604020202020204" pitchFamily="34" charset="0"/>
              </a:endParaRPr>
            </a:p>
          </p:txBody>
        </p:sp>
        <p:graphicFrame>
          <p:nvGraphicFramePr>
            <p:cNvPr id="24581" name="Object 5"/>
            <p:cNvGraphicFramePr>
              <a:graphicFrameLocks noChangeAspect="1"/>
            </p:cNvGraphicFramePr>
            <p:nvPr/>
          </p:nvGraphicFramePr>
          <p:xfrm>
            <a:off x="134938" y="5443538"/>
            <a:ext cx="215900" cy="228600"/>
          </p:xfrm>
          <a:graphic>
            <a:graphicData uri="http://schemas.openxmlformats.org/presentationml/2006/ole">
              <mc:AlternateContent xmlns:mc="http://schemas.openxmlformats.org/markup-compatibility/2006">
                <mc:Choice xmlns:v="urn:schemas-microsoft-com:vml" Requires="v">
                  <p:oleObj spid="_x0000_s4104" name="Equation" r:id="rId3" imgW="215806" imgH="228501" progId="Equation.DSMT4">
                    <p:embed/>
                  </p:oleObj>
                </mc:Choice>
                <mc:Fallback>
                  <p:oleObj name="Equation" r:id="rId3" imgW="215806" imgH="228501" progId="Equation.DSMT4">
                    <p:embed/>
                    <p:pic>
                      <p:nvPicPr>
                        <p:cNvPr id="2458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5443538"/>
                          <a:ext cx="215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3427413" y="5443538"/>
            <a:ext cx="215900" cy="228600"/>
          </p:xfrm>
          <a:graphic>
            <a:graphicData uri="http://schemas.openxmlformats.org/presentationml/2006/ole">
              <mc:AlternateContent xmlns:mc="http://schemas.openxmlformats.org/markup-compatibility/2006">
                <mc:Choice xmlns:v="urn:schemas-microsoft-com:vml" Requires="v">
                  <p:oleObj spid="_x0000_s4105" name="Equation" r:id="rId5" imgW="215806" imgH="228501" progId="Equation.DSMT4">
                    <p:embed/>
                  </p:oleObj>
                </mc:Choice>
                <mc:Fallback>
                  <p:oleObj name="Equation" r:id="rId5" imgW="215806" imgH="228501" progId="Equation.DSMT4">
                    <p:embed/>
                    <p:pic>
                      <p:nvPicPr>
                        <p:cNvPr id="2458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413" y="5443538"/>
                          <a:ext cx="215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1296988" y="3708400"/>
            <a:ext cx="215900" cy="241300"/>
          </p:xfrm>
          <a:graphic>
            <a:graphicData uri="http://schemas.openxmlformats.org/presentationml/2006/ole">
              <mc:AlternateContent xmlns:mc="http://schemas.openxmlformats.org/markup-compatibility/2006">
                <mc:Choice xmlns:v="urn:schemas-microsoft-com:vml" Requires="v">
                  <p:oleObj spid="_x0000_s4106" name="Equation" r:id="rId7" imgW="215713" imgH="241091" progId="Equation.DSMT4">
                    <p:embed/>
                  </p:oleObj>
                </mc:Choice>
                <mc:Fallback>
                  <p:oleObj name="Equation" r:id="rId7" imgW="215713" imgH="241091" progId="Equation.DSMT4">
                    <p:embed/>
                    <p:pic>
                      <p:nvPicPr>
                        <p:cNvPr id="2458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988" y="3708400"/>
                          <a:ext cx="2159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4" name="Line 8"/>
            <p:cNvSpPr>
              <a:spLocks noChangeShapeType="1"/>
            </p:cNvSpPr>
            <p:nvPr/>
          </p:nvSpPr>
          <p:spPr bwMode="auto">
            <a:xfrm flipV="1">
              <a:off x="550863" y="3708400"/>
              <a:ext cx="0" cy="18494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9"/>
            <p:cNvSpPr>
              <a:spLocks noChangeShapeType="1"/>
            </p:cNvSpPr>
            <p:nvPr/>
          </p:nvSpPr>
          <p:spPr bwMode="auto">
            <a:xfrm flipV="1">
              <a:off x="3208338" y="3708400"/>
              <a:ext cx="0" cy="18494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4586" name="Object 10"/>
            <p:cNvGraphicFramePr>
              <a:graphicFrameLocks noChangeAspect="1"/>
            </p:cNvGraphicFramePr>
            <p:nvPr/>
          </p:nvGraphicFramePr>
          <p:xfrm>
            <a:off x="593725" y="4564063"/>
            <a:ext cx="381000" cy="241300"/>
          </p:xfrm>
          <a:graphic>
            <a:graphicData uri="http://schemas.openxmlformats.org/presentationml/2006/ole">
              <mc:AlternateContent xmlns:mc="http://schemas.openxmlformats.org/markup-compatibility/2006">
                <mc:Choice xmlns:v="urn:schemas-microsoft-com:vml" Requires="v">
                  <p:oleObj spid="_x0000_s4107" name="Equation" r:id="rId9" imgW="380835" imgH="241195" progId="Equation.DSMT4">
                    <p:embed/>
                  </p:oleObj>
                </mc:Choice>
                <mc:Fallback>
                  <p:oleObj name="Equation" r:id="rId9" imgW="380835" imgH="241195" progId="Equation.DSMT4">
                    <p:embed/>
                    <p:pic>
                      <p:nvPicPr>
                        <p:cNvPr id="24586"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564063"/>
                          <a:ext cx="3810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7" name="Object 11"/>
            <p:cNvGraphicFramePr>
              <a:graphicFrameLocks noChangeAspect="1"/>
            </p:cNvGraphicFramePr>
            <p:nvPr/>
          </p:nvGraphicFramePr>
          <p:xfrm>
            <a:off x="2728913" y="4684713"/>
            <a:ext cx="393700" cy="241300"/>
          </p:xfrm>
          <a:graphic>
            <a:graphicData uri="http://schemas.openxmlformats.org/presentationml/2006/ole">
              <mc:AlternateContent xmlns:mc="http://schemas.openxmlformats.org/markup-compatibility/2006">
                <mc:Choice xmlns:v="urn:schemas-microsoft-com:vml" Requires="v">
                  <p:oleObj spid="_x0000_s4108" name="Equation" r:id="rId11" imgW="393529" imgH="241195" progId="Equation.DSMT4">
                    <p:embed/>
                  </p:oleObj>
                </mc:Choice>
                <mc:Fallback>
                  <p:oleObj name="Equation" r:id="rId11" imgW="393529" imgH="241195" progId="Equation.DSMT4">
                    <p:embed/>
                    <p:pic>
                      <p:nvPicPr>
                        <p:cNvPr id="2458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8913" y="4684713"/>
                          <a:ext cx="3937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8" name="Arc 12"/>
            <p:cNvSpPr>
              <a:spLocks/>
            </p:cNvSpPr>
            <p:nvPr/>
          </p:nvSpPr>
          <p:spPr bwMode="auto">
            <a:xfrm>
              <a:off x="588963" y="5097463"/>
              <a:ext cx="142875" cy="114300"/>
            </a:xfrm>
            <a:custGeom>
              <a:avLst/>
              <a:gdLst>
                <a:gd name="T0" fmla="*/ 0 w 21283"/>
                <a:gd name="T1" fmla="*/ 0 h 21600"/>
                <a:gd name="T2" fmla="*/ 959135 w 21283"/>
                <a:gd name="T3" fmla="*/ 501624 h 21600"/>
                <a:gd name="T4" fmla="*/ 0 w 21283"/>
                <a:gd name="T5" fmla="*/ 604838 h 21600"/>
                <a:gd name="T6" fmla="*/ 0 60000 65536"/>
                <a:gd name="T7" fmla="*/ 0 60000 65536"/>
                <a:gd name="T8" fmla="*/ 0 60000 65536"/>
              </a:gdLst>
              <a:ahLst/>
              <a:cxnLst>
                <a:cxn ang="T6">
                  <a:pos x="T0" y="T1"/>
                </a:cxn>
                <a:cxn ang="T7">
                  <a:pos x="T2" y="T3"/>
                </a:cxn>
                <a:cxn ang="T8">
                  <a:pos x="T4" y="T5"/>
                </a:cxn>
              </a:cxnLst>
              <a:rect l="0" t="0" r="r" b="b"/>
              <a:pathLst>
                <a:path w="21283" h="21600" fill="none" extrusionOk="0">
                  <a:moveTo>
                    <a:pt x="-1" y="0"/>
                  </a:moveTo>
                  <a:cubicBezTo>
                    <a:pt x="10507" y="0"/>
                    <a:pt x="19490" y="7560"/>
                    <a:pt x="21283" y="17913"/>
                  </a:cubicBezTo>
                </a:path>
                <a:path w="21283" h="21600" stroke="0" extrusionOk="0">
                  <a:moveTo>
                    <a:pt x="-1" y="0"/>
                  </a:moveTo>
                  <a:cubicBezTo>
                    <a:pt x="10507" y="0"/>
                    <a:pt x="19490" y="7560"/>
                    <a:pt x="21283" y="17913"/>
                  </a:cubicBezTo>
                  <a:lnTo>
                    <a:pt x="0" y="21600"/>
                  </a:lnTo>
                  <a:lnTo>
                    <a:pt x="-1" y="0"/>
                  </a:lnTo>
                  <a:close/>
                </a:path>
              </a:pathLst>
            </a:custGeom>
            <a:solidFill>
              <a:schemeClr val="accent1">
                <a:alpha val="0"/>
              </a:schemeClr>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Arc 14"/>
            <p:cNvSpPr>
              <a:spLocks/>
            </p:cNvSpPr>
            <p:nvPr/>
          </p:nvSpPr>
          <p:spPr bwMode="auto">
            <a:xfrm>
              <a:off x="2908300" y="5168900"/>
              <a:ext cx="285750" cy="114300"/>
            </a:xfrm>
            <a:custGeom>
              <a:avLst/>
              <a:gdLst>
                <a:gd name="T0" fmla="*/ 0 w 42549"/>
                <a:gd name="T1" fmla="*/ 498851 h 21600"/>
                <a:gd name="T2" fmla="*/ 1919036 w 42549"/>
                <a:gd name="T3" fmla="*/ 501624 h 21600"/>
                <a:gd name="T4" fmla="*/ 959135 w 42549"/>
                <a:gd name="T5" fmla="*/ 604838 h 21600"/>
                <a:gd name="T6" fmla="*/ 0 60000 65536"/>
                <a:gd name="T7" fmla="*/ 0 60000 65536"/>
                <a:gd name="T8" fmla="*/ 0 60000 65536"/>
              </a:gdLst>
              <a:ahLst/>
              <a:cxnLst>
                <a:cxn ang="T6">
                  <a:pos x="T0" y="T1"/>
                </a:cxn>
                <a:cxn ang="T7">
                  <a:pos x="T2" y="T3"/>
                </a:cxn>
                <a:cxn ang="T8">
                  <a:pos x="T4" y="T5"/>
                </a:cxn>
              </a:cxnLst>
              <a:rect l="0" t="0" r="r" b="b"/>
              <a:pathLst>
                <a:path w="42549" h="21600" fill="none" extrusionOk="0">
                  <a:moveTo>
                    <a:pt x="0" y="17815"/>
                  </a:moveTo>
                  <a:cubicBezTo>
                    <a:pt x="1834" y="7507"/>
                    <a:pt x="10796" y="-1"/>
                    <a:pt x="21266" y="0"/>
                  </a:cubicBezTo>
                  <a:cubicBezTo>
                    <a:pt x="31773" y="0"/>
                    <a:pt x="40756" y="7560"/>
                    <a:pt x="42549" y="17913"/>
                  </a:cubicBezTo>
                </a:path>
                <a:path w="42549" h="21600" stroke="0" extrusionOk="0">
                  <a:moveTo>
                    <a:pt x="0" y="17815"/>
                  </a:moveTo>
                  <a:cubicBezTo>
                    <a:pt x="1834" y="7507"/>
                    <a:pt x="10796" y="-1"/>
                    <a:pt x="21266" y="0"/>
                  </a:cubicBezTo>
                  <a:cubicBezTo>
                    <a:pt x="31773" y="0"/>
                    <a:pt x="40756" y="7560"/>
                    <a:pt x="42549" y="17913"/>
                  </a:cubicBezTo>
                  <a:lnTo>
                    <a:pt x="21266" y="21600"/>
                  </a:lnTo>
                  <a:lnTo>
                    <a:pt x="0" y="17815"/>
                  </a:lnTo>
                  <a:close/>
                </a:path>
              </a:pathLst>
            </a:custGeom>
            <a:solidFill>
              <a:schemeClr val="accent1">
                <a:alpha val="0"/>
              </a:schemeClr>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4590" name="Object 15"/>
            <p:cNvGraphicFramePr>
              <a:graphicFrameLocks noChangeAspect="1"/>
            </p:cNvGraphicFramePr>
            <p:nvPr/>
          </p:nvGraphicFramePr>
          <p:xfrm>
            <a:off x="1639888" y="5672138"/>
            <a:ext cx="254000" cy="241300"/>
          </p:xfrm>
          <a:graphic>
            <a:graphicData uri="http://schemas.openxmlformats.org/presentationml/2006/ole">
              <mc:AlternateContent xmlns:mc="http://schemas.openxmlformats.org/markup-compatibility/2006">
                <mc:Choice xmlns:v="urn:schemas-microsoft-com:vml" Requires="v">
                  <p:oleObj spid="_x0000_s4109" name="Equation" r:id="rId13" imgW="253890" imgH="241195" progId="Equation.DSMT4">
                    <p:embed/>
                  </p:oleObj>
                </mc:Choice>
                <mc:Fallback>
                  <p:oleObj name="Equation" r:id="rId13" imgW="253890" imgH="241195" progId="Equation.DSMT4">
                    <p:embed/>
                    <p:pic>
                      <p:nvPicPr>
                        <p:cNvPr id="2459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9888" y="5672138"/>
                          <a:ext cx="2540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9CD4B354-F917-4AF0-AB52-74167FA55DCE}"/>
                  </a:ext>
                </a:extLst>
              </p:cNvPr>
              <p:cNvSpPr txBox="1"/>
              <p:nvPr/>
            </p:nvSpPr>
            <p:spPr>
              <a:xfrm>
                <a:off x="3427413" y="3427513"/>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𝐴</m:t>
                      </m:r>
                      <m:r>
                        <a:rPr lang="en-US" i="0">
                          <a:solidFill>
                            <a:schemeClr val="tx1"/>
                          </a:solidFill>
                          <a:latin typeface="Cambria Math" panose="02040503050406030204" pitchFamily="18" charset="0"/>
                        </a:rPr>
                        <m:t>=90°−35°=55°</m:t>
                      </m:r>
                    </m:oMath>
                  </m:oMathPara>
                </a14:m>
                <a:endParaRPr lang="en-US" dirty="0">
                  <a:solidFill>
                    <a:schemeClr val="tx1"/>
                  </a:solidFill>
                </a:endParaRPr>
              </a:p>
            </p:txBody>
          </p:sp>
        </mc:Choice>
        <mc:Fallback xmlns="">
          <p:sp>
            <p:nvSpPr>
              <p:cNvPr id="23" name="TextBox 22">
                <a:extLst>
                  <a:ext uri="{FF2B5EF4-FFF2-40B4-BE49-F238E27FC236}">
                    <a16:creationId xmlns:a16="http://schemas.microsoft.com/office/drawing/2014/main" id="{9CD4B354-F917-4AF0-AB52-74167FA55DCE}"/>
                  </a:ext>
                </a:extLst>
              </p:cNvPr>
              <p:cNvSpPr txBox="1">
                <a:spLocks noRot="1" noChangeAspect="1" noMove="1" noResize="1" noEditPoints="1" noAdjustHandles="1" noChangeArrowheads="1" noChangeShapeType="1" noTextEdit="1"/>
              </p:cNvSpPr>
              <p:nvPr/>
            </p:nvSpPr>
            <p:spPr>
              <a:xfrm>
                <a:off x="3427413" y="3427513"/>
                <a:ext cx="4572000"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00517697-87B4-4C2B-8C07-891474DBEA1B}"/>
                  </a:ext>
                </a:extLst>
              </p:cNvPr>
              <p:cNvSpPr txBox="1"/>
              <p:nvPr/>
            </p:nvSpPr>
            <p:spPr>
              <a:xfrm>
                <a:off x="3427413" y="3998761"/>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=90°−49°=41°</m:t>
                      </m:r>
                    </m:oMath>
                  </m:oMathPara>
                </a14:m>
                <a:endParaRPr lang="en-US" dirty="0">
                  <a:solidFill>
                    <a:schemeClr val="tx1"/>
                  </a:solidFill>
                </a:endParaRPr>
              </a:p>
            </p:txBody>
          </p:sp>
        </mc:Choice>
        <mc:Fallback xmlns="">
          <p:sp>
            <p:nvSpPr>
              <p:cNvPr id="25" name="TextBox 24">
                <a:extLst>
                  <a:ext uri="{FF2B5EF4-FFF2-40B4-BE49-F238E27FC236}">
                    <a16:creationId xmlns:a16="http://schemas.microsoft.com/office/drawing/2014/main" id="{00517697-87B4-4C2B-8C07-891474DBEA1B}"/>
                  </a:ext>
                </a:extLst>
              </p:cNvPr>
              <p:cNvSpPr txBox="1">
                <a:spLocks noRot="1" noChangeAspect="1" noMove="1" noResize="1" noEditPoints="1" noAdjustHandles="1" noChangeArrowheads="1" noChangeShapeType="1" noTextEdit="1"/>
              </p:cNvSpPr>
              <p:nvPr/>
            </p:nvSpPr>
            <p:spPr>
              <a:xfrm>
                <a:off x="3427413" y="3998761"/>
                <a:ext cx="4572000"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492BEC78-DB5E-4E14-B10A-FB65E11FC02B}"/>
                  </a:ext>
                </a:extLst>
              </p:cNvPr>
              <p:cNvSpPr txBox="1"/>
              <p:nvPr/>
            </p:nvSpPr>
            <p:spPr>
              <a:xfrm>
                <a:off x="3892551" y="4521981"/>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𝐴</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m:t>
                      </m:r>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27" name="TextBox 26">
                <a:extLst>
                  <a:ext uri="{FF2B5EF4-FFF2-40B4-BE49-F238E27FC236}">
                    <a16:creationId xmlns:a16="http://schemas.microsoft.com/office/drawing/2014/main" id="{492BEC78-DB5E-4E14-B10A-FB65E11FC02B}"/>
                  </a:ext>
                </a:extLst>
              </p:cNvPr>
              <p:cNvSpPr txBox="1">
                <a:spLocks noRot="1" noChangeAspect="1" noMove="1" noResize="1" noEditPoints="1" noAdjustHandles="1" noChangeArrowheads="1" noChangeShapeType="1" noTextEdit="1"/>
              </p:cNvSpPr>
              <p:nvPr/>
            </p:nvSpPr>
            <p:spPr>
              <a:xfrm>
                <a:off x="3892551" y="4521981"/>
                <a:ext cx="4572000"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93313649-FBE8-4A4B-A54E-53546C841633}"/>
                  </a:ext>
                </a:extLst>
              </p:cNvPr>
              <p:cNvSpPr txBox="1"/>
              <p:nvPr/>
            </p:nvSpPr>
            <p:spPr>
              <a:xfrm>
                <a:off x="3643313" y="4980441"/>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55</m:t>
                      </m:r>
                      <m:r>
                        <a:rPr lang="en-US" i="0">
                          <a:solidFill>
                            <a:schemeClr val="tx1"/>
                          </a:solidFill>
                          <a:latin typeface="Cambria Math" panose="02040503050406030204" pitchFamily="18" charset="0"/>
                        </a:rPr>
                        <m:t>°+41°+</m:t>
                      </m:r>
                      <m:r>
                        <a:rPr lang="en-US" i="1">
                          <a:solidFill>
                            <a:schemeClr val="tx1"/>
                          </a:solidFill>
                          <a:latin typeface="Cambria Math" panose="02040503050406030204" pitchFamily="18" charset="0"/>
                        </a:rPr>
                        <m:t>𝐶</m:t>
                      </m:r>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29" name="TextBox 28">
                <a:extLst>
                  <a:ext uri="{FF2B5EF4-FFF2-40B4-BE49-F238E27FC236}">
                    <a16:creationId xmlns:a16="http://schemas.microsoft.com/office/drawing/2014/main" id="{93313649-FBE8-4A4B-A54E-53546C841633}"/>
                  </a:ext>
                </a:extLst>
              </p:cNvPr>
              <p:cNvSpPr txBox="1">
                <a:spLocks noRot="1" noChangeAspect="1" noMove="1" noResize="1" noEditPoints="1" noAdjustHandles="1" noChangeArrowheads="1" noChangeShapeType="1" noTextEdit="1"/>
              </p:cNvSpPr>
              <p:nvPr/>
            </p:nvSpPr>
            <p:spPr>
              <a:xfrm>
                <a:off x="3643313" y="4980441"/>
                <a:ext cx="4572000"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8E7761BF-BAE7-409A-A5F5-68B9B8BA0938}"/>
                  </a:ext>
                </a:extLst>
              </p:cNvPr>
              <p:cNvSpPr txBox="1"/>
              <p:nvPr/>
            </p:nvSpPr>
            <p:spPr>
              <a:xfrm>
                <a:off x="4127501" y="5493078"/>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96</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m:t>
                      </m:r>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8E7761BF-BAE7-409A-A5F5-68B9B8BA0938}"/>
                  </a:ext>
                </a:extLst>
              </p:cNvPr>
              <p:cNvSpPr txBox="1">
                <a:spLocks noRot="1" noChangeAspect="1" noMove="1" noResize="1" noEditPoints="1" noAdjustHandles="1" noChangeArrowheads="1" noChangeShapeType="1" noTextEdit="1"/>
              </p:cNvSpPr>
              <p:nvPr/>
            </p:nvSpPr>
            <p:spPr>
              <a:xfrm>
                <a:off x="4127501" y="5493078"/>
                <a:ext cx="4572000"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101BDCA6-4D12-4C41-90DF-7488FC8EC43A}"/>
                  </a:ext>
                </a:extLst>
              </p:cNvPr>
              <p:cNvSpPr txBox="1"/>
              <p:nvPr/>
            </p:nvSpPr>
            <p:spPr>
              <a:xfrm>
                <a:off x="4560887" y="5913438"/>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𝐶</m:t>
                      </m:r>
                      <m:r>
                        <a:rPr lang="en-US" i="0">
                          <a:solidFill>
                            <a:schemeClr val="tx1"/>
                          </a:solidFill>
                          <a:latin typeface="Cambria Math" panose="02040503050406030204" pitchFamily="18" charset="0"/>
                        </a:rPr>
                        <m:t>=84°</m:t>
                      </m:r>
                    </m:oMath>
                  </m:oMathPara>
                </a14:m>
                <a:endParaRPr lang="en-US" dirty="0">
                  <a:solidFill>
                    <a:schemeClr val="tx1"/>
                  </a:solidFill>
                </a:endParaRPr>
              </a:p>
            </p:txBody>
          </p:sp>
        </mc:Choice>
        <mc:Fallback xmlns="">
          <p:sp>
            <p:nvSpPr>
              <p:cNvPr id="33" name="TextBox 32">
                <a:extLst>
                  <a:ext uri="{FF2B5EF4-FFF2-40B4-BE49-F238E27FC236}">
                    <a16:creationId xmlns:a16="http://schemas.microsoft.com/office/drawing/2014/main" id="{101BDCA6-4D12-4C41-90DF-7488FC8EC43A}"/>
                  </a:ext>
                </a:extLst>
              </p:cNvPr>
              <p:cNvSpPr txBox="1">
                <a:spLocks noRot="1" noChangeAspect="1" noMove="1" noResize="1" noEditPoints="1" noAdjustHandles="1" noChangeArrowheads="1" noChangeShapeType="1" noTextEdit="1"/>
              </p:cNvSpPr>
              <p:nvPr/>
            </p:nvSpPr>
            <p:spPr>
              <a:xfrm>
                <a:off x="4560887" y="5913438"/>
                <a:ext cx="4572000" cy="523220"/>
              </a:xfrm>
              <a:prstGeom prst="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6373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P spid="31"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Example 7:   Application    </a:t>
            </a:r>
            <a:r>
              <a:rPr lang="en-US" altLang="en-US" i="1" dirty="0"/>
              <a:t>(continued)</a:t>
            </a:r>
          </a:p>
        </p:txBody>
      </p:sp>
      <p:sp>
        <p:nvSpPr>
          <p:cNvPr id="25603" name="Rectangle 3"/>
          <p:cNvSpPr>
            <a:spLocks noGrp="1" noChangeArrowheads="1"/>
          </p:cNvSpPr>
          <p:nvPr>
            <p:ph idx="1"/>
          </p:nvPr>
        </p:nvSpPr>
        <p:spPr/>
        <p:txBody>
          <a:bodyPr/>
          <a:lstStyle/>
          <a:p>
            <a:pPr marL="0" indent="0"/>
            <a:r>
              <a:rPr lang="en-US" altLang="en-US" sz="1800" dirty="0"/>
              <a:t>Two fire-lookout stations are 13 miles apart, with station B directly east of station A.  Both stations spot a fire.  The bearing of the fire from station A is N35°E and the bearing of the fire from station B is N49°W.  How far, to the nearest tenth of a mile, is the fire from station B?</a:t>
            </a:r>
          </a:p>
          <a:p>
            <a:pPr marL="0" indent="0"/>
            <a:endParaRPr lang="en-US" altLang="en-US" sz="1800" dirty="0"/>
          </a:p>
          <a:p>
            <a:pPr marL="0" indent="0"/>
            <a:endParaRPr lang="en-US" altLang="en-US" sz="1800" dirty="0"/>
          </a:p>
          <a:p>
            <a:pPr marL="0" indent="0"/>
            <a:endParaRPr lang="en-US" altLang="en-US" sz="1800" dirty="0"/>
          </a:p>
          <a:p>
            <a:pPr marL="0" indent="0"/>
            <a:endParaRPr lang="en-US" altLang="en-US" sz="1800" dirty="0"/>
          </a:p>
          <a:p>
            <a:pPr marL="0" indent="0"/>
            <a:endParaRPr lang="en-US" altLang="en-US" sz="1800" dirty="0"/>
          </a:p>
          <a:p>
            <a:pPr marL="0" indent="0"/>
            <a:endParaRPr lang="en-US" altLang="en-US" sz="1800" dirty="0"/>
          </a:p>
          <a:p>
            <a:pPr marL="0" indent="0"/>
            <a:endParaRPr lang="en-US" altLang="en-US" sz="1800" dirty="0"/>
          </a:p>
          <a:p>
            <a:pPr marL="0" indent="0"/>
            <a:endParaRPr lang="en-US" altLang="en-US" sz="1800" dirty="0"/>
          </a:p>
          <a:p>
            <a:pPr marL="0" indent="0"/>
            <a:endParaRPr lang="en-US" altLang="en-US" sz="1800" dirty="0"/>
          </a:p>
          <a:p>
            <a:pPr marL="0" indent="0"/>
            <a:endParaRPr lang="en-US" altLang="en-US" sz="1800" dirty="0"/>
          </a:p>
          <a:p>
            <a:r>
              <a:rPr lang="en-US" altLang="en-US" dirty="0"/>
              <a:t>The fire is approximately 10.7 miles from station B.</a:t>
            </a:r>
          </a:p>
          <a:p>
            <a:pPr marL="0" indent="0"/>
            <a:endParaRPr lang="en-US" altLang="en-US" sz="180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4C2F8392-6025-420A-8B7D-DACC25954029}"/>
                  </a:ext>
                </a:extLst>
              </p:cNvPr>
              <p:cNvSpPr txBox="1"/>
              <p:nvPr/>
            </p:nvSpPr>
            <p:spPr>
              <a:xfrm>
                <a:off x="230187" y="2501347"/>
                <a:ext cx="2491694" cy="8302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𝑐</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𝑎</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𝐴</m:t>
                          </m:r>
                        </m:den>
                      </m:f>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4C2F8392-6025-420A-8B7D-DACC25954029}"/>
                  </a:ext>
                </a:extLst>
              </p:cNvPr>
              <p:cNvSpPr txBox="1">
                <a:spLocks noRot="1" noChangeAspect="1" noMove="1" noResize="1" noEditPoints="1" noAdjustHandles="1" noChangeArrowheads="1" noChangeShapeType="1" noTextEdit="1"/>
              </p:cNvSpPr>
              <p:nvPr/>
            </p:nvSpPr>
            <p:spPr>
              <a:xfrm>
                <a:off x="230187" y="2501347"/>
                <a:ext cx="2491694" cy="8302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1C50C1A0-A08A-45E6-AEDB-CD21C03F148F}"/>
                  </a:ext>
                </a:extLst>
              </p:cNvPr>
              <p:cNvSpPr txBox="1"/>
              <p:nvPr/>
            </p:nvSpPr>
            <p:spPr>
              <a:xfrm>
                <a:off x="207056" y="3484039"/>
                <a:ext cx="2491694"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13</m:t>
                          </m:r>
                        </m:num>
                        <m:den>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84</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𝑎</m:t>
                          </m:r>
                        </m:num>
                        <m:den>
                          <m:r>
                            <m:rPr>
                              <m:sty m:val="p"/>
                            </m:rPr>
                            <a:rPr lang="en-US" i="0">
                              <a:solidFill>
                                <a:schemeClr val="tx1"/>
                              </a:solidFill>
                              <a:latin typeface="Cambria Math" panose="02040503050406030204" pitchFamily="18" charset="0"/>
                            </a:rPr>
                            <m:t>sin</m:t>
                          </m:r>
                          <m:r>
                            <a:rPr lang="en-US" b="0" i="1" smtClean="0">
                              <a:solidFill>
                                <a:schemeClr val="tx1"/>
                              </a:solidFill>
                              <a:latin typeface="Cambria Math" panose="02040503050406030204" pitchFamily="18" charset="0"/>
                            </a:rPr>
                            <m:t>55</m:t>
                          </m:r>
                        </m:den>
                      </m:f>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1C50C1A0-A08A-45E6-AEDB-CD21C03F148F}"/>
                  </a:ext>
                </a:extLst>
              </p:cNvPr>
              <p:cNvSpPr txBox="1">
                <a:spLocks noRot="1" noChangeAspect="1" noMove="1" noResize="1" noEditPoints="1" noAdjustHandles="1" noChangeArrowheads="1" noChangeShapeType="1" noTextEdit="1"/>
              </p:cNvSpPr>
              <p:nvPr/>
            </p:nvSpPr>
            <p:spPr>
              <a:xfrm>
                <a:off x="207056" y="3484039"/>
                <a:ext cx="2491694" cy="901785"/>
              </a:xfrm>
              <a:prstGeom prst="rect">
                <a:avLst/>
              </a:prstGeom>
              <a:blipFill>
                <a:blip r:embed="rId4"/>
                <a:stretch>
                  <a:fillRect/>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xmlns="" id="{C31BFC5D-356F-4A26-AFF5-DCA195A723D1}"/>
              </a:ext>
            </a:extLst>
          </p:cNvPr>
          <p:cNvGrpSpPr/>
          <p:nvPr/>
        </p:nvGrpSpPr>
        <p:grpSpPr>
          <a:xfrm>
            <a:off x="5427662" y="2216943"/>
            <a:ext cx="3508375" cy="2205038"/>
            <a:chOff x="134938" y="3708400"/>
            <a:chExt cx="3508375" cy="2205038"/>
          </a:xfrm>
        </p:grpSpPr>
        <p:sp>
          <p:nvSpPr>
            <p:cNvPr id="26" name="AutoShape 4">
              <a:extLst>
                <a:ext uri="{FF2B5EF4-FFF2-40B4-BE49-F238E27FC236}">
                  <a16:creationId xmlns:a16="http://schemas.microsoft.com/office/drawing/2014/main" xmlns="" id="{C8E56F12-B41B-4AC9-B79F-3C1FA0F9480E}"/>
                </a:ext>
              </a:extLst>
            </p:cNvPr>
            <p:cNvSpPr>
              <a:spLocks noChangeArrowheads="1"/>
            </p:cNvSpPr>
            <p:nvPr/>
          </p:nvSpPr>
          <p:spPr bwMode="auto">
            <a:xfrm>
              <a:off x="550863" y="4048125"/>
              <a:ext cx="2657475" cy="1509713"/>
            </a:xfrm>
            <a:prstGeom prst="triangle">
              <a:avLst>
                <a:gd name="adj" fmla="val 30287"/>
              </a:avLst>
            </a:prstGeom>
            <a:solidFill>
              <a:schemeClr val="accent1">
                <a:alpha val="0"/>
              </a:scheme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US" altLang="en-US" sz="2400">
                <a:solidFill>
                  <a:srgbClr val="3333FF"/>
                </a:solidFill>
                <a:latin typeface="Arial" panose="020B0604020202020204" pitchFamily="34" charset="0"/>
              </a:endParaRPr>
            </a:p>
          </p:txBody>
        </p:sp>
        <p:graphicFrame>
          <p:nvGraphicFramePr>
            <p:cNvPr id="27" name="Object 5">
              <a:extLst>
                <a:ext uri="{FF2B5EF4-FFF2-40B4-BE49-F238E27FC236}">
                  <a16:creationId xmlns:a16="http://schemas.microsoft.com/office/drawing/2014/main" xmlns="" id="{2F3758A5-0878-4974-8927-BD46CA21797E}"/>
                </a:ext>
              </a:extLst>
            </p:cNvPr>
            <p:cNvGraphicFramePr>
              <a:graphicFrameLocks noChangeAspect="1"/>
            </p:cNvGraphicFramePr>
            <p:nvPr/>
          </p:nvGraphicFramePr>
          <p:xfrm>
            <a:off x="134938" y="5443538"/>
            <a:ext cx="215900" cy="228600"/>
          </p:xfrm>
          <a:graphic>
            <a:graphicData uri="http://schemas.openxmlformats.org/presentationml/2006/ole">
              <mc:AlternateContent xmlns:mc="http://schemas.openxmlformats.org/markup-compatibility/2006">
                <mc:Choice xmlns:v="urn:schemas-microsoft-com:vml" Requires="v">
                  <p:oleObj spid="_x0000_s5128" name="Equation" r:id="rId5" imgW="215806" imgH="228501" progId="Equation.DSMT4">
                    <p:embed/>
                  </p:oleObj>
                </mc:Choice>
                <mc:Fallback>
                  <p:oleObj name="Equation" r:id="rId5" imgW="215806" imgH="228501" progId="Equation.DSMT4">
                    <p:embed/>
                    <p:pic>
                      <p:nvPicPr>
                        <p:cNvPr id="27" name="Object 5">
                          <a:extLst>
                            <a:ext uri="{FF2B5EF4-FFF2-40B4-BE49-F238E27FC236}">
                              <a16:creationId xmlns:a16="http://schemas.microsoft.com/office/drawing/2014/main" xmlns="" id="{2F3758A5-0878-4974-8927-BD46CA217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938" y="5443538"/>
                          <a:ext cx="215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6">
              <a:extLst>
                <a:ext uri="{FF2B5EF4-FFF2-40B4-BE49-F238E27FC236}">
                  <a16:creationId xmlns:a16="http://schemas.microsoft.com/office/drawing/2014/main" xmlns="" id="{866C1F39-297F-47E5-90C0-351E06193DB5}"/>
                </a:ext>
              </a:extLst>
            </p:cNvPr>
            <p:cNvGraphicFramePr>
              <a:graphicFrameLocks noChangeAspect="1"/>
            </p:cNvGraphicFramePr>
            <p:nvPr/>
          </p:nvGraphicFramePr>
          <p:xfrm>
            <a:off x="3427413" y="5443538"/>
            <a:ext cx="215900" cy="228600"/>
          </p:xfrm>
          <a:graphic>
            <a:graphicData uri="http://schemas.openxmlformats.org/presentationml/2006/ole">
              <mc:AlternateContent xmlns:mc="http://schemas.openxmlformats.org/markup-compatibility/2006">
                <mc:Choice xmlns:v="urn:schemas-microsoft-com:vml" Requires="v">
                  <p:oleObj spid="_x0000_s5129" name="Equation" r:id="rId7" imgW="215806" imgH="228501" progId="Equation.DSMT4">
                    <p:embed/>
                  </p:oleObj>
                </mc:Choice>
                <mc:Fallback>
                  <p:oleObj name="Equation" r:id="rId7" imgW="215806" imgH="228501" progId="Equation.DSMT4">
                    <p:embed/>
                    <p:pic>
                      <p:nvPicPr>
                        <p:cNvPr id="28" name="Object 6">
                          <a:extLst>
                            <a:ext uri="{FF2B5EF4-FFF2-40B4-BE49-F238E27FC236}">
                              <a16:creationId xmlns:a16="http://schemas.microsoft.com/office/drawing/2014/main" xmlns="" id="{866C1F39-297F-47E5-90C0-351E06193D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7413" y="5443538"/>
                          <a:ext cx="215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7">
              <a:extLst>
                <a:ext uri="{FF2B5EF4-FFF2-40B4-BE49-F238E27FC236}">
                  <a16:creationId xmlns:a16="http://schemas.microsoft.com/office/drawing/2014/main" xmlns="" id="{B97C9230-C10E-478A-9E88-384FD6E8835C}"/>
                </a:ext>
              </a:extLst>
            </p:cNvPr>
            <p:cNvGraphicFramePr>
              <a:graphicFrameLocks noChangeAspect="1"/>
            </p:cNvGraphicFramePr>
            <p:nvPr/>
          </p:nvGraphicFramePr>
          <p:xfrm>
            <a:off x="1296988" y="3708400"/>
            <a:ext cx="215900" cy="241300"/>
          </p:xfrm>
          <a:graphic>
            <a:graphicData uri="http://schemas.openxmlformats.org/presentationml/2006/ole">
              <mc:AlternateContent xmlns:mc="http://schemas.openxmlformats.org/markup-compatibility/2006">
                <mc:Choice xmlns:v="urn:schemas-microsoft-com:vml" Requires="v">
                  <p:oleObj spid="_x0000_s5130" name="Equation" r:id="rId9" imgW="215713" imgH="241091" progId="Equation.DSMT4">
                    <p:embed/>
                  </p:oleObj>
                </mc:Choice>
                <mc:Fallback>
                  <p:oleObj name="Equation" r:id="rId9" imgW="215713" imgH="241091" progId="Equation.DSMT4">
                    <p:embed/>
                    <p:pic>
                      <p:nvPicPr>
                        <p:cNvPr id="29" name="Object 7">
                          <a:extLst>
                            <a:ext uri="{FF2B5EF4-FFF2-40B4-BE49-F238E27FC236}">
                              <a16:creationId xmlns:a16="http://schemas.microsoft.com/office/drawing/2014/main" xmlns="" id="{B97C9230-C10E-478A-9E88-384FD6E883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6988" y="3708400"/>
                          <a:ext cx="2159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Line 8">
              <a:extLst>
                <a:ext uri="{FF2B5EF4-FFF2-40B4-BE49-F238E27FC236}">
                  <a16:creationId xmlns:a16="http://schemas.microsoft.com/office/drawing/2014/main" xmlns="" id="{8628E0C0-3013-4467-8EE8-62C3E9E4ABD8}"/>
                </a:ext>
              </a:extLst>
            </p:cNvPr>
            <p:cNvSpPr>
              <a:spLocks noChangeShapeType="1"/>
            </p:cNvSpPr>
            <p:nvPr/>
          </p:nvSpPr>
          <p:spPr bwMode="auto">
            <a:xfrm flipV="1">
              <a:off x="550863" y="3708400"/>
              <a:ext cx="0" cy="18494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9">
              <a:extLst>
                <a:ext uri="{FF2B5EF4-FFF2-40B4-BE49-F238E27FC236}">
                  <a16:creationId xmlns:a16="http://schemas.microsoft.com/office/drawing/2014/main" xmlns="" id="{B10F835A-64F6-4987-A4ED-703E5BC95034}"/>
                </a:ext>
              </a:extLst>
            </p:cNvPr>
            <p:cNvSpPr>
              <a:spLocks noChangeShapeType="1"/>
            </p:cNvSpPr>
            <p:nvPr/>
          </p:nvSpPr>
          <p:spPr bwMode="auto">
            <a:xfrm flipV="1">
              <a:off x="3208338" y="3708400"/>
              <a:ext cx="0" cy="18494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2" name="Object 10">
              <a:extLst>
                <a:ext uri="{FF2B5EF4-FFF2-40B4-BE49-F238E27FC236}">
                  <a16:creationId xmlns:a16="http://schemas.microsoft.com/office/drawing/2014/main" xmlns="" id="{E07B4ED4-C466-4342-B43F-391637DE9E7B}"/>
                </a:ext>
              </a:extLst>
            </p:cNvPr>
            <p:cNvGraphicFramePr>
              <a:graphicFrameLocks noChangeAspect="1"/>
            </p:cNvGraphicFramePr>
            <p:nvPr/>
          </p:nvGraphicFramePr>
          <p:xfrm>
            <a:off x="593725" y="4564063"/>
            <a:ext cx="381000" cy="241300"/>
          </p:xfrm>
          <a:graphic>
            <a:graphicData uri="http://schemas.openxmlformats.org/presentationml/2006/ole">
              <mc:AlternateContent xmlns:mc="http://schemas.openxmlformats.org/markup-compatibility/2006">
                <mc:Choice xmlns:v="urn:schemas-microsoft-com:vml" Requires="v">
                  <p:oleObj spid="_x0000_s5131" name="Equation" r:id="rId11" imgW="380835" imgH="241195" progId="Equation.DSMT4">
                    <p:embed/>
                  </p:oleObj>
                </mc:Choice>
                <mc:Fallback>
                  <p:oleObj name="Equation" r:id="rId11" imgW="380835" imgH="241195" progId="Equation.DSMT4">
                    <p:embed/>
                    <p:pic>
                      <p:nvPicPr>
                        <p:cNvPr id="32" name="Object 10">
                          <a:extLst>
                            <a:ext uri="{FF2B5EF4-FFF2-40B4-BE49-F238E27FC236}">
                              <a16:creationId xmlns:a16="http://schemas.microsoft.com/office/drawing/2014/main" xmlns="" id="{E07B4ED4-C466-4342-B43F-391637DE9E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725" y="4564063"/>
                          <a:ext cx="3810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11">
              <a:extLst>
                <a:ext uri="{FF2B5EF4-FFF2-40B4-BE49-F238E27FC236}">
                  <a16:creationId xmlns:a16="http://schemas.microsoft.com/office/drawing/2014/main" xmlns="" id="{4DF13D7C-AE70-485E-9FB4-15F62D507A08}"/>
                </a:ext>
              </a:extLst>
            </p:cNvPr>
            <p:cNvGraphicFramePr>
              <a:graphicFrameLocks noChangeAspect="1"/>
            </p:cNvGraphicFramePr>
            <p:nvPr/>
          </p:nvGraphicFramePr>
          <p:xfrm>
            <a:off x="2728913" y="4684713"/>
            <a:ext cx="393700" cy="241300"/>
          </p:xfrm>
          <a:graphic>
            <a:graphicData uri="http://schemas.openxmlformats.org/presentationml/2006/ole">
              <mc:AlternateContent xmlns:mc="http://schemas.openxmlformats.org/markup-compatibility/2006">
                <mc:Choice xmlns:v="urn:schemas-microsoft-com:vml" Requires="v">
                  <p:oleObj spid="_x0000_s5132" name="Equation" r:id="rId13" imgW="393529" imgH="241195" progId="Equation.DSMT4">
                    <p:embed/>
                  </p:oleObj>
                </mc:Choice>
                <mc:Fallback>
                  <p:oleObj name="Equation" r:id="rId13" imgW="393529" imgH="241195" progId="Equation.DSMT4">
                    <p:embed/>
                    <p:pic>
                      <p:nvPicPr>
                        <p:cNvPr id="33" name="Object 11">
                          <a:extLst>
                            <a:ext uri="{FF2B5EF4-FFF2-40B4-BE49-F238E27FC236}">
                              <a16:creationId xmlns:a16="http://schemas.microsoft.com/office/drawing/2014/main" xmlns="" id="{4DF13D7C-AE70-485E-9FB4-15F62D507A0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8913" y="4684713"/>
                          <a:ext cx="3937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 name="Arc 12">
              <a:extLst>
                <a:ext uri="{FF2B5EF4-FFF2-40B4-BE49-F238E27FC236}">
                  <a16:creationId xmlns:a16="http://schemas.microsoft.com/office/drawing/2014/main" xmlns="" id="{1A23C507-FFE8-4680-A09B-03967FB56FA8}"/>
                </a:ext>
              </a:extLst>
            </p:cNvPr>
            <p:cNvSpPr>
              <a:spLocks/>
            </p:cNvSpPr>
            <p:nvPr/>
          </p:nvSpPr>
          <p:spPr bwMode="auto">
            <a:xfrm>
              <a:off x="588963" y="5097463"/>
              <a:ext cx="142875" cy="114300"/>
            </a:xfrm>
            <a:custGeom>
              <a:avLst/>
              <a:gdLst>
                <a:gd name="T0" fmla="*/ 0 w 21283"/>
                <a:gd name="T1" fmla="*/ 0 h 21600"/>
                <a:gd name="T2" fmla="*/ 959135 w 21283"/>
                <a:gd name="T3" fmla="*/ 501624 h 21600"/>
                <a:gd name="T4" fmla="*/ 0 w 21283"/>
                <a:gd name="T5" fmla="*/ 604838 h 21600"/>
                <a:gd name="T6" fmla="*/ 0 60000 65536"/>
                <a:gd name="T7" fmla="*/ 0 60000 65536"/>
                <a:gd name="T8" fmla="*/ 0 60000 65536"/>
              </a:gdLst>
              <a:ahLst/>
              <a:cxnLst>
                <a:cxn ang="T6">
                  <a:pos x="T0" y="T1"/>
                </a:cxn>
                <a:cxn ang="T7">
                  <a:pos x="T2" y="T3"/>
                </a:cxn>
                <a:cxn ang="T8">
                  <a:pos x="T4" y="T5"/>
                </a:cxn>
              </a:cxnLst>
              <a:rect l="0" t="0" r="r" b="b"/>
              <a:pathLst>
                <a:path w="21283" h="21600" fill="none" extrusionOk="0">
                  <a:moveTo>
                    <a:pt x="-1" y="0"/>
                  </a:moveTo>
                  <a:cubicBezTo>
                    <a:pt x="10507" y="0"/>
                    <a:pt x="19490" y="7560"/>
                    <a:pt x="21283" y="17913"/>
                  </a:cubicBezTo>
                </a:path>
                <a:path w="21283" h="21600" stroke="0" extrusionOk="0">
                  <a:moveTo>
                    <a:pt x="-1" y="0"/>
                  </a:moveTo>
                  <a:cubicBezTo>
                    <a:pt x="10507" y="0"/>
                    <a:pt x="19490" y="7560"/>
                    <a:pt x="21283" y="17913"/>
                  </a:cubicBezTo>
                  <a:lnTo>
                    <a:pt x="0" y="21600"/>
                  </a:lnTo>
                  <a:lnTo>
                    <a:pt x="-1" y="0"/>
                  </a:lnTo>
                  <a:close/>
                </a:path>
              </a:pathLst>
            </a:custGeom>
            <a:solidFill>
              <a:schemeClr val="accent1">
                <a:alpha val="0"/>
              </a:schemeClr>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rc 14">
              <a:extLst>
                <a:ext uri="{FF2B5EF4-FFF2-40B4-BE49-F238E27FC236}">
                  <a16:creationId xmlns:a16="http://schemas.microsoft.com/office/drawing/2014/main" xmlns="" id="{FB6FFFAA-BFD0-486C-A808-90DF1E77F537}"/>
                </a:ext>
              </a:extLst>
            </p:cNvPr>
            <p:cNvSpPr>
              <a:spLocks/>
            </p:cNvSpPr>
            <p:nvPr/>
          </p:nvSpPr>
          <p:spPr bwMode="auto">
            <a:xfrm>
              <a:off x="2908300" y="5168900"/>
              <a:ext cx="285750" cy="114300"/>
            </a:xfrm>
            <a:custGeom>
              <a:avLst/>
              <a:gdLst>
                <a:gd name="T0" fmla="*/ 0 w 42549"/>
                <a:gd name="T1" fmla="*/ 498851 h 21600"/>
                <a:gd name="T2" fmla="*/ 1919036 w 42549"/>
                <a:gd name="T3" fmla="*/ 501624 h 21600"/>
                <a:gd name="T4" fmla="*/ 959135 w 42549"/>
                <a:gd name="T5" fmla="*/ 604838 h 21600"/>
                <a:gd name="T6" fmla="*/ 0 60000 65536"/>
                <a:gd name="T7" fmla="*/ 0 60000 65536"/>
                <a:gd name="T8" fmla="*/ 0 60000 65536"/>
              </a:gdLst>
              <a:ahLst/>
              <a:cxnLst>
                <a:cxn ang="T6">
                  <a:pos x="T0" y="T1"/>
                </a:cxn>
                <a:cxn ang="T7">
                  <a:pos x="T2" y="T3"/>
                </a:cxn>
                <a:cxn ang="T8">
                  <a:pos x="T4" y="T5"/>
                </a:cxn>
              </a:cxnLst>
              <a:rect l="0" t="0" r="r" b="b"/>
              <a:pathLst>
                <a:path w="42549" h="21600" fill="none" extrusionOk="0">
                  <a:moveTo>
                    <a:pt x="0" y="17815"/>
                  </a:moveTo>
                  <a:cubicBezTo>
                    <a:pt x="1834" y="7507"/>
                    <a:pt x="10796" y="-1"/>
                    <a:pt x="21266" y="0"/>
                  </a:cubicBezTo>
                  <a:cubicBezTo>
                    <a:pt x="31773" y="0"/>
                    <a:pt x="40756" y="7560"/>
                    <a:pt x="42549" y="17913"/>
                  </a:cubicBezTo>
                </a:path>
                <a:path w="42549" h="21600" stroke="0" extrusionOk="0">
                  <a:moveTo>
                    <a:pt x="0" y="17815"/>
                  </a:moveTo>
                  <a:cubicBezTo>
                    <a:pt x="1834" y="7507"/>
                    <a:pt x="10796" y="-1"/>
                    <a:pt x="21266" y="0"/>
                  </a:cubicBezTo>
                  <a:cubicBezTo>
                    <a:pt x="31773" y="0"/>
                    <a:pt x="40756" y="7560"/>
                    <a:pt x="42549" y="17913"/>
                  </a:cubicBezTo>
                  <a:lnTo>
                    <a:pt x="21266" y="21600"/>
                  </a:lnTo>
                  <a:lnTo>
                    <a:pt x="0" y="17815"/>
                  </a:lnTo>
                  <a:close/>
                </a:path>
              </a:pathLst>
            </a:custGeom>
            <a:solidFill>
              <a:schemeClr val="accent1">
                <a:alpha val="0"/>
              </a:schemeClr>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6" name="Object 15">
              <a:extLst>
                <a:ext uri="{FF2B5EF4-FFF2-40B4-BE49-F238E27FC236}">
                  <a16:creationId xmlns:a16="http://schemas.microsoft.com/office/drawing/2014/main" xmlns="" id="{838294CD-F672-4E99-B1C0-50CF34629689}"/>
                </a:ext>
              </a:extLst>
            </p:cNvPr>
            <p:cNvGraphicFramePr>
              <a:graphicFrameLocks noChangeAspect="1"/>
            </p:cNvGraphicFramePr>
            <p:nvPr/>
          </p:nvGraphicFramePr>
          <p:xfrm>
            <a:off x="1639888" y="5672138"/>
            <a:ext cx="254000" cy="241300"/>
          </p:xfrm>
          <a:graphic>
            <a:graphicData uri="http://schemas.openxmlformats.org/presentationml/2006/ole">
              <mc:AlternateContent xmlns:mc="http://schemas.openxmlformats.org/markup-compatibility/2006">
                <mc:Choice xmlns:v="urn:schemas-microsoft-com:vml" Requires="v">
                  <p:oleObj spid="_x0000_s5133" name="Equation" r:id="rId15" imgW="253890" imgH="241195" progId="Equation.DSMT4">
                    <p:embed/>
                  </p:oleObj>
                </mc:Choice>
                <mc:Fallback>
                  <p:oleObj name="Equation" r:id="rId15" imgW="253890" imgH="241195" progId="Equation.DSMT4">
                    <p:embed/>
                    <p:pic>
                      <p:nvPicPr>
                        <p:cNvPr id="36" name="Object 15">
                          <a:extLst>
                            <a:ext uri="{FF2B5EF4-FFF2-40B4-BE49-F238E27FC236}">
                              <a16:creationId xmlns:a16="http://schemas.microsoft.com/office/drawing/2014/main" xmlns="" id="{838294CD-F672-4E99-B1C0-50CF3462968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9888" y="5672138"/>
                          <a:ext cx="2540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D9950D7D-EAF5-46A5-8806-F9714EB637EB}"/>
                  </a:ext>
                </a:extLst>
              </p:cNvPr>
              <p:cNvSpPr txBox="1"/>
              <p:nvPr/>
            </p:nvSpPr>
            <p:spPr>
              <a:xfrm>
                <a:off x="633413" y="4586615"/>
                <a:ext cx="2491694" cy="9105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13</m:t>
                          </m:r>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55°</m:t>
                          </m:r>
                        </m:num>
                        <m:den>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84°</m:t>
                          </m:r>
                        </m:den>
                      </m:f>
                    </m:oMath>
                  </m:oMathPara>
                </a14:m>
                <a:endParaRPr lang="en-US" dirty="0">
                  <a:solidFill>
                    <a:schemeClr val="tx1"/>
                  </a:solidFill>
                </a:endParaRPr>
              </a:p>
            </p:txBody>
          </p:sp>
        </mc:Choice>
        <mc:Fallback xmlns="">
          <p:sp>
            <p:nvSpPr>
              <p:cNvPr id="38" name="TextBox 37">
                <a:extLst>
                  <a:ext uri="{FF2B5EF4-FFF2-40B4-BE49-F238E27FC236}">
                    <a16:creationId xmlns:a16="http://schemas.microsoft.com/office/drawing/2014/main" id="{D9950D7D-EAF5-46A5-8806-F9714EB637EB}"/>
                  </a:ext>
                </a:extLst>
              </p:cNvPr>
              <p:cNvSpPr txBox="1">
                <a:spLocks noRot="1" noChangeAspect="1" noMove="1" noResize="1" noEditPoints="1" noAdjustHandles="1" noChangeArrowheads="1" noChangeShapeType="1" noTextEdit="1"/>
              </p:cNvSpPr>
              <p:nvPr/>
            </p:nvSpPr>
            <p:spPr>
              <a:xfrm>
                <a:off x="633413" y="4586615"/>
                <a:ext cx="2491694" cy="91057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DF4ECD1D-CFE1-413E-B838-02B06BAD3830}"/>
                  </a:ext>
                </a:extLst>
              </p:cNvPr>
              <p:cNvSpPr txBox="1"/>
              <p:nvPr/>
            </p:nvSpPr>
            <p:spPr>
              <a:xfrm>
                <a:off x="2866571" y="4816374"/>
                <a:ext cx="196668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10.707</m:t>
                      </m:r>
                    </m:oMath>
                  </m:oMathPara>
                </a14:m>
                <a:endParaRPr lang="en-US" dirty="0">
                  <a:solidFill>
                    <a:schemeClr val="tx1"/>
                  </a:solidFill>
                </a:endParaRPr>
              </a:p>
            </p:txBody>
          </p:sp>
        </mc:Choice>
        <mc:Fallback xmlns="">
          <p:sp>
            <p:nvSpPr>
              <p:cNvPr id="40" name="TextBox 39">
                <a:extLst>
                  <a:ext uri="{FF2B5EF4-FFF2-40B4-BE49-F238E27FC236}">
                    <a16:creationId xmlns:a16="http://schemas.microsoft.com/office/drawing/2014/main" id="{DF4ECD1D-CFE1-413E-B838-02B06BAD3830}"/>
                  </a:ext>
                </a:extLst>
              </p:cNvPr>
              <p:cNvSpPr txBox="1">
                <a:spLocks noRot="1" noChangeAspect="1" noMove="1" noResize="1" noEditPoints="1" noAdjustHandles="1" noChangeArrowheads="1" noChangeShapeType="1" noTextEdit="1"/>
              </p:cNvSpPr>
              <p:nvPr/>
            </p:nvSpPr>
            <p:spPr>
              <a:xfrm>
                <a:off x="2866571" y="4816374"/>
                <a:ext cx="1966686" cy="523220"/>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547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3">
                                            <p:txEl>
                                              <p:pRg st="11" end="11"/>
                                            </p:txEl>
                                          </p:spTgt>
                                        </p:tgtEl>
                                        <p:attrNameLst>
                                          <p:attrName>style.visibility</p:attrName>
                                        </p:attrNameLst>
                                      </p:cBhvr>
                                      <p:to>
                                        <p:strVal val="visible"/>
                                      </p:to>
                                    </p:set>
                                    <p:animEffect transition="in" filter="fade">
                                      <p:cBhvr>
                                        <p:cTn id="27"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38"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Oblique Triangles</a:t>
            </a:r>
          </a:p>
        </p:txBody>
      </p:sp>
      <p:sp>
        <p:nvSpPr>
          <p:cNvPr id="7171" name="Rectangle 3"/>
          <p:cNvSpPr>
            <a:spLocks noGrp="1" noChangeArrowheads="1"/>
          </p:cNvSpPr>
          <p:nvPr>
            <p:ph type="body" idx="1"/>
          </p:nvPr>
        </p:nvSpPr>
        <p:spPr>
          <a:xfrm>
            <a:off x="228600" y="1290638"/>
            <a:ext cx="8059738" cy="915987"/>
          </a:xfrm>
        </p:spPr>
        <p:txBody>
          <a:bodyPr/>
          <a:lstStyle/>
          <a:p>
            <a:r>
              <a:rPr lang="en-US" altLang="en-US"/>
              <a:t>An </a:t>
            </a:r>
            <a:r>
              <a:rPr lang="en-US" altLang="en-US" b="1"/>
              <a:t>oblique triangle</a:t>
            </a:r>
            <a:r>
              <a:rPr lang="en-US" altLang="en-US"/>
              <a:t> is a triangle that does not contain a right angle.  </a:t>
            </a:r>
          </a:p>
        </p:txBody>
      </p:sp>
      <p:pic>
        <p:nvPicPr>
          <p:cNvPr id="39941" name="Picture 5"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1989138"/>
            <a:ext cx="24955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1788"/>
            <a:ext cx="39528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p:cNvSpPr txBox="1">
            <a:spLocks noChangeArrowheads="1"/>
          </p:cNvSpPr>
          <p:nvPr/>
        </p:nvSpPr>
        <p:spPr bwMode="auto">
          <a:xfrm>
            <a:off x="228600" y="2206625"/>
            <a:ext cx="3622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a:t>An oblique triangle has</a:t>
            </a:r>
          </a:p>
          <a:p>
            <a:pPr eaLnBrk="1" hangingPunct="1">
              <a:spcBef>
                <a:spcPct val="0"/>
              </a:spcBef>
            </a:pPr>
            <a:r>
              <a:rPr lang="en-US" altLang="en-US"/>
              <a:t>either three acute angles</a:t>
            </a:r>
          </a:p>
        </p:txBody>
      </p:sp>
      <p:sp>
        <p:nvSpPr>
          <p:cNvPr id="39944" name="Text Box 8"/>
          <p:cNvSpPr txBox="1">
            <a:spLocks noChangeArrowheads="1"/>
          </p:cNvSpPr>
          <p:nvPr/>
        </p:nvSpPr>
        <p:spPr bwMode="auto">
          <a:xfrm>
            <a:off x="228600" y="3152775"/>
            <a:ext cx="3536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a:t>or two acute angles and</a:t>
            </a:r>
          </a:p>
          <a:p>
            <a:pPr eaLnBrk="1" hangingPunct="1">
              <a:spcBef>
                <a:spcPct val="0"/>
              </a:spcBef>
            </a:pPr>
            <a:r>
              <a:rPr lang="en-US" altLang="en-US"/>
              <a:t>one obtuse angle.</a:t>
            </a:r>
            <a:endParaRPr lang="en-US" altLang="en-US" sz="2400">
              <a:solidFill>
                <a:srgbClr val="3333FF"/>
              </a:solidFill>
              <a:latin typeface="Arial" panose="020B0604020202020204" pitchFamily="34" charset="0"/>
            </a:endParaRPr>
          </a:p>
        </p:txBody>
      </p:sp>
      <p:sp>
        <p:nvSpPr>
          <p:cNvPr id="39945" name="Text Box 9"/>
          <p:cNvSpPr txBox="1">
            <a:spLocks noChangeArrowheads="1"/>
          </p:cNvSpPr>
          <p:nvPr/>
        </p:nvSpPr>
        <p:spPr bwMode="auto">
          <a:xfrm>
            <a:off x="4127500" y="4141788"/>
            <a:ext cx="50165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a:t>The relationships among the sides</a:t>
            </a:r>
          </a:p>
          <a:p>
            <a:pPr eaLnBrk="1" hangingPunct="1">
              <a:spcBef>
                <a:spcPct val="0"/>
              </a:spcBef>
            </a:pPr>
            <a:r>
              <a:rPr lang="en-US" altLang="en-US"/>
              <a:t>and angles of right triangles </a:t>
            </a:r>
          </a:p>
          <a:p>
            <a:pPr eaLnBrk="1" hangingPunct="1">
              <a:spcBef>
                <a:spcPct val="0"/>
              </a:spcBef>
            </a:pPr>
            <a:r>
              <a:rPr lang="en-US" altLang="en-US"/>
              <a:t>defined by the trigonometric </a:t>
            </a:r>
          </a:p>
          <a:p>
            <a:pPr eaLnBrk="1" hangingPunct="1">
              <a:spcBef>
                <a:spcPct val="0"/>
              </a:spcBef>
            </a:pPr>
            <a:r>
              <a:rPr lang="en-US" altLang="en-US"/>
              <a:t>functions are not valid for </a:t>
            </a:r>
          </a:p>
          <a:p>
            <a:pPr eaLnBrk="1" hangingPunct="1">
              <a:spcBef>
                <a:spcPct val="0"/>
              </a:spcBef>
            </a:pPr>
            <a:r>
              <a:rPr lang="en-US" altLang="en-US"/>
              <a:t>oblique triangles.</a:t>
            </a:r>
            <a:endParaRPr lang="en-US" altLang="en-US" sz="2400">
              <a:solidFill>
                <a:srgbClr val="3333FF"/>
              </a:solidFill>
              <a:latin typeface="Arial" panose="020B0604020202020204" pitchFamily="34" charset="0"/>
            </a:endParaRPr>
          </a:p>
        </p:txBody>
      </p:sp>
    </p:spTree>
    <p:extLst>
      <p:ext uri="{BB962C8B-B14F-4D97-AF65-F5344CB8AC3E}">
        <p14:creationId xmlns:p14="http://schemas.microsoft.com/office/powerpoint/2010/main" val="540268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p:bldP spid="399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Law of Sines</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If </a:t>
                </a:r>
                <a:r>
                  <a:rPr lang="en-US" i="1" dirty="0"/>
                  <a:t>A</a:t>
                </a:r>
                <a:r>
                  <a:rPr lang="en-US" dirty="0"/>
                  <a:t>, </a:t>
                </a:r>
                <a:r>
                  <a:rPr lang="en-US" i="1" dirty="0"/>
                  <a:t>B</a:t>
                </a:r>
                <a:r>
                  <a:rPr lang="en-US" dirty="0"/>
                  <a:t>, and </a:t>
                </a:r>
                <a:r>
                  <a:rPr lang="en-US" i="1" dirty="0"/>
                  <a:t>C </a:t>
                </a:r>
                <a:r>
                  <a:rPr lang="en-US" dirty="0"/>
                  <a:t>are the measures of the angles of a triangle, and </a:t>
                </a:r>
                <a:r>
                  <a:rPr lang="en-US" i="1" dirty="0"/>
                  <a:t>a</a:t>
                </a:r>
                <a:r>
                  <a:rPr lang="en-US" dirty="0"/>
                  <a:t>, </a:t>
                </a:r>
                <a:r>
                  <a:rPr lang="en-US" i="1" dirty="0"/>
                  <a:t>b</a:t>
                </a:r>
                <a:r>
                  <a:rPr lang="en-US" dirty="0"/>
                  <a:t>, and </a:t>
                </a:r>
                <a:r>
                  <a:rPr lang="en-US" i="1" dirty="0"/>
                  <a:t>c </a:t>
                </a:r>
                <a:r>
                  <a:rPr lang="en-US" dirty="0"/>
                  <a:t>are the lengths of the sides opposite these angles, then</a:t>
                </a:r>
              </a:p>
              <a:p>
                <a:endParaRPr lang="en-US" dirty="0"/>
              </a:p>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panose="02040503050406030204" pitchFamily="18" charset="0"/>
                            </a:rPr>
                            <m:t>𝑎</m:t>
                          </m:r>
                        </m:num>
                        <m:den>
                          <m:func>
                            <m:funcPr>
                              <m:ctrlPr>
                                <a:rPr lang="en-US" i="1" smtClean="0">
                                  <a:latin typeface="Cambria Math"/>
                                </a:rPr>
                              </m:ctrlPr>
                            </m:funcPr>
                            <m:fName>
                              <m:r>
                                <m:rPr>
                                  <m:sty m:val="p"/>
                                </m:rPr>
                                <a:rPr lang="en-US" i="0" smtClean="0">
                                  <a:latin typeface="Cambria Math" panose="02040503050406030204" pitchFamily="18" charset="0"/>
                                </a:rPr>
                                <m:t>sin</m:t>
                              </m:r>
                            </m:fName>
                            <m:e>
                              <m:r>
                                <a:rPr lang="en-US" b="0" i="1" smtClean="0">
                                  <a:latin typeface="Cambria Math" panose="02040503050406030204" pitchFamily="18" charset="0"/>
                                </a:rPr>
                                <m:t>𝐴</m:t>
                              </m:r>
                            </m:e>
                          </m:func>
                        </m:den>
                      </m:f>
                      <m:r>
                        <a:rPr lang="en-US" b="0" i="1" smtClean="0">
                          <a:latin typeface="Cambria Math" panose="02040503050406030204" pitchFamily="18" charset="0"/>
                        </a:rPr>
                        <m:t>=</m:t>
                      </m:r>
                      <m:f>
                        <m:fPr>
                          <m:ctrlPr>
                            <a:rPr lang="en-US" i="1">
                              <a:latin typeface="Cambria Math"/>
                            </a:rPr>
                          </m:ctrlPr>
                        </m:fPr>
                        <m:num>
                          <m:r>
                            <a:rPr lang="en-US" b="0" i="1" smtClean="0">
                              <a:latin typeface="Cambria Math" panose="02040503050406030204" pitchFamily="18" charset="0"/>
                            </a:rPr>
                            <m:t>𝑏</m:t>
                          </m:r>
                        </m:num>
                        <m:den>
                          <m:func>
                            <m:funcPr>
                              <m:ctrlPr>
                                <a:rPr lang="en-US" i="1">
                                  <a:latin typeface="Cambria Math"/>
                                </a:rPr>
                              </m:ctrlPr>
                            </m:funcPr>
                            <m:fName>
                              <m:r>
                                <m:rPr>
                                  <m:sty m:val="p"/>
                                </m:rPr>
                                <a:rPr lang="en-US">
                                  <a:latin typeface="Cambria Math" panose="02040503050406030204" pitchFamily="18" charset="0"/>
                                </a:rPr>
                                <m:t>sin</m:t>
                              </m:r>
                            </m:fName>
                            <m:e>
                              <m:r>
                                <a:rPr lang="en-US" b="0" i="1" smtClean="0">
                                  <a:latin typeface="Cambria Math" panose="02040503050406030204" pitchFamily="18" charset="0"/>
                                </a:rPr>
                                <m:t>𝐵</m:t>
                              </m:r>
                            </m:e>
                          </m:func>
                        </m:den>
                      </m:f>
                      <m:r>
                        <a:rPr lang="en-US" b="0" i="1" smtClean="0">
                          <a:latin typeface="Cambria Math" panose="02040503050406030204" pitchFamily="18" charset="0"/>
                        </a:rPr>
                        <m:t>=</m:t>
                      </m:r>
                      <m:f>
                        <m:fPr>
                          <m:ctrlPr>
                            <a:rPr lang="en-US" i="1">
                              <a:latin typeface="Cambria Math"/>
                            </a:rPr>
                          </m:ctrlPr>
                        </m:fPr>
                        <m:num>
                          <m:r>
                            <a:rPr lang="en-US" b="0" i="1" smtClean="0">
                              <a:latin typeface="Cambria Math" panose="02040503050406030204" pitchFamily="18" charset="0"/>
                            </a:rPr>
                            <m:t>𝑐</m:t>
                          </m:r>
                        </m:num>
                        <m:den>
                          <m:func>
                            <m:funcPr>
                              <m:ctrlPr>
                                <a:rPr lang="en-US" i="1">
                                  <a:latin typeface="Cambria Math"/>
                                </a:rPr>
                              </m:ctrlPr>
                            </m:funcPr>
                            <m:fName>
                              <m:r>
                                <m:rPr>
                                  <m:sty m:val="p"/>
                                </m:rPr>
                                <a:rPr lang="en-US">
                                  <a:latin typeface="Cambria Math" panose="02040503050406030204" pitchFamily="18" charset="0"/>
                                </a:rPr>
                                <m:t>sin</m:t>
                              </m:r>
                            </m:fName>
                            <m:e>
                              <m:r>
                                <a:rPr lang="en-US" b="0" i="1" smtClean="0">
                                  <a:latin typeface="Cambria Math" panose="02040503050406030204" pitchFamily="18" charset="0"/>
                                </a:rPr>
                                <m:t>𝐶</m:t>
                              </m:r>
                            </m:e>
                          </m:func>
                        </m:den>
                      </m:f>
                    </m:oMath>
                  </m:oMathPara>
                </a14:m>
                <a:endParaRPr lang="en-US" dirty="0"/>
              </a:p>
              <a:p>
                <a:endParaRPr lang="en-US" dirty="0"/>
              </a:p>
              <a:p>
                <a:r>
                  <a:rPr lang="en-US" dirty="0"/>
                  <a:t>The ratio of the length of the side of any triangle to the sine of the angle opposite that side is the same for all three sides of the triangle.</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2"/>
                <a:stretch>
                  <a:fillRect l="-1401" t="-1319" r="-1751"/>
                </a:stretch>
              </a:blipFill>
            </p:spPr>
            <p:txBody>
              <a:bodyPr/>
              <a:lstStyle/>
              <a:p>
                <a:r>
                  <a:rPr lang="en-US">
                    <a:noFill/>
                  </a:rPr>
                  <a:t> </a:t>
                </a:r>
              </a:p>
            </p:txBody>
          </p:sp>
        </mc:Fallback>
      </mc:AlternateContent>
    </p:spTree>
    <p:extLst>
      <p:ext uri="{BB962C8B-B14F-4D97-AF65-F5344CB8AC3E}">
        <p14:creationId xmlns:p14="http://schemas.microsoft.com/office/powerpoint/2010/main" val="428677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Solving Oblique Triangles</a:t>
            </a:r>
          </a:p>
        </p:txBody>
      </p:sp>
      <p:sp>
        <p:nvSpPr>
          <p:cNvPr id="41987" name="Rectangle 3"/>
          <p:cNvSpPr>
            <a:spLocks noGrp="1" noChangeArrowheads="1"/>
          </p:cNvSpPr>
          <p:nvPr>
            <p:ph type="body" idx="1"/>
          </p:nvPr>
        </p:nvSpPr>
        <p:spPr/>
        <p:txBody>
          <a:bodyPr/>
          <a:lstStyle/>
          <a:p>
            <a:pPr>
              <a:defRPr/>
            </a:pPr>
            <a:r>
              <a:rPr lang="en-US" b="1" dirty="0"/>
              <a:t>Solving an oblique triangle</a:t>
            </a:r>
            <a:r>
              <a:rPr lang="en-US" dirty="0"/>
              <a:t> means finding the lengths of its sides and the measurements of its angles.  </a:t>
            </a:r>
          </a:p>
          <a:p>
            <a:pPr>
              <a:defRPr/>
            </a:pPr>
            <a:endParaRPr lang="en-US" dirty="0"/>
          </a:p>
          <a:p>
            <a:pPr marL="0" indent="0">
              <a:defRPr/>
            </a:pPr>
            <a:r>
              <a:rPr lang="en-US" dirty="0"/>
              <a:t>The Law of </a:t>
            </a:r>
            <a:r>
              <a:rPr lang="en-US" dirty="0" err="1"/>
              <a:t>Sines</a:t>
            </a:r>
            <a:r>
              <a:rPr lang="en-US" dirty="0"/>
              <a:t> can be used to solve a triangle in which one side and two angles are known.  The three known measurements can be abbreviated using SAA (a side and two angles are known) or ASA (two angles and the side between them are known).</a:t>
            </a:r>
          </a:p>
        </p:txBody>
      </p:sp>
    </p:spTree>
    <p:extLst>
      <p:ext uri="{BB962C8B-B14F-4D97-AF65-F5344CB8AC3E}">
        <p14:creationId xmlns:p14="http://schemas.microsoft.com/office/powerpoint/2010/main" val="183089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Example 1:  Solving an SAA Triangle Using the Law of Sines</a:t>
            </a:r>
          </a:p>
        </p:txBody>
      </p:sp>
      <p:sp>
        <p:nvSpPr>
          <p:cNvPr id="10243" name="Rectangle 3"/>
          <p:cNvSpPr>
            <a:spLocks noGrp="1" noChangeArrowheads="1"/>
          </p:cNvSpPr>
          <p:nvPr>
            <p:ph type="body" idx="1"/>
          </p:nvPr>
        </p:nvSpPr>
        <p:spPr>
          <a:xfrm>
            <a:off x="242888" y="1319213"/>
            <a:ext cx="8686800" cy="4949825"/>
          </a:xfrm>
        </p:spPr>
        <p:txBody>
          <a:bodyPr/>
          <a:lstStyle/>
          <a:p>
            <a:r>
              <a:rPr lang="en-US" altLang="en-US" dirty="0"/>
              <a:t>Solve the triangle with </a:t>
            </a:r>
            <a:r>
              <a:rPr lang="en-US" altLang="en-US" i="1" dirty="0"/>
              <a:t>A</a:t>
            </a:r>
            <a:r>
              <a:rPr lang="en-US" altLang="en-US" dirty="0"/>
              <a:t> = 64</a:t>
            </a:r>
            <a:r>
              <a:rPr lang="en-US" altLang="en-US" dirty="0">
                <a:cs typeface="Times New Roman" panose="02020603050405020304" pitchFamily="18" charset="0"/>
              </a:rPr>
              <a:t>°, </a:t>
            </a:r>
            <a:r>
              <a:rPr lang="en-US" altLang="en-US" i="1" dirty="0">
                <a:cs typeface="Times New Roman" panose="02020603050405020304" pitchFamily="18" charset="0"/>
              </a:rPr>
              <a:t>C</a:t>
            </a:r>
            <a:r>
              <a:rPr lang="en-US" altLang="en-US" dirty="0">
                <a:cs typeface="Times New Roman" panose="02020603050405020304" pitchFamily="18" charset="0"/>
              </a:rPr>
              <a:t> = 82</a:t>
            </a:r>
            <a:r>
              <a:rPr lang="en-US" altLang="en-US" dirty="0"/>
              <a:t>°</a:t>
            </a:r>
            <a:r>
              <a:rPr lang="en-US" altLang="en-US" dirty="0">
                <a:cs typeface="Times New Roman" panose="02020603050405020304" pitchFamily="18" charset="0"/>
              </a:rPr>
              <a:t>, and </a:t>
            </a:r>
            <a:r>
              <a:rPr lang="en-US" altLang="en-US" i="1" dirty="0">
                <a:cs typeface="Times New Roman" panose="02020603050405020304" pitchFamily="18" charset="0"/>
              </a:rPr>
              <a:t>c</a:t>
            </a:r>
            <a:r>
              <a:rPr lang="en-US" altLang="en-US" dirty="0">
                <a:cs typeface="Times New Roman" panose="02020603050405020304" pitchFamily="18" charset="0"/>
              </a:rPr>
              <a:t> = 14 centimeters.  Round lengths of sides to the nearest tenth.</a:t>
            </a:r>
          </a:p>
        </p:txBody>
      </p:sp>
      <p:pic>
        <p:nvPicPr>
          <p:cNvPr id="10244"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3" y="2295561"/>
            <a:ext cx="4171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95FFA5A4-1285-424F-B0B8-B73A95D44569}"/>
                  </a:ext>
                </a:extLst>
              </p:cNvPr>
              <p:cNvSpPr txBox="1"/>
              <p:nvPr/>
            </p:nvSpPr>
            <p:spPr>
              <a:xfrm>
                <a:off x="4349384" y="2236788"/>
                <a:ext cx="322384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𝐴</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m:t>
                      </m:r>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95FFA5A4-1285-424F-B0B8-B73A95D44569}"/>
                  </a:ext>
                </a:extLst>
              </p:cNvPr>
              <p:cNvSpPr txBox="1">
                <a:spLocks noRot="1" noChangeAspect="1" noMove="1" noResize="1" noEditPoints="1" noAdjustHandles="1" noChangeArrowheads="1" noChangeShapeType="1" noTextEdit="1"/>
              </p:cNvSpPr>
              <p:nvPr/>
            </p:nvSpPr>
            <p:spPr>
              <a:xfrm>
                <a:off x="4349384" y="2236788"/>
                <a:ext cx="322384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68187564-6314-4576-B14D-9D0A8222FB87}"/>
                  </a:ext>
                </a:extLst>
              </p:cNvPr>
              <p:cNvSpPr txBox="1"/>
              <p:nvPr/>
            </p:nvSpPr>
            <p:spPr>
              <a:xfrm>
                <a:off x="3423138" y="2712855"/>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64</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+82°=180°</m:t>
                      </m:r>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68187564-6314-4576-B14D-9D0A8222FB87}"/>
                  </a:ext>
                </a:extLst>
              </p:cNvPr>
              <p:cNvSpPr txBox="1">
                <a:spLocks noRot="1" noChangeAspect="1" noMove="1" noResize="1" noEditPoints="1" noAdjustHandles="1" noChangeArrowheads="1" noChangeShapeType="1" noTextEdit="1"/>
              </p:cNvSpPr>
              <p:nvPr/>
            </p:nvSpPr>
            <p:spPr>
              <a:xfrm>
                <a:off x="3423138" y="2712855"/>
                <a:ext cx="457200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6E0C45FE-3409-4B3F-AA91-6A0A5E508853}"/>
                  </a:ext>
                </a:extLst>
              </p:cNvPr>
              <p:cNvSpPr txBox="1"/>
              <p:nvPr/>
            </p:nvSpPr>
            <p:spPr>
              <a:xfrm>
                <a:off x="4653451" y="3191486"/>
                <a:ext cx="288375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146</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19" name="TextBox 18">
                <a:extLst>
                  <a:ext uri="{FF2B5EF4-FFF2-40B4-BE49-F238E27FC236}">
                    <a16:creationId xmlns:a16="http://schemas.microsoft.com/office/drawing/2014/main" id="{6E0C45FE-3409-4B3F-AA91-6A0A5E508853}"/>
                  </a:ext>
                </a:extLst>
              </p:cNvPr>
              <p:cNvSpPr txBox="1">
                <a:spLocks noRot="1" noChangeAspect="1" noMove="1" noResize="1" noEditPoints="1" noAdjustHandles="1" noChangeArrowheads="1" noChangeShapeType="1" noTextEdit="1"/>
              </p:cNvSpPr>
              <p:nvPr/>
            </p:nvSpPr>
            <p:spPr>
              <a:xfrm>
                <a:off x="4653451" y="3191486"/>
                <a:ext cx="2883754"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A55072AB-5C33-4877-8B4C-5C30E9AA9D77}"/>
                  </a:ext>
                </a:extLst>
              </p:cNvPr>
              <p:cNvSpPr txBox="1"/>
              <p:nvPr/>
            </p:nvSpPr>
            <p:spPr>
              <a:xfrm>
                <a:off x="5819531" y="3702333"/>
                <a:ext cx="159433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=34°</m:t>
                      </m:r>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A55072AB-5C33-4877-8B4C-5C30E9AA9D77}"/>
                  </a:ext>
                </a:extLst>
              </p:cNvPr>
              <p:cNvSpPr txBox="1">
                <a:spLocks noRot="1" noChangeAspect="1" noMove="1" noResize="1" noEditPoints="1" noAdjustHandles="1" noChangeArrowheads="1" noChangeShapeType="1" noTextEdit="1"/>
              </p:cNvSpPr>
              <p:nvPr/>
            </p:nvSpPr>
            <p:spPr>
              <a:xfrm>
                <a:off x="5819531" y="3702333"/>
                <a:ext cx="159433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A231EE8C-1C3F-4DFE-9C2A-96C408A27AB6}"/>
                  </a:ext>
                </a:extLst>
              </p:cNvPr>
              <p:cNvSpPr txBox="1"/>
              <p:nvPr/>
            </p:nvSpPr>
            <p:spPr>
              <a:xfrm>
                <a:off x="240934" y="4608513"/>
                <a:ext cx="2543968" cy="8302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𝑎</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𝐴</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𝑐</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den>
                      </m:f>
                    </m:oMath>
                  </m:oMathPara>
                </a14:m>
                <a:endParaRPr lang="en-US" dirty="0">
                  <a:solidFill>
                    <a:schemeClr val="tx1"/>
                  </a:solidFill>
                </a:endParaRPr>
              </a:p>
            </p:txBody>
          </p:sp>
        </mc:Choice>
        <mc:Fallback xmlns="">
          <p:sp>
            <p:nvSpPr>
              <p:cNvPr id="23" name="TextBox 22">
                <a:extLst>
                  <a:ext uri="{FF2B5EF4-FFF2-40B4-BE49-F238E27FC236}">
                    <a16:creationId xmlns:a16="http://schemas.microsoft.com/office/drawing/2014/main" id="{A231EE8C-1C3F-4DFE-9C2A-96C408A27AB6}"/>
                  </a:ext>
                </a:extLst>
              </p:cNvPr>
              <p:cNvSpPr txBox="1">
                <a:spLocks noRot="1" noChangeAspect="1" noMove="1" noResize="1" noEditPoints="1" noAdjustHandles="1" noChangeArrowheads="1" noChangeShapeType="1" noTextEdit="1"/>
              </p:cNvSpPr>
              <p:nvPr/>
            </p:nvSpPr>
            <p:spPr>
              <a:xfrm>
                <a:off x="240934" y="4608513"/>
                <a:ext cx="2543968" cy="83029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1261C719-D983-44ED-9EBE-8222BC4EB171}"/>
                  </a:ext>
                </a:extLst>
              </p:cNvPr>
              <p:cNvSpPr txBox="1"/>
              <p:nvPr/>
            </p:nvSpPr>
            <p:spPr>
              <a:xfrm>
                <a:off x="114544" y="5563211"/>
                <a:ext cx="279674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𝑎</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𝐴</m:t>
                      </m:r>
                    </m:oMath>
                  </m:oMathPara>
                </a14:m>
                <a:endParaRPr lang="en-US" dirty="0">
                  <a:solidFill>
                    <a:schemeClr val="tx1"/>
                  </a:solidFill>
                </a:endParaRPr>
              </a:p>
            </p:txBody>
          </p:sp>
        </mc:Choice>
        <mc:Fallback xmlns="">
          <p:sp>
            <p:nvSpPr>
              <p:cNvPr id="25" name="TextBox 24">
                <a:extLst>
                  <a:ext uri="{FF2B5EF4-FFF2-40B4-BE49-F238E27FC236}">
                    <a16:creationId xmlns:a16="http://schemas.microsoft.com/office/drawing/2014/main" id="{1261C719-D983-44ED-9EBE-8222BC4EB171}"/>
                  </a:ext>
                </a:extLst>
              </p:cNvPr>
              <p:cNvSpPr txBox="1">
                <a:spLocks noRot="1" noChangeAspect="1" noMove="1" noResize="1" noEditPoints="1" noAdjustHandles="1" noChangeArrowheads="1" noChangeShapeType="1" noTextEdit="1"/>
              </p:cNvSpPr>
              <p:nvPr/>
            </p:nvSpPr>
            <p:spPr>
              <a:xfrm>
                <a:off x="114544" y="5563211"/>
                <a:ext cx="279674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97504E63-71FB-4AAE-9716-07BCA0565F04}"/>
                  </a:ext>
                </a:extLst>
              </p:cNvPr>
              <p:cNvSpPr txBox="1"/>
              <p:nvPr/>
            </p:nvSpPr>
            <p:spPr>
              <a:xfrm>
                <a:off x="4046537" y="4216394"/>
                <a:ext cx="22860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𝑎</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𝑐</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𝐴</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den>
                      </m:f>
                    </m:oMath>
                  </m:oMathPara>
                </a14:m>
                <a:endParaRPr lang="en-US" dirty="0">
                  <a:solidFill>
                    <a:schemeClr val="tx1"/>
                  </a:solidFill>
                </a:endParaRPr>
              </a:p>
            </p:txBody>
          </p:sp>
        </mc:Choice>
        <mc:Fallback xmlns="">
          <p:sp>
            <p:nvSpPr>
              <p:cNvPr id="27" name="TextBox 26">
                <a:extLst>
                  <a:ext uri="{FF2B5EF4-FFF2-40B4-BE49-F238E27FC236}">
                    <a16:creationId xmlns:a16="http://schemas.microsoft.com/office/drawing/2014/main" id="{97504E63-71FB-4AAE-9716-07BCA0565F04}"/>
                  </a:ext>
                </a:extLst>
              </p:cNvPr>
              <p:cNvSpPr txBox="1">
                <a:spLocks noRot="1" noChangeAspect="1" noMove="1" noResize="1" noEditPoints="1" noAdjustHandles="1" noChangeArrowheads="1" noChangeShapeType="1" noTextEdit="1"/>
              </p:cNvSpPr>
              <p:nvPr/>
            </p:nvSpPr>
            <p:spPr>
              <a:xfrm>
                <a:off x="4046537" y="4216394"/>
                <a:ext cx="2286000" cy="9017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F3596953-7321-44B9-8D6A-C73275A53130}"/>
                  </a:ext>
                </a:extLst>
              </p:cNvPr>
              <p:cNvSpPr txBox="1"/>
              <p:nvPr/>
            </p:nvSpPr>
            <p:spPr>
              <a:xfrm>
                <a:off x="4379679" y="5242716"/>
                <a:ext cx="2543968"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14</m:t>
                          </m:r>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64°</m:t>
                          </m:r>
                        </m:num>
                        <m:den>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82°</m:t>
                          </m:r>
                        </m:den>
                      </m:f>
                    </m:oMath>
                  </m:oMathPara>
                </a14:m>
                <a:endParaRPr lang="en-US" dirty="0">
                  <a:solidFill>
                    <a:schemeClr val="tx1"/>
                  </a:solidFill>
                </a:endParaRPr>
              </a:p>
            </p:txBody>
          </p:sp>
        </mc:Choice>
        <mc:Fallback xmlns="">
          <p:sp>
            <p:nvSpPr>
              <p:cNvPr id="29" name="TextBox 28">
                <a:extLst>
                  <a:ext uri="{FF2B5EF4-FFF2-40B4-BE49-F238E27FC236}">
                    <a16:creationId xmlns:a16="http://schemas.microsoft.com/office/drawing/2014/main" id="{F3596953-7321-44B9-8D6A-C73275A53130}"/>
                  </a:ext>
                </a:extLst>
              </p:cNvPr>
              <p:cNvSpPr txBox="1">
                <a:spLocks noRot="1" noChangeAspect="1" noMove="1" noResize="1" noEditPoints="1" noAdjustHandles="1" noChangeArrowheads="1" noChangeShapeType="1" noTextEdit="1"/>
              </p:cNvSpPr>
              <p:nvPr/>
            </p:nvSpPr>
            <p:spPr>
              <a:xfrm>
                <a:off x="4379679" y="5242716"/>
                <a:ext cx="2543968" cy="90178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FBE23150-EAC4-432C-9252-A35005678123}"/>
                  </a:ext>
                </a:extLst>
              </p:cNvPr>
              <p:cNvSpPr txBox="1"/>
              <p:nvPr/>
            </p:nvSpPr>
            <p:spPr>
              <a:xfrm>
                <a:off x="6603388" y="5521005"/>
                <a:ext cx="2310425" cy="523220"/>
              </a:xfrm>
              <a:prstGeom prst="rect">
                <a:avLst/>
              </a:prstGeom>
              <a:noFill/>
            </p:spPr>
            <p:txBody>
              <a:bodyPr wrap="square">
                <a:spAutoFit/>
              </a:bodyPr>
              <a:lstStyle/>
              <a:p>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12.7 </m:t>
                    </m:r>
                  </m:oMath>
                </a14:m>
                <a:r>
                  <a:rPr lang="en-US" dirty="0">
                    <a:solidFill>
                      <a:schemeClr val="tx1"/>
                    </a:solidFill>
                  </a:rPr>
                  <a:t>cm</a:t>
                </a:r>
              </a:p>
            </p:txBody>
          </p:sp>
        </mc:Choice>
        <mc:Fallback xmlns="">
          <p:sp>
            <p:nvSpPr>
              <p:cNvPr id="33" name="TextBox 32">
                <a:extLst>
                  <a:ext uri="{FF2B5EF4-FFF2-40B4-BE49-F238E27FC236}">
                    <a16:creationId xmlns:a16="http://schemas.microsoft.com/office/drawing/2014/main" id="{FBE23150-EAC4-432C-9252-A35005678123}"/>
                  </a:ext>
                </a:extLst>
              </p:cNvPr>
              <p:cNvSpPr txBox="1">
                <a:spLocks noRot="1" noChangeAspect="1" noMove="1" noResize="1" noEditPoints="1" noAdjustHandles="1" noChangeArrowheads="1" noChangeShapeType="1" noTextEdit="1"/>
              </p:cNvSpPr>
              <p:nvPr/>
            </p:nvSpPr>
            <p:spPr>
              <a:xfrm>
                <a:off x="6603388" y="5521005"/>
                <a:ext cx="2310425" cy="523220"/>
              </a:xfrm>
              <a:prstGeom prst="rect">
                <a:avLst/>
              </a:prstGeom>
              <a:blipFill>
                <a:blip r:embed="rId11"/>
                <a:stretch>
                  <a:fillRect t="-12791" b="-31395"/>
                </a:stretch>
              </a:blipFill>
            </p:spPr>
            <p:txBody>
              <a:bodyPr/>
              <a:lstStyle/>
              <a:p>
                <a:r>
                  <a:rPr lang="en-US">
                    <a:noFill/>
                  </a:rPr>
                  <a:t> </a:t>
                </a:r>
              </a:p>
            </p:txBody>
          </p:sp>
        </mc:Fallback>
      </mc:AlternateContent>
    </p:spTree>
    <p:extLst>
      <p:ext uri="{BB962C8B-B14F-4D97-AF65-F5344CB8AC3E}">
        <p14:creationId xmlns:p14="http://schemas.microsoft.com/office/powerpoint/2010/main" val="29009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3" grpId="0"/>
      <p:bldP spid="25" grpId="0"/>
      <p:bldP spid="27" grpId="0"/>
      <p:bldP spid="29"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Example 1:  Solving an SAA Triangle Using the Law of Sines   </a:t>
            </a:r>
            <a:r>
              <a:rPr lang="en-US" altLang="en-US" i="1" dirty="0"/>
              <a:t>(continued)</a:t>
            </a:r>
          </a:p>
        </p:txBody>
      </p:sp>
      <p:sp>
        <p:nvSpPr>
          <p:cNvPr id="11267" name="Rectangle 3"/>
          <p:cNvSpPr>
            <a:spLocks noGrp="1" noChangeArrowheads="1"/>
          </p:cNvSpPr>
          <p:nvPr>
            <p:ph type="body" idx="1"/>
          </p:nvPr>
        </p:nvSpPr>
        <p:spPr>
          <a:xfrm>
            <a:off x="242888" y="1319213"/>
            <a:ext cx="8686800" cy="4949825"/>
          </a:xfrm>
        </p:spPr>
        <p:txBody>
          <a:bodyPr/>
          <a:lstStyle/>
          <a:p>
            <a:r>
              <a:rPr lang="en-US" altLang="en-US" i="1" dirty="0"/>
              <a:t>A</a:t>
            </a:r>
            <a:r>
              <a:rPr lang="en-US" altLang="en-US" dirty="0"/>
              <a:t> = 64</a:t>
            </a:r>
            <a:r>
              <a:rPr lang="en-US" altLang="en-US" dirty="0">
                <a:cs typeface="Times New Roman" panose="02020603050405020304" pitchFamily="18" charset="0"/>
              </a:rPr>
              <a:t>°, </a:t>
            </a:r>
            <a:r>
              <a:rPr lang="en-US" altLang="en-US" i="1" dirty="0">
                <a:cs typeface="Times New Roman" panose="02020603050405020304" pitchFamily="18" charset="0"/>
              </a:rPr>
              <a:t>C</a:t>
            </a:r>
            <a:r>
              <a:rPr lang="en-US" altLang="en-US" dirty="0">
                <a:cs typeface="Times New Roman" panose="02020603050405020304" pitchFamily="18" charset="0"/>
              </a:rPr>
              <a:t> = 82</a:t>
            </a:r>
            <a:r>
              <a:rPr lang="en-US" altLang="en-US" dirty="0"/>
              <a:t>°</a:t>
            </a:r>
            <a:r>
              <a:rPr lang="en-US" altLang="en-US" dirty="0">
                <a:cs typeface="Times New Roman" panose="02020603050405020304" pitchFamily="18" charset="0"/>
              </a:rPr>
              <a:t>, and </a:t>
            </a:r>
            <a:r>
              <a:rPr lang="en-US" altLang="en-US" i="1" dirty="0">
                <a:cs typeface="Times New Roman" panose="02020603050405020304" pitchFamily="18" charset="0"/>
              </a:rPr>
              <a:t>c</a:t>
            </a:r>
            <a:r>
              <a:rPr lang="en-US" altLang="en-US" dirty="0">
                <a:cs typeface="Times New Roman" panose="02020603050405020304" pitchFamily="18" charset="0"/>
              </a:rPr>
              <a:t> = 14 centimeters.  </a:t>
            </a:r>
          </a:p>
        </p:txBody>
      </p:sp>
      <p:pic>
        <p:nvPicPr>
          <p:cNvPr id="11268"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288" y="3014662"/>
            <a:ext cx="4171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B8D4FFDA-7A9F-4671-B0D6-251653E4E7D6}"/>
                  </a:ext>
                </a:extLst>
              </p:cNvPr>
              <p:cNvSpPr txBox="1"/>
              <p:nvPr/>
            </p:nvSpPr>
            <p:spPr>
              <a:xfrm>
                <a:off x="456174" y="1942972"/>
                <a:ext cx="2197100"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𝑏</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𝑐</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den>
                      </m:f>
                    </m:oMath>
                  </m:oMathPara>
                </a14:m>
                <a:endParaRPr lang="en-US" dirty="0">
                  <a:solidFill>
                    <a:schemeClr val="tx1"/>
                  </a:solidFill>
                </a:endParaRPr>
              </a:p>
            </p:txBody>
          </p:sp>
        </mc:Choice>
        <mc:Fallback xmlns="">
          <p:sp>
            <p:nvSpPr>
              <p:cNvPr id="14" name="TextBox 13">
                <a:extLst>
                  <a:ext uri="{FF2B5EF4-FFF2-40B4-BE49-F238E27FC236}">
                    <a16:creationId xmlns:a16="http://schemas.microsoft.com/office/drawing/2014/main" id="{B8D4FFDA-7A9F-4671-B0D6-251653E4E7D6}"/>
                  </a:ext>
                </a:extLst>
              </p:cNvPr>
              <p:cNvSpPr txBox="1">
                <a:spLocks noRot="1" noChangeAspect="1" noMove="1" noResize="1" noEditPoints="1" noAdjustHandles="1" noChangeArrowheads="1" noChangeShapeType="1" noTextEdit="1"/>
              </p:cNvSpPr>
              <p:nvPr/>
            </p:nvSpPr>
            <p:spPr>
              <a:xfrm>
                <a:off x="456174" y="1942972"/>
                <a:ext cx="2197100" cy="9103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3959D804-E2C2-4B9A-862D-23AB6A646F8F}"/>
                  </a:ext>
                </a:extLst>
              </p:cNvPr>
              <p:cNvSpPr txBox="1"/>
              <p:nvPr/>
            </p:nvSpPr>
            <p:spPr>
              <a:xfrm>
                <a:off x="257083" y="2859695"/>
                <a:ext cx="25952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𝑏</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3959D804-E2C2-4B9A-862D-23AB6A646F8F}"/>
                  </a:ext>
                </a:extLst>
              </p:cNvPr>
              <p:cNvSpPr txBox="1">
                <a:spLocks noRot="1" noChangeAspect="1" noMove="1" noResize="1" noEditPoints="1" noAdjustHandles="1" noChangeArrowheads="1" noChangeShapeType="1" noTextEdit="1"/>
              </p:cNvSpPr>
              <p:nvPr/>
            </p:nvSpPr>
            <p:spPr>
              <a:xfrm>
                <a:off x="257083" y="2859695"/>
                <a:ext cx="259528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02BED74C-1585-44A5-A034-6BCE422CC590}"/>
                  </a:ext>
                </a:extLst>
              </p:cNvPr>
              <p:cNvSpPr txBox="1"/>
              <p:nvPr/>
            </p:nvSpPr>
            <p:spPr>
              <a:xfrm>
                <a:off x="996859" y="3429000"/>
                <a:ext cx="1909482"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𝑏</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𝑐</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den>
                      </m:f>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02BED74C-1585-44A5-A034-6BCE422CC590}"/>
                  </a:ext>
                </a:extLst>
              </p:cNvPr>
              <p:cNvSpPr txBox="1">
                <a:spLocks noRot="1" noChangeAspect="1" noMove="1" noResize="1" noEditPoints="1" noAdjustHandles="1" noChangeArrowheads="1" noChangeShapeType="1" noTextEdit="1"/>
              </p:cNvSpPr>
              <p:nvPr/>
            </p:nvSpPr>
            <p:spPr>
              <a:xfrm>
                <a:off x="996859" y="3429000"/>
                <a:ext cx="1909482"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6649B877-BC61-45F5-B42F-18945E1795DF}"/>
                  </a:ext>
                </a:extLst>
              </p:cNvPr>
              <p:cNvSpPr txBox="1"/>
              <p:nvPr/>
            </p:nvSpPr>
            <p:spPr>
              <a:xfrm>
                <a:off x="1405218" y="4566428"/>
                <a:ext cx="2003611"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14</m:t>
                          </m:r>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34°</m:t>
                          </m:r>
                        </m:num>
                        <m:den>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82°</m:t>
                          </m:r>
                        </m:den>
                      </m:f>
                    </m:oMath>
                  </m:oMathPara>
                </a14:m>
                <a:endParaRPr lang="en-US" dirty="0">
                  <a:solidFill>
                    <a:schemeClr val="tx1"/>
                  </a:solidFill>
                </a:endParaRPr>
              </a:p>
            </p:txBody>
          </p:sp>
        </mc:Choice>
        <mc:Fallback xmlns="">
          <p:sp>
            <p:nvSpPr>
              <p:cNvPr id="20" name="TextBox 19">
                <a:extLst>
                  <a:ext uri="{FF2B5EF4-FFF2-40B4-BE49-F238E27FC236}">
                    <a16:creationId xmlns:a16="http://schemas.microsoft.com/office/drawing/2014/main" id="{6649B877-BC61-45F5-B42F-18945E1795DF}"/>
                  </a:ext>
                </a:extLst>
              </p:cNvPr>
              <p:cNvSpPr txBox="1">
                <a:spLocks noRot="1" noChangeAspect="1" noMove="1" noResize="1" noEditPoints="1" noAdjustHandles="1" noChangeArrowheads="1" noChangeShapeType="1" noTextEdit="1"/>
              </p:cNvSpPr>
              <p:nvPr/>
            </p:nvSpPr>
            <p:spPr>
              <a:xfrm>
                <a:off x="1405218" y="4566428"/>
                <a:ext cx="2003611" cy="90178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A9DDAD04-837B-4A8D-B667-EB223A1507A2}"/>
                  </a:ext>
                </a:extLst>
              </p:cNvPr>
              <p:cNvSpPr txBox="1"/>
              <p:nvPr/>
            </p:nvSpPr>
            <p:spPr>
              <a:xfrm>
                <a:off x="1405218" y="5745818"/>
                <a:ext cx="2164976" cy="523220"/>
              </a:xfrm>
              <a:prstGeom prst="rect">
                <a:avLst/>
              </a:prstGeom>
              <a:noFill/>
            </p:spPr>
            <p:txBody>
              <a:bodyPr wrap="square">
                <a:spAutoFit/>
              </a:bodyPr>
              <a:lstStyle/>
              <a:p>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7.9</m:t>
                    </m:r>
                  </m:oMath>
                </a14:m>
                <a:r>
                  <a:rPr lang="en-US" dirty="0">
                    <a:solidFill>
                      <a:schemeClr val="tx1"/>
                    </a:solidFill>
                  </a:rPr>
                  <a:t> cm</a:t>
                </a:r>
              </a:p>
            </p:txBody>
          </p:sp>
        </mc:Choice>
        <mc:Fallback xmlns="">
          <p:sp>
            <p:nvSpPr>
              <p:cNvPr id="22" name="TextBox 21">
                <a:extLst>
                  <a:ext uri="{FF2B5EF4-FFF2-40B4-BE49-F238E27FC236}">
                    <a16:creationId xmlns:a16="http://schemas.microsoft.com/office/drawing/2014/main" id="{A9DDAD04-837B-4A8D-B667-EB223A1507A2}"/>
                  </a:ext>
                </a:extLst>
              </p:cNvPr>
              <p:cNvSpPr txBox="1">
                <a:spLocks noRot="1" noChangeAspect="1" noMove="1" noResize="1" noEditPoints="1" noAdjustHandles="1" noChangeArrowheads="1" noChangeShapeType="1" noTextEdit="1"/>
              </p:cNvSpPr>
              <p:nvPr/>
            </p:nvSpPr>
            <p:spPr>
              <a:xfrm>
                <a:off x="1405218" y="5745818"/>
                <a:ext cx="2164976" cy="523220"/>
              </a:xfrm>
              <a:prstGeom prst="rect">
                <a:avLst/>
              </a:prstGeom>
              <a:blipFill>
                <a:blip r:embed="rId7"/>
                <a:stretch>
                  <a:fillRect t="-12941" b="-32941"/>
                </a:stretch>
              </a:blipFill>
            </p:spPr>
            <p:txBody>
              <a:bodyPr/>
              <a:lstStyle/>
              <a:p>
                <a:r>
                  <a:rPr lang="en-US">
                    <a:noFill/>
                  </a:rPr>
                  <a:t> </a:t>
                </a:r>
              </a:p>
            </p:txBody>
          </p:sp>
        </mc:Fallback>
      </mc:AlternateContent>
    </p:spTree>
    <p:extLst>
      <p:ext uri="{BB962C8B-B14F-4D97-AF65-F5344CB8AC3E}">
        <p14:creationId xmlns:p14="http://schemas.microsoft.com/office/powerpoint/2010/main" val="284156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2:  Solving an ASA Triangle Using the Law of Sines</a:t>
            </a:r>
          </a:p>
        </p:txBody>
      </p:sp>
      <p:sp>
        <p:nvSpPr>
          <p:cNvPr id="12291" name="Rectangle 3"/>
          <p:cNvSpPr>
            <a:spLocks noGrp="1" noChangeArrowheads="1"/>
          </p:cNvSpPr>
          <p:nvPr>
            <p:ph idx="1"/>
          </p:nvPr>
        </p:nvSpPr>
        <p:spPr/>
        <p:txBody>
          <a:bodyPr/>
          <a:lstStyle/>
          <a:p>
            <a:r>
              <a:rPr lang="en-US" altLang="en-US" dirty="0"/>
              <a:t>Solve triangle </a:t>
            </a:r>
            <a:r>
              <a:rPr lang="en-US" altLang="en-US" i="1" dirty="0"/>
              <a:t>ABC</a:t>
            </a:r>
            <a:r>
              <a:rPr lang="en-US" altLang="en-US" dirty="0"/>
              <a:t> if </a:t>
            </a:r>
            <a:r>
              <a:rPr lang="en-US" altLang="en-US" i="1" dirty="0"/>
              <a:t>A</a:t>
            </a:r>
            <a:r>
              <a:rPr lang="en-US" altLang="en-US" dirty="0"/>
              <a:t> = 40°, </a:t>
            </a:r>
            <a:r>
              <a:rPr lang="en-US" altLang="en-US" i="1" dirty="0"/>
              <a:t>C</a:t>
            </a:r>
            <a:r>
              <a:rPr lang="en-US" altLang="en-US" dirty="0"/>
              <a:t> = 22.5°, and </a:t>
            </a:r>
            <a:r>
              <a:rPr lang="en-US" altLang="en-US" i="1" dirty="0"/>
              <a:t>b</a:t>
            </a:r>
            <a:r>
              <a:rPr lang="en-US" altLang="en-US" dirty="0"/>
              <a:t> = 12.  Round measures to the nearest tenth.</a:t>
            </a:r>
          </a:p>
        </p:txBody>
      </p:sp>
      <p:grpSp>
        <p:nvGrpSpPr>
          <p:cNvPr id="2" name="Group 1">
            <a:extLst>
              <a:ext uri="{FF2B5EF4-FFF2-40B4-BE49-F238E27FC236}">
                <a16:creationId xmlns:a16="http://schemas.microsoft.com/office/drawing/2014/main" xmlns="" id="{0EEDB01C-0074-4B93-BD3D-8237B7695B6C}"/>
              </a:ext>
            </a:extLst>
          </p:cNvPr>
          <p:cNvGrpSpPr/>
          <p:nvPr/>
        </p:nvGrpSpPr>
        <p:grpSpPr>
          <a:xfrm>
            <a:off x="134938" y="2343150"/>
            <a:ext cx="4406900" cy="1474788"/>
            <a:chOff x="134938" y="2343150"/>
            <a:chExt cx="4406900" cy="1474788"/>
          </a:xfrm>
        </p:grpSpPr>
        <p:sp>
          <p:nvSpPr>
            <p:cNvPr id="12292" name="AutoShape 4"/>
            <p:cNvSpPr>
              <a:spLocks noChangeArrowheads="1"/>
            </p:cNvSpPr>
            <p:nvPr/>
          </p:nvSpPr>
          <p:spPr bwMode="auto">
            <a:xfrm>
              <a:off x="519113" y="2714625"/>
              <a:ext cx="3609975" cy="754063"/>
            </a:xfrm>
            <a:prstGeom prst="triangle">
              <a:avLst>
                <a:gd name="adj" fmla="val 16667"/>
              </a:avLst>
            </a:prstGeom>
            <a:solidFill>
              <a:schemeClr val="accent1">
                <a:alpha val="0"/>
              </a:scheme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US" altLang="en-US" sz="2400">
                <a:solidFill>
                  <a:srgbClr val="3333FF"/>
                </a:solidFill>
                <a:latin typeface="Arial" panose="020B0604020202020204" pitchFamily="34" charset="0"/>
              </a:endParaRPr>
            </a:p>
          </p:txBody>
        </p:sp>
        <p:graphicFrame>
          <p:nvGraphicFramePr>
            <p:cNvPr id="12293" name="Object 5"/>
            <p:cNvGraphicFramePr>
              <a:graphicFrameLocks noChangeAspect="1"/>
            </p:cNvGraphicFramePr>
            <p:nvPr/>
          </p:nvGraphicFramePr>
          <p:xfrm>
            <a:off x="134938" y="3468688"/>
            <a:ext cx="215900" cy="228600"/>
          </p:xfrm>
          <a:graphic>
            <a:graphicData uri="http://schemas.openxmlformats.org/presentationml/2006/ole">
              <mc:AlternateContent xmlns:mc="http://schemas.openxmlformats.org/markup-compatibility/2006">
                <mc:Choice xmlns:v="urn:schemas-microsoft-com:vml" Requires="v">
                  <p:oleObj spid="_x0000_s1030" name="Equation" r:id="rId3" imgW="215806" imgH="228501" progId="Equation.DSMT4">
                    <p:embed/>
                  </p:oleObj>
                </mc:Choice>
                <mc:Fallback>
                  <p:oleObj name="Equation" r:id="rId3" imgW="215806" imgH="228501" progId="Equation.DSMT4">
                    <p:embed/>
                    <p:pic>
                      <p:nvPicPr>
                        <p:cNvPr id="1229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3468688"/>
                          <a:ext cx="215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1030288" y="2343150"/>
            <a:ext cx="215900" cy="228600"/>
          </p:xfrm>
          <a:graphic>
            <a:graphicData uri="http://schemas.openxmlformats.org/presentationml/2006/ole">
              <mc:AlternateContent xmlns:mc="http://schemas.openxmlformats.org/markup-compatibility/2006">
                <mc:Choice xmlns:v="urn:schemas-microsoft-com:vml" Requires="v">
                  <p:oleObj spid="_x0000_s1031" name="Equation" r:id="rId5" imgW="215806" imgH="228501" progId="Equation.DSMT4">
                    <p:embed/>
                  </p:oleObj>
                </mc:Choice>
                <mc:Fallback>
                  <p:oleObj name="Equation" r:id="rId5" imgW="215806" imgH="228501" progId="Equation.DSMT4">
                    <p:embed/>
                    <p:pic>
                      <p:nvPicPr>
                        <p:cNvPr id="1229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2343150"/>
                          <a:ext cx="215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4325938" y="3348038"/>
            <a:ext cx="215900" cy="241300"/>
          </p:xfrm>
          <a:graphic>
            <a:graphicData uri="http://schemas.openxmlformats.org/presentationml/2006/ole">
              <mc:AlternateContent xmlns:mc="http://schemas.openxmlformats.org/markup-compatibility/2006">
                <mc:Choice xmlns:v="urn:schemas-microsoft-com:vml" Requires="v">
                  <p:oleObj spid="_x0000_s1032" name="Equation" r:id="rId7" imgW="215713" imgH="241091" progId="Equation.DSMT4">
                    <p:embed/>
                  </p:oleObj>
                </mc:Choice>
                <mc:Fallback>
                  <p:oleObj name="Equation" r:id="rId7" imgW="215713" imgH="241091" progId="Equation.DSMT4">
                    <p:embed/>
                    <p:pic>
                      <p:nvPicPr>
                        <p:cNvPr id="1229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938" y="3348038"/>
                          <a:ext cx="2159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1839913" y="3589338"/>
            <a:ext cx="266700" cy="228600"/>
          </p:xfrm>
          <a:graphic>
            <a:graphicData uri="http://schemas.openxmlformats.org/presentationml/2006/ole">
              <mc:AlternateContent xmlns:mc="http://schemas.openxmlformats.org/markup-compatibility/2006">
                <mc:Choice xmlns:v="urn:schemas-microsoft-com:vml" Requires="v">
                  <p:oleObj spid="_x0000_s1033" name="Equation" r:id="rId9" imgW="266584" imgH="228501" progId="Equation.DSMT4">
                    <p:embed/>
                  </p:oleObj>
                </mc:Choice>
                <mc:Fallback>
                  <p:oleObj name="Equation" r:id="rId9" imgW="266584" imgH="228501" progId="Equation.DSMT4">
                    <p:embed/>
                    <p:pic>
                      <p:nvPicPr>
                        <p:cNvPr id="1229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9913" y="3589338"/>
                          <a:ext cx="266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1CC67EAA-D8CD-481D-846A-DDDD7590F0DB}"/>
                  </a:ext>
                </a:extLst>
              </p:cNvPr>
              <p:cNvSpPr txBox="1"/>
              <p:nvPr/>
            </p:nvSpPr>
            <p:spPr>
              <a:xfrm>
                <a:off x="5056757" y="2035319"/>
                <a:ext cx="322384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𝐴</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m:t>
                      </m:r>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1CC67EAA-D8CD-481D-846A-DDDD7590F0DB}"/>
                  </a:ext>
                </a:extLst>
              </p:cNvPr>
              <p:cNvSpPr txBox="1">
                <a:spLocks noRot="1" noChangeAspect="1" noMove="1" noResize="1" noEditPoints="1" noAdjustHandles="1" noChangeArrowheads="1" noChangeShapeType="1" noTextEdit="1"/>
              </p:cNvSpPr>
              <p:nvPr/>
            </p:nvSpPr>
            <p:spPr>
              <a:xfrm>
                <a:off x="5056757" y="2035319"/>
                <a:ext cx="3223846"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3933C6F3-CBB8-4681-9ED4-C7FF47DBD517}"/>
                  </a:ext>
                </a:extLst>
              </p:cNvPr>
              <p:cNvSpPr txBox="1"/>
              <p:nvPr/>
            </p:nvSpPr>
            <p:spPr>
              <a:xfrm>
                <a:off x="3981733" y="2524597"/>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40</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22.5</m:t>
                      </m:r>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19" name="TextBox 18">
                <a:extLst>
                  <a:ext uri="{FF2B5EF4-FFF2-40B4-BE49-F238E27FC236}">
                    <a16:creationId xmlns:a16="http://schemas.microsoft.com/office/drawing/2014/main" id="{3933C6F3-CBB8-4681-9ED4-C7FF47DBD517}"/>
                  </a:ext>
                </a:extLst>
              </p:cNvPr>
              <p:cNvSpPr txBox="1">
                <a:spLocks noRot="1" noChangeAspect="1" noMove="1" noResize="1" noEditPoints="1" noAdjustHandles="1" noChangeArrowheads="1" noChangeShapeType="1" noTextEdit="1"/>
              </p:cNvSpPr>
              <p:nvPr/>
            </p:nvSpPr>
            <p:spPr>
              <a:xfrm>
                <a:off x="3981733" y="2524597"/>
                <a:ext cx="4572000"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FEB1D652-B1DD-47A9-9F10-6535C343022F}"/>
                  </a:ext>
                </a:extLst>
              </p:cNvPr>
              <p:cNvSpPr txBox="1"/>
              <p:nvPr/>
            </p:nvSpPr>
            <p:spPr>
              <a:xfrm>
                <a:off x="5326751" y="3003228"/>
                <a:ext cx="288375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62.5</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=180°</m:t>
                      </m:r>
                    </m:oMath>
                  </m:oMathPara>
                </a14:m>
                <a:endParaRPr lang="en-US" dirty="0">
                  <a:solidFill>
                    <a:schemeClr val="tx1"/>
                  </a:solidFill>
                </a:endParaRPr>
              </a:p>
            </p:txBody>
          </p:sp>
        </mc:Choice>
        <mc:Fallback xmlns="">
          <p:sp>
            <p:nvSpPr>
              <p:cNvPr id="20" name="TextBox 19">
                <a:extLst>
                  <a:ext uri="{FF2B5EF4-FFF2-40B4-BE49-F238E27FC236}">
                    <a16:creationId xmlns:a16="http://schemas.microsoft.com/office/drawing/2014/main" id="{FEB1D652-B1DD-47A9-9F10-6535C343022F}"/>
                  </a:ext>
                </a:extLst>
              </p:cNvPr>
              <p:cNvSpPr txBox="1">
                <a:spLocks noRot="1" noChangeAspect="1" noMove="1" noResize="1" noEditPoints="1" noAdjustHandles="1" noChangeArrowheads="1" noChangeShapeType="1" noTextEdit="1"/>
              </p:cNvSpPr>
              <p:nvPr/>
            </p:nvSpPr>
            <p:spPr>
              <a:xfrm>
                <a:off x="5326751" y="3003228"/>
                <a:ext cx="2883754"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B0F6BF4A-FA85-4018-800B-ACDE9A671CA2}"/>
                  </a:ext>
                </a:extLst>
              </p:cNvPr>
              <p:cNvSpPr txBox="1"/>
              <p:nvPr/>
            </p:nvSpPr>
            <p:spPr>
              <a:xfrm>
                <a:off x="6267733" y="3537193"/>
                <a:ext cx="238450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117.5</m:t>
                      </m:r>
                      <m:r>
                        <a:rPr lang="en-US" i="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B0F6BF4A-FA85-4018-800B-ACDE9A671CA2}"/>
                  </a:ext>
                </a:extLst>
              </p:cNvPr>
              <p:cNvSpPr txBox="1">
                <a:spLocks noRot="1" noChangeAspect="1" noMove="1" noResize="1" noEditPoints="1" noAdjustHandles="1" noChangeArrowheads="1" noChangeShapeType="1" noTextEdit="1"/>
              </p:cNvSpPr>
              <p:nvPr/>
            </p:nvSpPr>
            <p:spPr>
              <a:xfrm>
                <a:off x="6267733" y="3537193"/>
                <a:ext cx="2384502"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BA81F152-C266-43C1-AF26-B97A39D36CD3}"/>
                  </a:ext>
                </a:extLst>
              </p:cNvPr>
              <p:cNvSpPr txBox="1"/>
              <p:nvPr/>
            </p:nvSpPr>
            <p:spPr>
              <a:xfrm>
                <a:off x="519113" y="3905933"/>
                <a:ext cx="2384502" cy="9103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𝑏</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𝑎</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𝐴</m:t>
                          </m:r>
                        </m:den>
                      </m:f>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BA81F152-C266-43C1-AF26-B97A39D36CD3}"/>
                  </a:ext>
                </a:extLst>
              </p:cNvPr>
              <p:cNvSpPr txBox="1">
                <a:spLocks noRot="1" noChangeAspect="1" noMove="1" noResize="1" noEditPoints="1" noAdjustHandles="1" noChangeArrowheads="1" noChangeShapeType="1" noTextEdit="1"/>
              </p:cNvSpPr>
              <p:nvPr/>
            </p:nvSpPr>
            <p:spPr>
              <a:xfrm>
                <a:off x="519113" y="3905933"/>
                <a:ext cx="2384502" cy="91031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CE9B8A0A-E1B6-4B33-A39B-5B85BD8E648F}"/>
                  </a:ext>
                </a:extLst>
              </p:cNvPr>
              <p:cNvSpPr txBox="1"/>
              <p:nvPr/>
            </p:nvSpPr>
            <p:spPr>
              <a:xfrm>
                <a:off x="434406" y="4856541"/>
                <a:ext cx="246811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𝑏</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𝐴</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oMath>
                  </m:oMathPara>
                </a14:m>
                <a:endParaRPr lang="en-US" dirty="0">
                  <a:solidFill>
                    <a:schemeClr val="tx1"/>
                  </a:solidFill>
                </a:endParaRPr>
              </a:p>
            </p:txBody>
          </p:sp>
        </mc:Choice>
        <mc:Fallback xmlns="">
          <p:sp>
            <p:nvSpPr>
              <p:cNvPr id="26" name="TextBox 25">
                <a:extLst>
                  <a:ext uri="{FF2B5EF4-FFF2-40B4-BE49-F238E27FC236}">
                    <a16:creationId xmlns:a16="http://schemas.microsoft.com/office/drawing/2014/main" id="{CE9B8A0A-E1B6-4B33-A39B-5B85BD8E648F}"/>
                  </a:ext>
                </a:extLst>
              </p:cNvPr>
              <p:cNvSpPr txBox="1">
                <a:spLocks noRot="1" noChangeAspect="1" noMove="1" noResize="1" noEditPoints="1" noAdjustHandles="1" noChangeArrowheads="1" noChangeShapeType="1" noTextEdit="1"/>
              </p:cNvSpPr>
              <p:nvPr/>
            </p:nvSpPr>
            <p:spPr>
              <a:xfrm>
                <a:off x="434406" y="4856541"/>
                <a:ext cx="2468113"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967949B9-CDF2-4649-BFD3-4F6F0456ABF6}"/>
                  </a:ext>
                </a:extLst>
              </p:cNvPr>
              <p:cNvSpPr txBox="1"/>
              <p:nvPr/>
            </p:nvSpPr>
            <p:spPr>
              <a:xfrm>
                <a:off x="1023225" y="5402683"/>
                <a:ext cx="2154238" cy="9103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𝑎</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𝑏</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𝐴</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den>
                      </m:f>
                    </m:oMath>
                  </m:oMathPara>
                </a14:m>
                <a:endParaRPr lang="en-US" dirty="0">
                  <a:solidFill>
                    <a:schemeClr val="tx1"/>
                  </a:solidFill>
                </a:endParaRPr>
              </a:p>
            </p:txBody>
          </p:sp>
        </mc:Choice>
        <mc:Fallback xmlns="">
          <p:sp>
            <p:nvSpPr>
              <p:cNvPr id="28" name="TextBox 27">
                <a:extLst>
                  <a:ext uri="{FF2B5EF4-FFF2-40B4-BE49-F238E27FC236}">
                    <a16:creationId xmlns:a16="http://schemas.microsoft.com/office/drawing/2014/main" id="{967949B9-CDF2-4649-BFD3-4F6F0456ABF6}"/>
                  </a:ext>
                </a:extLst>
              </p:cNvPr>
              <p:cNvSpPr txBox="1">
                <a:spLocks noRot="1" noChangeAspect="1" noMove="1" noResize="1" noEditPoints="1" noAdjustHandles="1" noChangeArrowheads="1" noChangeShapeType="1" noTextEdit="1"/>
              </p:cNvSpPr>
              <p:nvPr/>
            </p:nvSpPr>
            <p:spPr>
              <a:xfrm>
                <a:off x="1023225" y="5402683"/>
                <a:ext cx="2154238" cy="91031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D29F74DA-F317-4809-83FE-BFF6AFAFA1BB}"/>
                  </a:ext>
                </a:extLst>
              </p:cNvPr>
              <p:cNvSpPr txBox="1"/>
              <p:nvPr/>
            </p:nvSpPr>
            <p:spPr>
              <a:xfrm>
                <a:off x="2902519" y="5379761"/>
                <a:ext cx="2154238"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12</m:t>
                          </m:r>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40°</m:t>
                          </m:r>
                        </m:num>
                        <m:den>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117.5°</m:t>
                          </m:r>
                        </m:den>
                      </m:f>
                    </m:oMath>
                  </m:oMathPara>
                </a14:m>
                <a:endParaRPr lang="en-US" dirty="0">
                  <a:solidFill>
                    <a:schemeClr val="tx1"/>
                  </a:solidFill>
                </a:endParaRPr>
              </a:p>
            </p:txBody>
          </p:sp>
        </mc:Choice>
        <mc:Fallback xmlns="">
          <p:sp>
            <p:nvSpPr>
              <p:cNvPr id="30" name="TextBox 29">
                <a:extLst>
                  <a:ext uri="{FF2B5EF4-FFF2-40B4-BE49-F238E27FC236}">
                    <a16:creationId xmlns:a16="http://schemas.microsoft.com/office/drawing/2014/main" id="{D29F74DA-F317-4809-83FE-BFF6AFAFA1BB}"/>
                  </a:ext>
                </a:extLst>
              </p:cNvPr>
              <p:cNvSpPr txBox="1">
                <a:spLocks noRot="1" noChangeAspect="1" noMove="1" noResize="1" noEditPoints="1" noAdjustHandles="1" noChangeArrowheads="1" noChangeShapeType="1" noTextEdit="1"/>
              </p:cNvSpPr>
              <p:nvPr/>
            </p:nvSpPr>
            <p:spPr>
              <a:xfrm>
                <a:off x="2902519" y="5379761"/>
                <a:ext cx="2154238" cy="90178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1A98D427-5BCD-4447-BFFC-7DBEE8706E61}"/>
                  </a:ext>
                </a:extLst>
              </p:cNvPr>
              <p:cNvSpPr txBox="1"/>
              <p:nvPr/>
            </p:nvSpPr>
            <p:spPr>
              <a:xfrm>
                <a:off x="5056757" y="5596230"/>
                <a:ext cx="98669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8.7</m:t>
                      </m:r>
                    </m:oMath>
                  </m:oMathPara>
                </a14:m>
                <a:endParaRPr lang="en-US" dirty="0">
                  <a:solidFill>
                    <a:schemeClr val="tx1"/>
                  </a:solidFill>
                </a:endParaRPr>
              </a:p>
            </p:txBody>
          </p:sp>
        </mc:Choice>
        <mc:Fallback xmlns="">
          <p:sp>
            <p:nvSpPr>
              <p:cNvPr id="32" name="TextBox 31">
                <a:extLst>
                  <a:ext uri="{FF2B5EF4-FFF2-40B4-BE49-F238E27FC236}">
                    <a16:creationId xmlns:a16="http://schemas.microsoft.com/office/drawing/2014/main" id="{1A98D427-5BCD-4447-BFFC-7DBEE8706E61}"/>
                  </a:ext>
                </a:extLst>
              </p:cNvPr>
              <p:cNvSpPr txBox="1">
                <a:spLocks noRot="1" noChangeAspect="1" noMove="1" noResize="1" noEditPoints="1" noAdjustHandles="1" noChangeArrowheads="1" noChangeShapeType="1" noTextEdit="1"/>
              </p:cNvSpPr>
              <p:nvPr/>
            </p:nvSpPr>
            <p:spPr>
              <a:xfrm>
                <a:off x="5056757" y="5596230"/>
                <a:ext cx="986693" cy="523220"/>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175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4" grpId="0"/>
      <p:bldP spid="26" grpId="0"/>
      <p:bldP spid="28" grpId="0"/>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Example 2:  Solving an ASA Triangle Using the Law of Sines    </a:t>
            </a:r>
            <a:r>
              <a:rPr lang="en-US" altLang="en-US" i="1" dirty="0"/>
              <a:t>(continued)</a:t>
            </a:r>
          </a:p>
        </p:txBody>
      </p:sp>
      <p:sp>
        <p:nvSpPr>
          <p:cNvPr id="13315" name="Rectangle 3"/>
          <p:cNvSpPr>
            <a:spLocks noGrp="1" noChangeArrowheads="1"/>
          </p:cNvSpPr>
          <p:nvPr>
            <p:ph type="body" idx="1"/>
          </p:nvPr>
        </p:nvSpPr>
        <p:spPr>
          <a:xfrm>
            <a:off x="242888" y="1319213"/>
            <a:ext cx="8686800" cy="4949825"/>
          </a:xfrm>
        </p:spPr>
        <p:txBody>
          <a:bodyPr/>
          <a:lstStyle/>
          <a:p>
            <a:r>
              <a:rPr lang="en-US" altLang="en-US" i="1" dirty="0"/>
              <a:t>A</a:t>
            </a:r>
            <a:r>
              <a:rPr lang="en-US" altLang="en-US" dirty="0"/>
              <a:t> = 40°, </a:t>
            </a:r>
            <a:r>
              <a:rPr lang="en-US" altLang="en-US" i="1" dirty="0"/>
              <a:t>C</a:t>
            </a:r>
            <a:r>
              <a:rPr lang="en-US" altLang="en-US" dirty="0"/>
              <a:t> = 22.5°, and </a:t>
            </a:r>
            <a:r>
              <a:rPr lang="en-US" altLang="en-US" i="1" dirty="0"/>
              <a:t>b</a:t>
            </a:r>
            <a:r>
              <a:rPr lang="en-US" altLang="en-US" dirty="0"/>
              <a:t> = 12</a:t>
            </a:r>
          </a:p>
        </p:txBody>
      </p:sp>
      <p:grpSp>
        <p:nvGrpSpPr>
          <p:cNvPr id="15" name="Group 14">
            <a:extLst>
              <a:ext uri="{FF2B5EF4-FFF2-40B4-BE49-F238E27FC236}">
                <a16:creationId xmlns:a16="http://schemas.microsoft.com/office/drawing/2014/main" xmlns="" id="{10DF3ADC-D859-4211-9679-55D5780B8CB4}"/>
              </a:ext>
            </a:extLst>
          </p:cNvPr>
          <p:cNvGrpSpPr/>
          <p:nvPr/>
        </p:nvGrpSpPr>
        <p:grpSpPr>
          <a:xfrm>
            <a:off x="4238625" y="2238047"/>
            <a:ext cx="4406900" cy="1474788"/>
            <a:chOff x="134938" y="2343150"/>
            <a:chExt cx="4406900" cy="1474788"/>
          </a:xfrm>
        </p:grpSpPr>
        <p:sp>
          <p:nvSpPr>
            <p:cNvPr id="16" name="AutoShape 4">
              <a:extLst>
                <a:ext uri="{FF2B5EF4-FFF2-40B4-BE49-F238E27FC236}">
                  <a16:creationId xmlns:a16="http://schemas.microsoft.com/office/drawing/2014/main" xmlns="" id="{93DF6EDE-6195-4564-AA42-BCA077DF27B6}"/>
                </a:ext>
              </a:extLst>
            </p:cNvPr>
            <p:cNvSpPr>
              <a:spLocks noChangeArrowheads="1"/>
            </p:cNvSpPr>
            <p:nvPr/>
          </p:nvSpPr>
          <p:spPr bwMode="auto">
            <a:xfrm>
              <a:off x="519113" y="2714625"/>
              <a:ext cx="3609975" cy="754063"/>
            </a:xfrm>
            <a:prstGeom prst="triangle">
              <a:avLst>
                <a:gd name="adj" fmla="val 16667"/>
              </a:avLst>
            </a:prstGeom>
            <a:solidFill>
              <a:schemeClr val="accent1">
                <a:alpha val="0"/>
              </a:scheme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US" altLang="en-US" sz="2400">
                <a:solidFill>
                  <a:srgbClr val="3333FF"/>
                </a:solidFill>
                <a:latin typeface="Arial" panose="020B0604020202020204" pitchFamily="34" charset="0"/>
              </a:endParaRPr>
            </a:p>
          </p:txBody>
        </p:sp>
        <p:graphicFrame>
          <p:nvGraphicFramePr>
            <p:cNvPr id="17" name="Object 5">
              <a:extLst>
                <a:ext uri="{FF2B5EF4-FFF2-40B4-BE49-F238E27FC236}">
                  <a16:creationId xmlns:a16="http://schemas.microsoft.com/office/drawing/2014/main" xmlns="" id="{28B886B4-326B-4267-A1A7-A04DAB29B3CB}"/>
                </a:ext>
              </a:extLst>
            </p:cNvPr>
            <p:cNvGraphicFramePr>
              <a:graphicFrameLocks noChangeAspect="1"/>
            </p:cNvGraphicFramePr>
            <p:nvPr/>
          </p:nvGraphicFramePr>
          <p:xfrm>
            <a:off x="134938" y="3468688"/>
            <a:ext cx="215900" cy="228600"/>
          </p:xfrm>
          <a:graphic>
            <a:graphicData uri="http://schemas.openxmlformats.org/presentationml/2006/ole">
              <mc:AlternateContent xmlns:mc="http://schemas.openxmlformats.org/markup-compatibility/2006">
                <mc:Choice xmlns:v="urn:schemas-microsoft-com:vml" Requires="v">
                  <p:oleObj spid="_x0000_s2054" name="Equation" r:id="rId3" imgW="215806" imgH="228501" progId="Equation.DSMT4">
                    <p:embed/>
                  </p:oleObj>
                </mc:Choice>
                <mc:Fallback>
                  <p:oleObj name="Equation" r:id="rId3" imgW="215806" imgH="228501" progId="Equation.DSMT4">
                    <p:embed/>
                    <p:pic>
                      <p:nvPicPr>
                        <p:cNvPr id="17" name="Object 5">
                          <a:extLst>
                            <a:ext uri="{FF2B5EF4-FFF2-40B4-BE49-F238E27FC236}">
                              <a16:creationId xmlns:a16="http://schemas.microsoft.com/office/drawing/2014/main" xmlns="" id="{28B886B4-326B-4267-A1A7-A04DAB29B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3468688"/>
                          <a:ext cx="215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6">
              <a:extLst>
                <a:ext uri="{FF2B5EF4-FFF2-40B4-BE49-F238E27FC236}">
                  <a16:creationId xmlns:a16="http://schemas.microsoft.com/office/drawing/2014/main" xmlns="" id="{DE4FC112-474A-4D17-AA96-ADA2406238FB}"/>
                </a:ext>
              </a:extLst>
            </p:cNvPr>
            <p:cNvGraphicFramePr>
              <a:graphicFrameLocks noChangeAspect="1"/>
            </p:cNvGraphicFramePr>
            <p:nvPr/>
          </p:nvGraphicFramePr>
          <p:xfrm>
            <a:off x="1030288" y="2343150"/>
            <a:ext cx="215900" cy="228600"/>
          </p:xfrm>
          <a:graphic>
            <a:graphicData uri="http://schemas.openxmlformats.org/presentationml/2006/ole">
              <mc:AlternateContent xmlns:mc="http://schemas.openxmlformats.org/markup-compatibility/2006">
                <mc:Choice xmlns:v="urn:schemas-microsoft-com:vml" Requires="v">
                  <p:oleObj spid="_x0000_s2055" name="Equation" r:id="rId5" imgW="215806" imgH="228501" progId="Equation.DSMT4">
                    <p:embed/>
                  </p:oleObj>
                </mc:Choice>
                <mc:Fallback>
                  <p:oleObj name="Equation" r:id="rId5" imgW="215806" imgH="228501" progId="Equation.DSMT4">
                    <p:embed/>
                    <p:pic>
                      <p:nvPicPr>
                        <p:cNvPr id="18" name="Object 6">
                          <a:extLst>
                            <a:ext uri="{FF2B5EF4-FFF2-40B4-BE49-F238E27FC236}">
                              <a16:creationId xmlns:a16="http://schemas.microsoft.com/office/drawing/2014/main" xmlns="" id="{DE4FC112-474A-4D17-AA96-ADA2406238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2343150"/>
                          <a:ext cx="215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7">
              <a:extLst>
                <a:ext uri="{FF2B5EF4-FFF2-40B4-BE49-F238E27FC236}">
                  <a16:creationId xmlns:a16="http://schemas.microsoft.com/office/drawing/2014/main" xmlns="" id="{B583B517-A4E5-4953-B83C-57FF2D74D135}"/>
                </a:ext>
              </a:extLst>
            </p:cNvPr>
            <p:cNvGraphicFramePr>
              <a:graphicFrameLocks noChangeAspect="1"/>
            </p:cNvGraphicFramePr>
            <p:nvPr/>
          </p:nvGraphicFramePr>
          <p:xfrm>
            <a:off x="4325938" y="3348038"/>
            <a:ext cx="215900" cy="241300"/>
          </p:xfrm>
          <a:graphic>
            <a:graphicData uri="http://schemas.openxmlformats.org/presentationml/2006/ole">
              <mc:AlternateContent xmlns:mc="http://schemas.openxmlformats.org/markup-compatibility/2006">
                <mc:Choice xmlns:v="urn:schemas-microsoft-com:vml" Requires="v">
                  <p:oleObj spid="_x0000_s2056" name="Equation" r:id="rId7" imgW="215713" imgH="241091" progId="Equation.DSMT4">
                    <p:embed/>
                  </p:oleObj>
                </mc:Choice>
                <mc:Fallback>
                  <p:oleObj name="Equation" r:id="rId7" imgW="215713" imgH="241091" progId="Equation.DSMT4">
                    <p:embed/>
                    <p:pic>
                      <p:nvPicPr>
                        <p:cNvPr id="19" name="Object 7">
                          <a:extLst>
                            <a:ext uri="{FF2B5EF4-FFF2-40B4-BE49-F238E27FC236}">
                              <a16:creationId xmlns:a16="http://schemas.microsoft.com/office/drawing/2014/main" xmlns="" id="{B583B517-A4E5-4953-B83C-57FF2D74D1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938" y="3348038"/>
                          <a:ext cx="2159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8">
              <a:extLst>
                <a:ext uri="{FF2B5EF4-FFF2-40B4-BE49-F238E27FC236}">
                  <a16:creationId xmlns:a16="http://schemas.microsoft.com/office/drawing/2014/main" xmlns="" id="{155941A6-CF0E-4ACC-8A6A-25BD21DEC892}"/>
                </a:ext>
              </a:extLst>
            </p:cNvPr>
            <p:cNvGraphicFramePr>
              <a:graphicFrameLocks noChangeAspect="1"/>
            </p:cNvGraphicFramePr>
            <p:nvPr/>
          </p:nvGraphicFramePr>
          <p:xfrm>
            <a:off x="1839913" y="3589338"/>
            <a:ext cx="266700" cy="228600"/>
          </p:xfrm>
          <a:graphic>
            <a:graphicData uri="http://schemas.openxmlformats.org/presentationml/2006/ole">
              <mc:AlternateContent xmlns:mc="http://schemas.openxmlformats.org/markup-compatibility/2006">
                <mc:Choice xmlns:v="urn:schemas-microsoft-com:vml" Requires="v">
                  <p:oleObj spid="_x0000_s2057" name="Equation" r:id="rId9" imgW="266584" imgH="228501" progId="Equation.DSMT4">
                    <p:embed/>
                  </p:oleObj>
                </mc:Choice>
                <mc:Fallback>
                  <p:oleObj name="Equation" r:id="rId9" imgW="266584" imgH="228501" progId="Equation.DSMT4">
                    <p:embed/>
                    <p:pic>
                      <p:nvPicPr>
                        <p:cNvPr id="20" name="Object 8">
                          <a:extLst>
                            <a:ext uri="{FF2B5EF4-FFF2-40B4-BE49-F238E27FC236}">
                              <a16:creationId xmlns:a16="http://schemas.microsoft.com/office/drawing/2014/main" xmlns="" id="{155941A6-CF0E-4ACC-8A6A-25BD21DEC8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9913" y="3589338"/>
                          <a:ext cx="266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6C5CE10F-0BA6-40B9-9B23-AD75E89E9397}"/>
                  </a:ext>
                </a:extLst>
              </p:cNvPr>
              <p:cNvSpPr txBox="1"/>
              <p:nvPr/>
            </p:nvSpPr>
            <p:spPr>
              <a:xfrm>
                <a:off x="519113" y="1890808"/>
                <a:ext cx="2286000"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i="1">
                              <a:solidFill>
                                <a:schemeClr val="tx1"/>
                              </a:solidFill>
                              <a:latin typeface="Cambria Math" panose="02040503050406030204" pitchFamily="18" charset="0"/>
                            </a:rPr>
                            <m:t>𝑏</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𝑐</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den>
                      </m:f>
                    </m:oMath>
                  </m:oMathPara>
                </a14:m>
                <a:endParaRPr lang="en-US" dirty="0">
                  <a:solidFill>
                    <a:schemeClr val="tx1"/>
                  </a:solidFill>
                </a:endParaRPr>
              </a:p>
            </p:txBody>
          </p:sp>
        </mc:Choice>
        <mc:Fallback xmlns="">
          <p:sp>
            <p:nvSpPr>
              <p:cNvPr id="22" name="TextBox 21">
                <a:extLst>
                  <a:ext uri="{FF2B5EF4-FFF2-40B4-BE49-F238E27FC236}">
                    <a16:creationId xmlns:a16="http://schemas.microsoft.com/office/drawing/2014/main" id="{6C5CE10F-0BA6-40B9-9B23-AD75E89E9397}"/>
                  </a:ext>
                </a:extLst>
              </p:cNvPr>
              <p:cNvSpPr txBox="1">
                <a:spLocks noRot="1" noChangeAspect="1" noMove="1" noResize="1" noEditPoints="1" noAdjustHandles="1" noChangeArrowheads="1" noChangeShapeType="1" noTextEdit="1"/>
              </p:cNvSpPr>
              <p:nvPr/>
            </p:nvSpPr>
            <p:spPr>
              <a:xfrm>
                <a:off x="519113" y="1890808"/>
                <a:ext cx="2286000" cy="9103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5FC18B35-16D0-4BE1-A17E-AFEBF9BBEA6F}"/>
                  </a:ext>
                </a:extLst>
              </p:cNvPr>
              <p:cNvSpPr txBox="1"/>
              <p:nvPr/>
            </p:nvSpPr>
            <p:spPr>
              <a:xfrm>
                <a:off x="328613" y="3111170"/>
                <a:ext cx="2667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𝑐</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𝑏</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5FC18B35-16D0-4BE1-A17E-AFEBF9BBEA6F}"/>
                  </a:ext>
                </a:extLst>
              </p:cNvPr>
              <p:cNvSpPr txBox="1">
                <a:spLocks noRot="1" noChangeAspect="1" noMove="1" noResize="1" noEditPoints="1" noAdjustHandles="1" noChangeArrowheads="1" noChangeShapeType="1" noTextEdit="1"/>
              </p:cNvSpPr>
              <p:nvPr/>
            </p:nvSpPr>
            <p:spPr>
              <a:xfrm>
                <a:off x="328613" y="3111170"/>
                <a:ext cx="2667000"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2212984C-87EC-4C8D-846D-5C7CF6E4D7A5}"/>
                  </a:ext>
                </a:extLst>
              </p:cNvPr>
              <p:cNvSpPr txBox="1"/>
              <p:nvPr/>
            </p:nvSpPr>
            <p:spPr>
              <a:xfrm>
                <a:off x="1019268" y="3709311"/>
                <a:ext cx="2084294" cy="9103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𝑐</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𝑏</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𝐶</m:t>
                          </m:r>
                        </m:num>
                        <m:den>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𝐵</m:t>
                          </m:r>
                        </m:den>
                      </m:f>
                    </m:oMath>
                  </m:oMathPara>
                </a14:m>
                <a:endParaRPr lang="en-US" dirty="0">
                  <a:solidFill>
                    <a:schemeClr val="tx1"/>
                  </a:solidFill>
                </a:endParaRPr>
              </a:p>
            </p:txBody>
          </p:sp>
        </mc:Choice>
        <mc:Fallback xmlns="">
          <p:sp>
            <p:nvSpPr>
              <p:cNvPr id="26" name="TextBox 25">
                <a:extLst>
                  <a:ext uri="{FF2B5EF4-FFF2-40B4-BE49-F238E27FC236}">
                    <a16:creationId xmlns:a16="http://schemas.microsoft.com/office/drawing/2014/main" id="{2212984C-87EC-4C8D-846D-5C7CF6E4D7A5}"/>
                  </a:ext>
                </a:extLst>
              </p:cNvPr>
              <p:cNvSpPr txBox="1">
                <a:spLocks noRot="1" noChangeAspect="1" noMove="1" noResize="1" noEditPoints="1" noAdjustHandles="1" noChangeArrowheads="1" noChangeShapeType="1" noTextEdit="1"/>
              </p:cNvSpPr>
              <p:nvPr/>
            </p:nvSpPr>
            <p:spPr>
              <a:xfrm>
                <a:off x="1019268" y="3709311"/>
                <a:ext cx="2084294" cy="91031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162706FB-CED9-4A80-B08B-D93B97AC8413}"/>
                  </a:ext>
                </a:extLst>
              </p:cNvPr>
              <p:cNvSpPr txBox="1"/>
              <p:nvPr/>
            </p:nvSpPr>
            <p:spPr>
              <a:xfrm>
                <a:off x="1233488" y="4932509"/>
                <a:ext cx="2667000" cy="9105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12</m:t>
                          </m:r>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22.5°</m:t>
                          </m:r>
                        </m:num>
                        <m:den>
                          <m:r>
                            <m:rPr>
                              <m:sty m:val="p"/>
                            </m:rPr>
                            <a:rPr lang="en-US" i="0">
                              <a:solidFill>
                                <a:schemeClr val="tx1"/>
                              </a:solidFill>
                              <a:latin typeface="Cambria Math" panose="02040503050406030204" pitchFamily="18" charset="0"/>
                            </a:rPr>
                            <m:t>sin</m:t>
                          </m:r>
                          <m:r>
                            <a:rPr lang="en-US" i="0">
                              <a:solidFill>
                                <a:schemeClr val="tx1"/>
                              </a:solidFill>
                              <a:latin typeface="Cambria Math" panose="02040503050406030204" pitchFamily="18" charset="0"/>
                            </a:rPr>
                            <m:t>117.5°</m:t>
                          </m:r>
                        </m:den>
                      </m:f>
                    </m:oMath>
                  </m:oMathPara>
                </a14:m>
                <a:endParaRPr lang="en-US" dirty="0">
                  <a:solidFill>
                    <a:schemeClr val="tx1"/>
                  </a:solidFill>
                </a:endParaRPr>
              </a:p>
            </p:txBody>
          </p:sp>
        </mc:Choice>
        <mc:Fallback xmlns="">
          <p:sp>
            <p:nvSpPr>
              <p:cNvPr id="28" name="TextBox 27">
                <a:extLst>
                  <a:ext uri="{FF2B5EF4-FFF2-40B4-BE49-F238E27FC236}">
                    <a16:creationId xmlns:a16="http://schemas.microsoft.com/office/drawing/2014/main" id="{162706FB-CED9-4A80-B08B-D93B97AC8413}"/>
                  </a:ext>
                </a:extLst>
              </p:cNvPr>
              <p:cNvSpPr txBox="1">
                <a:spLocks noRot="1" noChangeAspect="1" noMove="1" noResize="1" noEditPoints="1" noAdjustHandles="1" noChangeArrowheads="1" noChangeShapeType="1" noTextEdit="1"/>
              </p:cNvSpPr>
              <p:nvPr/>
            </p:nvSpPr>
            <p:spPr>
              <a:xfrm>
                <a:off x="1233488" y="4932509"/>
                <a:ext cx="2667000" cy="91057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04175DE4-B778-4AC7-AAA4-078C615842EE}"/>
                  </a:ext>
                </a:extLst>
              </p:cNvPr>
              <p:cNvSpPr txBox="1"/>
              <p:nvPr/>
            </p:nvSpPr>
            <p:spPr>
              <a:xfrm>
                <a:off x="3429000" y="5179972"/>
                <a:ext cx="1524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5.2</m:t>
                      </m:r>
                    </m:oMath>
                  </m:oMathPara>
                </a14:m>
                <a:endParaRPr lang="en-US" dirty="0">
                  <a:solidFill>
                    <a:schemeClr val="tx1"/>
                  </a:solidFill>
                </a:endParaRPr>
              </a:p>
            </p:txBody>
          </p:sp>
        </mc:Choice>
        <mc:Fallback xmlns="">
          <p:sp>
            <p:nvSpPr>
              <p:cNvPr id="30" name="TextBox 29">
                <a:extLst>
                  <a:ext uri="{FF2B5EF4-FFF2-40B4-BE49-F238E27FC236}">
                    <a16:creationId xmlns:a16="http://schemas.microsoft.com/office/drawing/2014/main" id="{04175DE4-B778-4AC7-AAA4-078C615842EE}"/>
                  </a:ext>
                </a:extLst>
              </p:cNvPr>
              <p:cNvSpPr txBox="1">
                <a:spLocks noRot="1" noChangeAspect="1" noMove="1" noResize="1" noEditPoints="1" noAdjustHandles="1" noChangeArrowheads="1" noChangeShapeType="1" noTextEdit="1"/>
              </p:cNvSpPr>
              <p:nvPr/>
            </p:nvSpPr>
            <p:spPr>
              <a:xfrm>
                <a:off x="3429000" y="5179972"/>
                <a:ext cx="1524000" cy="52322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25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19248</TotalTime>
  <Words>1662</Words>
  <Application>Microsoft Office PowerPoint</Application>
  <PresentationFormat>Letter Paper (8.5x11 in)</PresentationFormat>
  <Paragraphs>173</Paragraphs>
  <Slides>21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Times New Roman</vt:lpstr>
      <vt:lpstr>Arial Narrow</vt:lpstr>
      <vt:lpstr>Cambria Math</vt:lpstr>
      <vt:lpstr>Calibri</vt:lpstr>
      <vt:lpstr>Tahoma</vt:lpstr>
      <vt:lpstr>3_Custom Design</vt:lpstr>
      <vt:lpstr>Equation</vt:lpstr>
      <vt:lpstr>PowerPoint Presentation</vt:lpstr>
      <vt:lpstr>Objectives:</vt:lpstr>
      <vt:lpstr>Oblique Triangles</vt:lpstr>
      <vt:lpstr>The Law of Sines</vt:lpstr>
      <vt:lpstr>Solving Oblique Triangles</vt:lpstr>
      <vt:lpstr>Example 1:  Solving an SAA Triangle Using the Law of Sines</vt:lpstr>
      <vt:lpstr>Example 1:  Solving an SAA Triangle Using the Law of Sines   (continued)</vt:lpstr>
      <vt:lpstr>Example 2:  Solving an ASA Triangle Using the Law of Sines</vt:lpstr>
      <vt:lpstr>Example 2:  Solving an ASA Triangle Using the Law of Sines    (continued)</vt:lpstr>
      <vt:lpstr>The Ambiguous Case (SSA)</vt:lpstr>
      <vt:lpstr>The Ambiguous Case (SSA)                   (continued)</vt:lpstr>
      <vt:lpstr>Example 4:  Solving an SSA Triangle Using the Law of Sines (No Solution)</vt:lpstr>
      <vt:lpstr>Example 5:  Solving an SSA Triangle Using the Law of Sines (Two Solutions)</vt:lpstr>
      <vt:lpstr>Example 5:  Solving an SSA Triangle Using the Law of Sines (Two Solutions)     (continued)</vt:lpstr>
      <vt:lpstr>Example 5:  Solving an SSA Triangle Using the Law of Sines (Two Solutions)     (continued)</vt:lpstr>
      <vt:lpstr>Example:  Solving an SSA Triangle Using the Law of Sines (Two Solutions)    (continued)</vt:lpstr>
      <vt:lpstr>Example 5:  Solving an SSA Triangle Using the Law of Sines (Two Solutions)    (continued)</vt:lpstr>
      <vt:lpstr>The Area of an Oblique Triangle</vt:lpstr>
      <vt:lpstr>Example 6:  Finding the Area of an Oblique Triangle</vt:lpstr>
      <vt:lpstr>Example 7:   Application</vt:lpstr>
      <vt:lpstr>Example 7:   Application    (continued)</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1205</cp:revision>
  <cp:lastPrinted>2001-11-04T00:51:13Z</cp:lastPrinted>
  <dcterms:created xsi:type="dcterms:W3CDTF">2005-02-25T19:46:41Z</dcterms:created>
  <dcterms:modified xsi:type="dcterms:W3CDTF">2022-12-30T02:53:05Z</dcterms:modified>
</cp:coreProperties>
</file>