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956" r:id="rId2"/>
    <p:sldId id="1390" r:id="rId3"/>
    <p:sldId id="1388" r:id="rId4"/>
    <p:sldId id="1391" r:id="rId5"/>
    <p:sldId id="1392" r:id="rId6"/>
    <p:sldId id="1395" r:id="rId7"/>
    <p:sldId id="1401" r:id="rId8"/>
    <p:sldId id="1402" r:id="rId9"/>
    <p:sldId id="1403" r:id="rId10"/>
    <p:sldId id="1393" r:id="rId11"/>
    <p:sldId id="1394" r:id="rId12"/>
    <p:sldId id="1396" r:id="rId13"/>
    <p:sldId id="1397" r:id="rId14"/>
    <p:sldId id="1398" r:id="rId15"/>
    <p:sldId id="1399" r:id="rId16"/>
    <p:sldId id="1400" r:id="rId17"/>
  </p:sldIdLst>
  <p:sldSz cx="9144000" cy="6858000" type="letter"/>
  <p:notesSz cx="6858000" cy="9144000"/>
  <p:embeddedFontLs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</p:embeddedFontLst>
  <p:custDataLst>
    <p:tags r:id="rId31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E86542"/>
    <a:srgbClr val="0000FF"/>
    <a:srgbClr val="4F2270"/>
    <a:srgbClr val="441D61"/>
    <a:srgbClr val="FFFFFF"/>
    <a:srgbClr val="3399FF"/>
    <a:srgbClr val="CCECFF"/>
    <a:srgbClr val="2BCEDF"/>
    <a:srgbClr val="BF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3129" autoAdjust="0"/>
  </p:normalViewPr>
  <p:slideViewPr>
    <p:cSldViewPr snapToGrid="0" snapToObjects="1">
      <p:cViewPr varScale="1">
        <p:scale>
          <a:sx n="61" d="100"/>
          <a:sy n="61" d="100"/>
        </p:scale>
        <p:origin x="-630" y="-90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7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Exponential and Logarithmic Functions 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600" y="3922441"/>
            <a:ext cx="37163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4.1 Exponential Functions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88A565-983E-44BE-9EFF-668C676F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Transformations Involving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  to obtain the graph of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Begin with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/>
                </a:r>
                <a:br>
                  <a:rPr lang="en-US" altLang="en-US" dirty="0"/>
                </a:br>
                <a:r>
                  <a:rPr lang="en-US" altLang="en-US" dirty="0"/>
                  <a:t>which was graphed in</a:t>
                </a:r>
                <a:br>
                  <a:rPr lang="en-US" altLang="en-US" dirty="0"/>
                </a:br>
                <a:r>
                  <a:rPr lang="en-US" altLang="en-US" dirty="0"/>
                  <a:t>Example 2.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We’ve identified</a:t>
                </a:r>
              </a:p>
              <a:p>
                <a:pPr marL="0" indent="0"/>
                <a:r>
                  <a:rPr lang="en-US" altLang="en-US" dirty="0"/>
                  <a:t>three points and the</a:t>
                </a:r>
              </a:p>
              <a:p>
                <a:pPr marL="0" indent="0"/>
                <a:r>
                  <a:rPr lang="en-US" altLang="en-US" dirty="0"/>
                  <a:t>asymptote.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1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6743700" y="4716463"/>
            <a:ext cx="17033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Horizontal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>
              <a:spcBef>
                <a:spcPct val="0"/>
              </a:spcBef>
            </a:pPr>
            <a:r>
              <a:rPr lang="en-US" altLang="en-US" sz="2800" i="1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H="1" flipV="1">
            <a:off x="7069138" y="4216400"/>
            <a:ext cx="42862" cy="487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097463" y="3741738"/>
            <a:ext cx="493712" cy="3413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491163" y="3306763"/>
            <a:ext cx="439737" cy="5635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6265863" y="2479675"/>
            <a:ext cx="42862" cy="769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42C8011-6A52-4EE5-9742-B6983C9CDBD8}"/>
              </a:ext>
            </a:extLst>
          </p:cNvPr>
          <p:cNvSpPr txBox="1"/>
          <p:nvPr/>
        </p:nvSpPr>
        <p:spPr>
          <a:xfrm>
            <a:off x="5871356" y="1898947"/>
            <a:ext cx="109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(1, 3)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080A6F-F526-455F-BA03-F7D42C493077}"/>
              </a:ext>
            </a:extLst>
          </p:cNvPr>
          <p:cNvSpPr txBox="1"/>
          <p:nvPr/>
        </p:nvSpPr>
        <p:spPr>
          <a:xfrm>
            <a:off x="4760559" y="2767956"/>
            <a:ext cx="109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(0, 1)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C594B74-5D6B-48B3-86E7-394A01D0F351}"/>
                  </a:ext>
                </a:extLst>
              </p:cNvPr>
              <p:cNvSpPr txBox="1"/>
              <p:nvPr/>
            </p:nvSpPr>
            <p:spPr>
              <a:xfrm>
                <a:off x="3993157" y="3234010"/>
                <a:ext cx="1090637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594B74-5D6B-48B3-86E7-394A01D0F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157" y="3234010"/>
                <a:ext cx="1090637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4305300" y="4202113"/>
            <a:ext cx="3195638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4:  Transformations Involving Exponential Functions    </a:t>
            </a:r>
            <a:r>
              <a:rPr lang="en-US" altLang="en-US" i="1" dirty="0"/>
              <a:t>(continued)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600200"/>
            <a:ext cx="8751887" cy="4525963"/>
          </a:xfrm>
        </p:spPr>
        <p:txBody>
          <a:bodyPr/>
          <a:lstStyle/>
          <a:p>
            <a:r>
              <a:rPr lang="en-US" altLang="en-US" dirty="0"/>
              <a:t>The graph will shift 1 unit to the right.</a:t>
            </a:r>
          </a:p>
          <a:p>
            <a:r>
              <a:rPr lang="en-US" altLang="en-US" dirty="0"/>
              <a:t>Add 1 to each </a:t>
            </a:r>
            <a:r>
              <a:rPr lang="en-US" altLang="en-US" i="1" dirty="0"/>
              <a:t>x</a:t>
            </a:r>
            <a:r>
              <a:rPr lang="en-US" altLang="en-US" dirty="0"/>
              <a:t>-coordinate. </a:t>
            </a:r>
          </a:p>
          <a:p>
            <a:endParaRPr lang="en-US" alt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262188"/>
            <a:ext cx="385762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743700" y="4716463"/>
            <a:ext cx="170338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Horizontal</a:t>
            </a:r>
          </a:p>
          <a:p>
            <a:pPr>
              <a:spcBef>
                <a:spcPct val="0"/>
              </a:spcBef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asymptote</a:t>
            </a:r>
          </a:p>
          <a:p>
            <a:pPr>
              <a:spcBef>
                <a:spcPct val="0"/>
              </a:spcBef>
            </a:pPr>
            <a:r>
              <a:rPr lang="en-US" altLang="en-US" sz="2800" i="1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= 0</a:t>
            </a:r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645275" y="3281363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63" name="Equation" r:id="rId4" imgW="139680" imgH="190440" progId="Equation.DSMT4">
                  <p:embed/>
                </p:oleObj>
              </mc:Choice>
              <mc:Fallback>
                <p:oleObj name="Equation" r:id="rId4" imgW="139680" imgH="190440" progId="Equation.DSMT4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3281363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288088" y="3849688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64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194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3849688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5930900" y="40259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65" name="Equation" r:id="rId7" imgW="139680" imgH="190440" progId="Equation.DSMT4">
                  <p:embed/>
                </p:oleObj>
              </mc:Choice>
              <mc:Fallback>
                <p:oleObj name="Equation" r:id="rId7" imgW="139680" imgH="190440" progId="Equation.DSMT4">
                  <p:embed/>
                  <p:pic>
                    <p:nvPicPr>
                      <p:cNvPr id="194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40259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305300" y="4202113"/>
            <a:ext cx="3195638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5156200" y="347186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5376863" y="4159250"/>
            <a:ext cx="596900" cy="5445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6416675" y="3921125"/>
            <a:ext cx="9699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6784975" y="3352800"/>
            <a:ext cx="7159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 flipV="1">
            <a:off x="7069138" y="4216400"/>
            <a:ext cx="42862" cy="487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5097463" y="3741738"/>
            <a:ext cx="493712" cy="3413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5491163" y="3306763"/>
            <a:ext cx="439737" cy="5635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6265863" y="2479675"/>
            <a:ext cx="42862" cy="7699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42C8011-6A52-4EE5-9742-B6983C9CDBD8}"/>
              </a:ext>
            </a:extLst>
          </p:cNvPr>
          <p:cNvSpPr txBox="1"/>
          <p:nvPr/>
        </p:nvSpPr>
        <p:spPr>
          <a:xfrm>
            <a:off x="5871356" y="1898947"/>
            <a:ext cx="109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(1, 3)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9E86A9-0051-46C8-9FF3-A8A8AA949A21}"/>
              </a:ext>
            </a:extLst>
          </p:cNvPr>
          <p:cNvSpPr txBox="1"/>
          <p:nvPr/>
        </p:nvSpPr>
        <p:spPr>
          <a:xfrm>
            <a:off x="7520769" y="3075930"/>
            <a:ext cx="109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(2, 3)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B28875-7C92-4015-91EA-2B78C0E67D72}"/>
              </a:ext>
            </a:extLst>
          </p:cNvPr>
          <p:cNvSpPr txBox="1"/>
          <p:nvPr/>
        </p:nvSpPr>
        <p:spPr>
          <a:xfrm>
            <a:off x="7453312" y="3696984"/>
            <a:ext cx="109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(1, 1)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080A6F-F526-455F-BA03-F7D42C493077}"/>
              </a:ext>
            </a:extLst>
          </p:cNvPr>
          <p:cNvSpPr txBox="1"/>
          <p:nvPr/>
        </p:nvSpPr>
        <p:spPr>
          <a:xfrm>
            <a:off x="4760559" y="2767956"/>
            <a:ext cx="109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(0, 1)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C594B74-5D6B-48B3-86E7-394A01D0F351}"/>
                  </a:ext>
                </a:extLst>
              </p:cNvPr>
              <p:cNvSpPr txBox="1"/>
              <p:nvPr/>
            </p:nvSpPr>
            <p:spPr>
              <a:xfrm>
                <a:off x="3993157" y="3234010"/>
                <a:ext cx="1090637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594B74-5D6B-48B3-86E7-394A01D0F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157" y="3234010"/>
                <a:ext cx="1090637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BB125C7-58DD-4F1A-BBFC-F6D29120F118}"/>
                  </a:ext>
                </a:extLst>
              </p:cNvPr>
              <p:cNvSpPr txBox="1"/>
              <p:nvPr/>
            </p:nvSpPr>
            <p:spPr>
              <a:xfrm>
                <a:off x="4493969" y="4703763"/>
                <a:ext cx="1090637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B125C7-58DD-4F1A-BBFC-F6D29120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969" y="4703763"/>
                <a:ext cx="1090637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2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Natural Base </a:t>
            </a:r>
            <a:r>
              <a:rPr lang="en-US" altLang="en-US" i="1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number 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 is defined as the value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approaches as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gets larger and larger. 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→∞,</m:t>
                    </m:r>
                  </m:oMath>
                </a14:m>
                <a:r>
                  <a:rPr lang="en-US" altLang="en-US" dirty="0"/>
                  <a:t> the approximate value of 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 to nine decimal places is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≈2.718281827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                                  </a:t>
                </a:r>
              </a:p>
              <a:p>
                <a:pPr marL="0" indent="0"/>
                <a:r>
                  <a:rPr lang="en-US" altLang="en-US" dirty="0"/>
                  <a:t>The irrational number, 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, approximately 2.72, is called the </a:t>
                </a:r>
                <a:r>
                  <a:rPr lang="en-US" altLang="en-US" b="1" dirty="0"/>
                  <a:t>natural base</a:t>
                </a:r>
                <a:r>
                  <a:rPr lang="en-US" altLang="en-US" dirty="0"/>
                  <a:t>.  The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 is called the </a:t>
                </a:r>
                <a:r>
                  <a:rPr lang="en-US" altLang="en-US" b="1" dirty="0"/>
                  <a:t>natural exponential function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2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Gray Wolf Population</a:t>
            </a:r>
            <a:endParaRPr lang="en-US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8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030849"/>
                <a:ext cx="870585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 smtClean="0"/>
                  <a:t>The exponential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=1144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0.0325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                                models the gray wolf population of the Western Great Lakes,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years after 1978.  Project the gray wolf’s population in the recovery area in 2014.</a:t>
                </a:r>
              </a:p>
              <a:p>
                <a:pPr marL="0" indent="0"/>
                <a:r>
                  <a:rPr lang="en-US" altLang="en-US" dirty="0"/>
                  <a:t>Solution: Because 2014 is 36 years after 1978, we substitute 36 for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in the given function.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=1144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0.0325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=1144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(0.0325)(36)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≈3686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indicates that the gray wolf population in the Western Great Lakes in the year 2014 is projected to be about 3686 wolves.</a:t>
                </a:r>
              </a:p>
            </p:txBody>
          </p:sp>
        </mc:Choice>
        <mc:Fallback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030849"/>
                <a:ext cx="8705850" cy="4525963"/>
              </a:xfrm>
              <a:blipFill rotWithShape="1">
                <a:blip r:embed="rId2"/>
                <a:stretch>
                  <a:fillRect l="-1401" t="-1211" r="-560" b="-23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3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Formulas for Compound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After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 years, the balance,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, in an account with principal </a:t>
                </a:r>
                <a:r>
                  <a:rPr lang="en-US" altLang="en-US" i="1" dirty="0"/>
                  <a:t>P</a:t>
                </a:r>
                <a:r>
                  <a:rPr lang="en-US" altLang="en-US" dirty="0"/>
                  <a:t> and annual interest rate </a:t>
                </a:r>
                <a:r>
                  <a:rPr lang="en-US" altLang="en-US" i="1" dirty="0"/>
                  <a:t>r</a:t>
                </a:r>
                <a:r>
                  <a:rPr lang="en-US" altLang="en-US" dirty="0"/>
                  <a:t> (in decimal form) is given by the following formulas:</a:t>
                </a:r>
              </a:p>
              <a:p>
                <a:pPr marL="0" indent="0"/>
                <a:r>
                  <a:rPr lang="en-US" altLang="en-US" dirty="0"/>
                  <a:t>1.  For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compounding periods per year: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2.  For continuous compounding: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1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7a:  Using Compound Interest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2" y="1398465"/>
                <a:ext cx="870585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A sum of $10,000 is invested at an annual rate of 1.08%.  Find the balance in the account after 5 years subject to quarterly compounding.</a:t>
                </a:r>
              </a:p>
              <a:p>
                <a:pPr marL="0" indent="0"/>
                <a:r>
                  <a:rPr lang="en-US" altLang="en-US" dirty="0"/>
                  <a:t>Solution: We will use the formula for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compounding periods per year, with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= 4.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r>
                  <a:rPr lang="en-US" alt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10,000</m:t>
                        </m:r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0.0108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4(5)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		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≈10,554.08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balance in the account after 5 years subject to quarterly compounding will be $</a:t>
                </a:r>
                <a:r>
                  <a:rPr lang="en-US" altLang="en-US" dirty="0" smtClean="0"/>
                  <a:t>10,554.08</a:t>
                </a:r>
                <a:endParaRPr lang="en-US" altLang="en-US" dirty="0"/>
              </a:p>
            </p:txBody>
          </p:sp>
        </mc:Choice>
        <mc:Fallback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2" y="1398465"/>
                <a:ext cx="8705850" cy="4525963"/>
              </a:xfrm>
              <a:blipFill rotWithShape="1">
                <a:blip r:embed="rId2"/>
                <a:stretch>
                  <a:fillRect l="-1401" t="-1346" r="-1961" b="-6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8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7b:  Using Compound Interest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9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A sum of $10,000 is invested at an annual rate of 1.08%.  Find the balance in the account after 5 years subject to continuous compounding.</a:t>
                </a:r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:r>
                  <a:rPr lang="en-US" altLang="en-US" dirty="0"/>
                  <a:t>We will use the formula for continuous compounding.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=10,000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0.0108(5)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≈10,554.85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balance in the account after 5 years subject to continuous compounding will be $</a:t>
                </a:r>
                <a:r>
                  <a:rPr lang="en-US" altLang="en-US" dirty="0" smtClean="0"/>
                  <a:t>10,554.85</a:t>
                </a:r>
                <a:r>
                  <a:rPr lang="en-US" altLang="en-US" dirty="0"/>
                  <a:t>.</a:t>
                </a:r>
              </a:p>
            </p:txBody>
          </p:sp>
        </mc:Choice>
        <mc:Fallback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1" t="-1348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1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Evaluate exponential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exponential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Evaluate functions with base </a:t>
            </a:r>
            <a:r>
              <a:rPr lang="en-US" altLang="en-US" i="1" dirty="0"/>
              <a:t>e</a:t>
            </a:r>
            <a:r>
              <a:rPr lang="en-US" altLang="en-US" dirty="0"/>
              <a:t>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compound interest formulas. </a:t>
            </a:r>
          </a:p>
        </p:txBody>
      </p:sp>
    </p:spTree>
    <p:extLst>
      <p:ext uri="{BB962C8B-B14F-4D97-AF65-F5344CB8AC3E}">
        <p14:creationId xmlns:p14="http://schemas.microsoft.com/office/powerpoint/2010/main" val="7664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the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The </a:t>
                </a:r>
                <a:r>
                  <a:rPr lang="en-US" altLang="en-US" b="1" dirty="0"/>
                  <a:t>exponential function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 with base </a:t>
                </a:r>
                <a:r>
                  <a:rPr lang="en-US" altLang="en-US" b="1" i="1" dirty="0"/>
                  <a:t>b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is defined by</a:t>
                </a:r>
              </a:p>
              <a:p>
                <a:pPr marL="0" indent="0"/>
                <a:r>
                  <a:rPr lang="en-US" altLang="en-US" b="0" dirty="0"/>
                  <a:t>	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or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			         </a:t>
                </a:r>
              </a:p>
              <a:p>
                <a:pPr marL="0" indent="0"/>
                <a:r>
                  <a:rPr lang="en-US" altLang="en-US" dirty="0"/>
                  <a:t>where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is a positive constant other than 1 (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&gt; 0 and </a:t>
                </a:r>
              </a:p>
              <a:p>
                <a:pPr marL="0" indent="0"/>
                <a:r>
                  <a:rPr lang="en-US" altLang="en-US" i="1" dirty="0"/>
                  <a:t>b ≠ </a:t>
                </a:r>
                <a:r>
                  <a:rPr lang="en-US" altLang="en-US" dirty="0"/>
                  <a:t>1) and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is any real number.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7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Evaluating an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39484"/>
                <a:ext cx="8229600" cy="4986680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The exponential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=42.2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1.56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en-US" dirty="0"/>
                  <a:t>                               models the average amount spent,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in dollars, at a shopping mall after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hours.  What is the average amount spent, to the nearest dollar, after three hours at a shopping mall?</a:t>
                </a:r>
              </a:p>
              <a:p>
                <a:pPr marL="0" indent="0"/>
                <a:r>
                  <a:rPr lang="en-US" altLang="en-US" dirty="0"/>
                  <a:t>We substitute 3 for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evaluate the function.</a:t>
                </a:r>
              </a:p>
              <a:p>
                <a:pPr marL="0" indent="0"/>
                <a:r>
                  <a:rPr lang="en-US" altLang="en-US" dirty="0"/>
                  <a:t>Solution:       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=42.2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1.56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=42.2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1.56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b="0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≈160.20876≈160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After 3 hours at a shopping mall, the average amount spent is $160.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39484"/>
                <a:ext cx="8229600" cy="4986680"/>
              </a:xfrm>
              <a:blipFill>
                <a:blip r:embed="rId2"/>
                <a:stretch>
                  <a:fillRect l="-1481" t="-1345" r="-1852" b="-6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6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Graphing an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39484"/>
                <a:ext cx="8229600" cy="5100980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39484"/>
                <a:ext cx="8229600" cy="5100980"/>
              </a:xfrm>
              <a:blipFill>
                <a:blip r:embed="rId2"/>
                <a:stretch>
                  <a:fillRect l="-1481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892" name="Group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412965"/>
                  </p:ext>
                </p:extLst>
              </p:nvPr>
            </p:nvGraphicFramePr>
            <p:xfrm>
              <a:off x="342899" y="1909763"/>
              <a:ext cx="3752921" cy="4321238"/>
            </p:xfrm>
            <a:graphic>
              <a:graphicData uri="http://schemas.openxmlformats.org/drawingml/2006/table">
                <a:tbl>
                  <a:tblPr/>
                  <a:tblGrid>
                    <a:gridCol w="782102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97081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518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–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 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–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892" name="Group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0412965"/>
                  </p:ext>
                </p:extLst>
              </p:nvPr>
            </p:nvGraphicFramePr>
            <p:xfrm>
              <a:off x="342899" y="1909763"/>
              <a:ext cx="3752921" cy="4321238"/>
            </p:xfrm>
            <a:graphic>
              <a:graphicData uri="http://schemas.openxmlformats.org/drawingml/2006/table">
                <a:tbl>
                  <a:tblPr/>
                  <a:tblGrid>
                    <a:gridCol w="782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08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6844" t="-11765" r="-1025" b="-7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–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2 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–</a:t>
                          </a: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0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5077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T="45713" marB="4571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7917" name="Text Box 93"/>
          <p:cNvSpPr txBox="1">
            <a:spLocks noChangeArrowheads="1"/>
          </p:cNvSpPr>
          <p:nvPr/>
        </p:nvSpPr>
        <p:spPr bwMode="auto">
          <a:xfrm>
            <a:off x="4043852" y="1286681"/>
            <a:ext cx="494132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We set up a table of coordinates, then plot these points, connecting them with a smooth, continuous curve.</a:t>
            </a:r>
          </a:p>
        </p:txBody>
      </p:sp>
      <p:pic>
        <p:nvPicPr>
          <p:cNvPr id="77918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878285"/>
            <a:ext cx="37655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38EAB053-79EF-4125-8221-F3EFEA68DCEC}"/>
                  </a:ext>
                </a:extLst>
              </p:cNvPr>
              <p:cNvSpPr txBox="1"/>
              <p:nvPr/>
            </p:nvSpPr>
            <p:spPr>
              <a:xfrm>
                <a:off x="1063076" y="2418767"/>
                <a:ext cx="315595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EAB053-79EF-4125-8221-F3EFEA68D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76" y="2418767"/>
                <a:ext cx="315595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593A589B-84BE-4954-A14F-0A03FFB32813}"/>
                  </a:ext>
                </a:extLst>
              </p:cNvPr>
              <p:cNvSpPr txBox="1"/>
              <p:nvPr/>
            </p:nvSpPr>
            <p:spPr>
              <a:xfrm>
                <a:off x="1125478" y="3406292"/>
                <a:ext cx="2918374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3A589B-84BE-4954-A14F-0A03FFB3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78" y="3406292"/>
                <a:ext cx="2918374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B9CFFF1-88A7-43A2-AB0D-6CB7902EFC66}"/>
                  </a:ext>
                </a:extLst>
              </p:cNvPr>
              <p:cNvSpPr txBox="1"/>
              <p:nvPr/>
            </p:nvSpPr>
            <p:spPr>
              <a:xfrm>
                <a:off x="1094582" y="4561070"/>
                <a:ext cx="26622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9CFFF1-88A7-43A2-AB0D-6CB7902EF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82" y="4561070"/>
                <a:ext cx="26622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A4B2BC12-0D1A-4922-B051-AAC9F3FCFAD2}"/>
                  </a:ext>
                </a:extLst>
              </p:cNvPr>
              <p:cNvSpPr txBox="1"/>
              <p:nvPr/>
            </p:nvSpPr>
            <p:spPr>
              <a:xfrm>
                <a:off x="887902" y="5444319"/>
                <a:ext cx="31559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B2BC12-0D1A-4922-B051-AAC9F3FCF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2" y="5444319"/>
                <a:ext cx="31559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0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Characteristics of Exponential Functions of the Form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0C38D6CC-8C45-4A33-AD32-78FAC0D8E8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54" y="1187450"/>
                <a:ext cx="8936037" cy="4525963"/>
              </a:xfrm>
            </p:spPr>
            <p:txBody>
              <a:bodyPr/>
              <a:lstStyle/>
              <a:p>
                <a:pPr marL="463550" indent="-463550"/>
                <a:r>
                  <a:rPr lang="en-US" b="1" i="0" u="none" strike="noStrike" baseline="0" dirty="0">
                    <a:cs typeface="Times New Roman" panose="02020603050405020304" pitchFamily="18" charset="0"/>
                  </a:rPr>
                  <a:t>1.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The domain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consists of all real numbers: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∞, ∞)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. The range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consists of all positive real numbers: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none" strike="noStrike" baseline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0, </m:t>
                        </m:r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0" i="0" u="none" strike="noStrike" baseline="0" dirty="0">
                  <a:cs typeface="Times New Roman" panose="02020603050405020304" pitchFamily="18" charset="0"/>
                </a:endParaRPr>
              </a:p>
              <a:p>
                <a:pPr marL="463550" indent="-463550"/>
                <a:r>
                  <a:rPr lang="en-US" b="1" i="0" u="none" strike="noStrike" baseline="0" dirty="0">
                    <a:cs typeface="Times New Roman" panose="02020603050405020304" pitchFamily="18" charset="0"/>
                  </a:rPr>
                  <a:t>2.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The graphs of all exponential functions of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pass through the point (0, 1) because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 The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y-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intercept is 1. There is no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x-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intercept.</a:t>
                </a:r>
              </a:p>
              <a:p>
                <a:pPr marL="463550" indent="-463550" algn="l"/>
                <a:r>
                  <a:rPr lang="en-US" b="1" i="0" u="none" strike="noStrike" baseline="0" dirty="0">
                    <a:cs typeface="Times New Roman" panose="02020603050405020304" pitchFamily="18" charset="0"/>
                  </a:rPr>
                  <a:t>3.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If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b </a:t>
                </a:r>
                <a:r>
                  <a:rPr lang="en-US" dirty="0">
                    <a:cs typeface="Times New Roman" panose="02020603050405020304" pitchFamily="18" charset="0"/>
                  </a:rPr>
                  <a:t>&gt;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 1,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has a graph that goes up to the right and is an increasing function. The greater the value of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b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, the steeper the increase.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38D6CC-8C45-4A33-AD32-78FAC0D8E8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54" y="1187450"/>
                <a:ext cx="8936037" cy="4525963"/>
              </a:xfrm>
              <a:blipFill>
                <a:blip r:embed="rId3"/>
                <a:stretch>
                  <a:fillRect l="-1364" t="-1482" r="-116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1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Characteristics of Exponential Functions of the Form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altLang="en-US" dirty="0"/>
                  <a:t>(</a:t>
                </a:r>
                <a:r>
                  <a:rPr lang="en-US" altLang="en-US" i="1" dirty="0"/>
                  <a:t>continued</a:t>
                </a:r>
                <a:r>
                  <a:rPr lang="en-US" altLang="en-US" dirty="0"/>
                  <a:t>)</a:t>
                </a:r>
              </a:p>
            </p:txBody>
          </p:sp>
        </mc:Choice>
        <mc:Fallback xmlns="">
          <p:sp>
            <p:nvSpPr>
              <p:cNvPr id="71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3659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id="{0C38D6CC-8C45-4A33-AD32-78FAC0D8E8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3554" y="1187450"/>
                <a:ext cx="8936037" cy="4525963"/>
              </a:xfrm>
            </p:spPr>
            <p:txBody>
              <a:bodyPr/>
              <a:lstStyle/>
              <a:p>
                <a:pPr marL="463550" indent="-463550" algn="l"/>
                <a:r>
                  <a:rPr lang="en-US" b="1" i="0" u="none" strike="noStrike" baseline="0" dirty="0">
                    <a:cs typeface="Times New Roman" panose="02020603050405020304" pitchFamily="18" charset="0"/>
                  </a:rPr>
                  <a:t>4.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If 0 &lt;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b &lt; </a:t>
                </a:r>
                <a:r>
                  <a:rPr lang="en-US" b="0" u="none" strike="noStrike" baseline="0" dirty="0">
                    <a:cs typeface="Times New Roman" panose="02020603050405020304" pitchFamily="18" charset="0"/>
                  </a:rPr>
                  <a:t>1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has a graph that goes down to the right and is a decreasing function. The smaller the value of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b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, the steeper the decrease.</a:t>
                </a:r>
              </a:p>
              <a:p>
                <a:pPr marL="463550" indent="-463550" algn="l"/>
                <a:r>
                  <a:rPr lang="en-US" b="1" i="0" u="none" strike="noStrike" baseline="0" dirty="0">
                    <a:cs typeface="Times New Roman" panose="02020603050405020304" pitchFamily="18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is one-to-one and has an inverse that is a function.</a:t>
                </a:r>
              </a:p>
              <a:p>
                <a:pPr marL="463550" indent="-463550" algn="l"/>
                <a:r>
                  <a:rPr lang="en-US" b="1" i="0" u="none" strike="noStrike" baseline="0" dirty="0">
                    <a:cs typeface="Times New Roman" panose="02020603050405020304" pitchFamily="18" charset="0"/>
                  </a:rPr>
                  <a:t>6.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 </a:t>
                </a:r>
                <a:br>
                  <a:rPr lang="en-US" b="0" i="1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approaches, but does not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touch, the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x-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axis. The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x-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axis, or </a:t>
                </a:r>
                <a:r>
                  <a:rPr lang="en-US" b="0" i="1" u="none" strike="noStrike" baseline="0" dirty="0">
                    <a:cs typeface="Times New Roman" panose="02020603050405020304" pitchFamily="18" charset="0"/>
                  </a:rPr>
                  <a:t>y </a:t>
                </a: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= 0, is </a:t>
                </a:r>
                <a:br>
                  <a:rPr lang="en-US" b="0" i="0" u="none" strike="noStrike" baseline="0" dirty="0">
                    <a:cs typeface="Times New Roman" panose="02020603050405020304" pitchFamily="18" charset="0"/>
                  </a:rPr>
                </a:br>
                <a:r>
                  <a:rPr lang="en-US" b="0" i="0" u="none" strike="noStrike" baseline="0" dirty="0">
                    <a:cs typeface="Times New Roman" panose="02020603050405020304" pitchFamily="18" charset="0"/>
                  </a:rPr>
                  <a:t>a horizontal asymptote.</a:t>
                </a:r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38D6CC-8C45-4A33-AD32-78FAC0D8E8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54" y="1187450"/>
                <a:ext cx="8936037" cy="4525963"/>
              </a:xfrm>
              <a:blipFill>
                <a:blip r:embed="rId3"/>
                <a:stretch>
                  <a:fillRect l="-1364" t="-1482" r="-273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6486A558-CAAD-4537-BA7D-5F63C7449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2" y="3198295"/>
            <a:ext cx="3720477" cy="30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DB2350C0-060F-4837-82CA-D29063EAF3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Transformations of Exponential Functions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2350C0-060F-4837-82CA-D29063EAF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="" xmlns:a16="http://schemas.microsoft.com/office/drawing/2014/main" id="{F80A37B5-D978-4B18-8887-67E3D15644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808172"/>
                  </p:ext>
                </p:extLst>
              </p:nvPr>
            </p:nvGraphicFramePr>
            <p:xfrm>
              <a:off x="153218" y="1830754"/>
              <a:ext cx="8815338" cy="381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2860">
                      <a:extLst>
                        <a:ext uri="{9D8B030D-6E8A-4147-A177-3AD203B41FA5}">
                          <a16:colId xmlns="" xmlns:a16="http://schemas.microsoft.com/office/drawing/2014/main" val="2655063253"/>
                        </a:ext>
                      </a:extLst>
                    </a:gridCol>
                    <a:gridCol w="3026082">
                      <a:extLst>
                        <a:ext uri="{9D8B030D-6E8A-4147-A177-3AD203B41FA5}">
                          <a16:colId xmlns="" xmlns:a16="http://schemas.microsoft.com/office/drawing/2014/main" val="1941800483"/>
                        </a:ext>
                      </a:extLst>
                    </a:gridCol>
                    <a:gridCol w="3116396">
                      <a:extLst>
                        <a:ext uri="{9D8B030D-6E8A-4147-A177-3AD203B41FA5}">
                          <a16:colId xmlns="" xmlns:a16="http://schemas.microsoft.com/office/drawing/2014/main" val="1325680105"/>
                        </a:ext>
                      </a:extLst>
                    </a:gridCol>
                  </a:tblGrid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Transformation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227202"/>
                      </a:ext>
                    </a:extLst>
                  </a:tr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altLang="en-US" sz="2800" b="0" dirty="0">
                            <a:latin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altLang="en-US" sz="2800" b="0" dirty="0">
                            <a:latin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upward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downward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254844308"/>
                      </a:ext>
                    </a:extLst>
                  </a:tr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en-US" sz="2800" b="0" dirty="0">
                            <a:latin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8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left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</a:p>
                        <a:p>
                          <a:endParaRPr 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right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42192571"/>
                      </a:ext>
                    </a:extLst>
                  </a:tr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Reflection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en-US" sz="2800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Reflects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about the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-axis</a:t>
                          </a:r>
                        </a:p>
                        <a:p>
                          <a:endParaRPr 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Reflects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about the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-axis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747798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80A37B5-D978-4B18-8887-67E3D15644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8808172"/>
                  </p:ext>
                </p:extLst>
              </p:nvPr>
            </p:nvGraphicFramePr>
            <p:xfrm>
              <a:off x="153218" y="1830754"/>
              <a:ext cx="8815338" cy="3810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2860">
                      <a:extLst>
                        <a:ext uri="{9D8B030D-6E8A-4147-A177-3AD203B41FA5}">
                          <a16:colId xmlns:a16="http://schemas.microsoft.com/office/drawing/2014/main" val="2655063253"/>
                        </a:ext>
                      </a:extLst>
                    </a:gridCol>
                    <a:gridCol w="3026082">
                      <a:extLst>
                        <a:ext uri="{9D8B030D-6E8A-4147-A177-3AD203B41FA5}">
                          <a16:colId xmlns:a16="http://schemas.microsoft.com/office/drawing/2014/main" val="1941800483"/>
                        </a:ext>
                      </a:extLst>
                    </a:gridCol>
                    <a:gridCol w="3116396">
                      <a:extLst>
                        <a:ext uri="{9D8B030D-6E8A-4147-A177-3AD203B41FA5}">
                          <a16:colId xmlns:a16="http://schemas.microsoft.com/office/drawing/2014/main" val="132568010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Transformation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27202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076" t="-52874" r="-103782" b="-205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upward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downward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4844308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076" t="-154651" r="-103782" b="-1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left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</a:p>
                        <a:p>
                          <a:endParaRPr 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Shifts 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right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units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2192571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Reflection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076" t="-251724" r="-103782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Reflects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about the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-axis</a:t>
                          </a:r>
                        </a:p>
                        <a:p>
                          <a:endParaRPr lang="en-US" sz="2000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Reflects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about the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-axis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7798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62519" y="1212058"/>
            <a:ext cx="7351294" cy="500021"/>
          </a:xfrm>
          <a:prstGeom prst="rect">
            <a:avLst/>
          </a:prstGeom>
        </p:spPr>
        <p:txBody>
          <a:bodyPr/>
          <a:lstStyle/>
          <a:p>
            <a:pPr marL="432" indent="0">
              <a:buNone/>
            </a:pPr>
            <a:r>
              <a:rPr lang="en-US" altLang="en-US" sz="2800" dirty="0" smtClean="0"/>
              <a:t>In each case, 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represents a positive real number.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4990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DB2350C0-060F-4837-82CA-D29063EAF3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Transformations of Exponential Functions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continued)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2350C0-060F-4837-82CA-D29063EAF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3659" b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="" xmlns:a16="http://schemas.microsoft.com/office/drawing/2014/main" id="{F80A37B5-D978-4B18-8887-67E3D15644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4657633"/>
                  </p:ext>
                </p:extLst>
              </p:nvPr>
            </p:nvGraphicFramePr>
            <p:xfrm>
              <a:off x="153218" y="1605671"/>
              <a:ext cx="8815338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2860">
                      <a:extLst>
                        <a:ext uri="{9D8B030D-6E8A-4147-A177-3AD203B41FA5}">
                          <a16:colId xmlns="" xmlns:a16="http://schemas.microsoft.com/office/drawing/2014/main" val="2655063253"/>
                        </a:ext>
                      </a:extLst>
                    </a:gridCol>
                    <a:gridCol w="3204032">
                      <a:extLst>
                        <a:ext uri="{9D8B030D-6E8A-4147-A177-3AD203B41FA5}">
                          <a16:colId xmlns="" xmlns:a16="http://schemas.microsoft.com/office/drawing/2014/main" val="1941800483"/>
                        </a:ext>
                      </a:extLst>
                    </a:gridCol>
                    <a:gridCol w="2938446">
                      <a:extLst>
                        <a:ext uri="{9D8B030D-6E8A-4147-A177-3AD203B41FA5}">
                          <a16:colId xmlns="" xmlns:a16="http://schemas.microsoft.com/office/drawing/2014/main" val="1325680105"/>
                        </a:ext>
                      </a:extLst>
                    </a:gridCol>
                  </a:tblGrid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Transformation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1227202"/>
                      </a:ext>
                    </a:extLst>
                  </a:tr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Vertical; stretch or shrink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𝑐𝑏</m:t>
                                    </m:r>
                                  </m:e>
                                  <m:sup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Vertically stretches the graph of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if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&gt; 1 and shrinks if 0 &lt;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1.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59546749"/>
                      </a:ext>
                    </a:extLst>
                  </a:tr>
                  <a:tr h="410406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stretch or shrink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Horizontally shrinks the graph of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if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&gt; 1 and stretches if 0 &lt;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1.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927150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80A37B5-D978-4B18-8887-67E3D15644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4657633"/>
                  </p:ext>
                </p:extLst>
              </p:nvPr>
            </p:nvGraphicFramePr>
            <p:xfrm>
              <a:off x="153218" y="1605671"/>
              <a:ext cx="8815338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2860">
                      <a:extLst>
                        <a:ext uri="{9D8B030D-6E8A-4147-A177-3AD203B41FA5}">
                          <a16:colId xmlns:a16="http://schemas.microsoft.com/office/drawing/2014/main" val="2655063253"/>
                        </a:ext>
                      </a:extLst>
                    </a:gridCol>
                    <a:gridCol w="3204032">
                      <a:extLst>
                        <a:ext uri="{9D8B030D-6E8A-4147-A177-3AD203B41FA5}">
                          <a16:colId xmlns:a16="http://schemas.microsoft.com/office/drawing/2014/main" val="1941800483"/>
                        </a:ext>
                      </a:extLst>
                    </a:gridCol>
                    <a:gridCol w="2938446">
                      <a:extLst>
                        <a:ext uri="{9D8B030D-6E8A-4147-A177-3AD203B41FA5}">
                          <a16:colId xmlns:a16="http://schemas.microsoft.com/office/drawing/2014/main" val="132568010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Transformation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Equation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Description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22720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Vertical; stretch or shrink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50" t="-57229" r="-92015" b="-1307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Vertically stretches the graph of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if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&gt; 1 and shrinks if 0 &lt;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1.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59546749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stretch or shrink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650" t="-121395" r="-92015" b="-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Horizontally shrinks the graph of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 if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&gt; 1 and stretches if 0 &lt; </a:t>
                          </a:r>
                          <a:r>
                            <a:rPr lang="en-US" sz="2000" i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en-US" sz="2000" i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&lt; 1.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27150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562519" y="1079706"/>
            <a:ext cx="7351294" cy="500021"/>
          </a:xfrm>
          <a:prstGeom prst="rect">
            <a:avLst/>
          </a:prstGeom>
        </p:spPr>
        <p:txBody>
          <a:bodyPr/>
          <a:lstStyle/>
          <a:p>
            <a:pPr marL="432" indent="0">
              <a:buNone/>
            </a:pPr>
            <a:r>
              <a:rPr lang="en-US" altLang="en-US" sz="2800" dirty="0" smtClean="0"/>
              <a:t>In each case, </a:t>
            </a:r>
            <a:r>
              <a:rPr lang="en-US" altLang="en-US" sz="2800" i="1" dirty="0" smtClean="0"/>
              <a:t>c</a:t>
            </a:r>
            <a:r>
              <a:rPr lang="en-US" altLang="en-US" sz="2800" dirty="0" smtClean="0"/>
              <a:t> represents a positive real number.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3208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14419</TotalTime>
  <Words>1174</Words>
  <Application>Microsoft Office PowerPoint</Application>
  <PresentationFormat>Letter Paper (8.5x11 in)</PresentationFormat>
  <Paragraphs>134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Definition of the Exponential Function</vt:lpstr>
      <vt:lpstr>Example 1:  Evaluating an Exponential Function</vt:lpstr>
      <vt:lpstr>Example 2:  Graphing an Exponential Function</vt:lpstr>
      <vt:lpstr>Characteristics of Exponential Functions of the Form f(x)=b^x</vt:lpstr>
      <vt:lpstr>Characteristics of Exponential Functions of the Form f(x)=b^x(continued)</vt:lpstr>
      <vt:lpstr>Transformations of Exponential Functions f(x)=b^x</vt:lpstr>
      <vt:lpstr>Transformations of Exponential Functions f(x)=b^x (continued)</vt:lpstr>
      <vt:lpstr>Example 4:  Transformations Involving Exponential Functions</vt:lpstr>
      <vt:lpstr>Example 4:  Transformations Involving Exponential Functions    (continued)</vt:lpstr>
      <vt:lpstr>The Natural Base e</vt:lpstr>
      <vt:lpstr>Example 6:  Gray Wolf Population</vt:lpstr>
      <vt:lpstr>Formulas for Compound Interest</vt:lpstr>
      <vt:lpstr>Example 7a:  Using Compound Interest Formulas</vt:lpstr>
      <vt:lpstr>Example 7b:  Using Compound Interest Formulas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1017</cp:revision>
  <cp:lastPrinted>2001-11-04T00:51:13Z</cp:lastPrinted>
  <dcterms:created xsi:type="dcterms:W3CDTF">2005-02-25T19:46:41Z</dcterms:created>
  <dcterms:modified xsi:type="dcterms:W3CDTF">2023-01-02T04:34:02Z</dcterms:modified>
</cp:coreProperties>
</file>