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5" r:id="rId1"/>
  </p:sldMasterIdLst>
  <p:notesMasterIdLst>
    <p:notesMasterId r:id="rId31"/>
  </p:notesMasterIdLst>
  <p:handoutMasterIdLst>
    <p:handoutMasterId r:id="rId32"/>
  </p:handoutMasterIdLst>
  <p:sldIdLst>
    <p:sldId id="956" r:id="rId2"/>
    <p:sldId id="1222" r:id="rId3"/>
    <p:sldId id="1223" r:id="rId4"/>
    <p:sldId id="1224" r:id="rId5"/>
    <p:sldId id="1225" r:id="rId6"/>
    <p:sldId id="1226" r:id="rId7"/>
    <p:sldId id="1227" r:id="rId8"/>
    <p:sldId id="1228" r:id="rId9"/>
    <p:sldId id="1229" r:id="rId10"/>
    <p:sldId id="1230" r:id="rId11"/>
    <p:sldId id="1231" r:id="rId12"/>
    <p:sldId id="1232" r:id="rId13"/>
    <p:sldId id="1233" r:id="rId14"/>
    <p:sldId id="1234" r:id="rId15"/>
    <p:sldId id="1235" r:id="rId16"/>
    <p:sldId id="1236" r:id="rId17"/>
    <p:sldId id="1237" r:id="rId18"/>
    <p:sldId id="1238" r:id="rId19"/>
    <p:sldId id="1239" r:id="rId20"/>
    <p:sldId id="1240" r:id="rId21"/>
    <p:sldId id="1249" r:id="rId22"/>
    <p:sldId id="1241" r:id="rId23"/>
    <p:sldId id="1242" r:id="rId24"/>
    <p:sldId id="1243" r:id="rId25"/>
    <p:sldId id="1244" r:id="rId26"/>
    <p:sldId id="1245" r:id="rId27"/>
    <p:sldId id="1246" r:id="rId28"/>
    <p:sldId id="1247" r:id="rId29"/>
    <p:sldId id="1248" r:id="rId30"/>
  </p:sldIdLst>
  <p:sldSz cx="9144000" cy="6858000" type="letter"/>
  <p:notesSz cx="6858000" cy="9144000"/>
  <p:embeddedFontLst>
    <p:embeddedFont>
      <p:font typeface="Arial Narrow" pitchFamily="34" charset="0"/>
      <p:regular r:id="rId33"/>
      <p:bold r:id="rId34"/>
      <p:italic r:id="rId35"/>
      <p:boldItalic r:id="rId36"/>
    </p:embeddedFont>
    <p:embeddedFont>
      <p:font typeface="Cambria Math" pitchFamily="18" charset="0"/>
      <p:regular r:id="rId37"/>
    </p:embeddedFont>
    <p:embeddedFont>
      <p:font typeface="Calibri" pitchFamily="34" charset="0"/>
      <p:regular r:id="rId38"/>
      <p:bold r:id="rId39"/>
      <p:italic r:id="rId40"/>
      <p:boldItalic r:id="rId41"/>
    </p:embeddedFont>
    <p:embeddedFont>
      <p:font typeface="Tahoma" pitchFamily="34" charset="0"/>
      <p:regular r:id="rId42"/>
      <p:bold r:id="rId43"/>
    </p:embeddedFont>
  </p:embeddedFontLst>
  <p:custDataLst>
    <p:tags r:id="rId44"/>
  </p:custDataLst>
  <p:defaultTextStyle>
    <a:defPPr>
      <a:defRPr lang="en-CA"/>
    </a:defPPr>
    <a:lvl1pPr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rgbClr val="3333FF"/>
        </a:solidFill>
        <a:latin typeface="Times New Roman" panose="02020603050405020304" pitchFamily="18" charset="0"/>
        <a:ea typeface="+mn-ea"/>
        <a:cs typeface="+mn-cs"/>
      </a:defRPr>
    </a:lvl5pPr>
    <a:lvl6pPr marL="2286000" algn="l" defTabSz="914400" rtl="0" eaLnBrk="1" latinLnBrk="0" hangingPunct="1">
      <a:defRPr sz="2800" kern="1200">
        <a:solidFill>
          <a:srgbClr val="3333FF"/>
        </a:solidFill>
        <a:latin typeface="Times New Roman" panose="02020603050405020304" pitchFamily="18" charset="0"/>
        <a:ea typeface="+mn-ea"/>
        <a:cs typeface="+mn-cs"/>
      </a:defRPr>
    </a:lvl6pPr>
    <a:lvl7pPr marL="2743200" algn="l" defTabSz="914400" rtl="0" eaLnBrk="1" latinLnBrk="0" hangingPunct="1">
      <a:defRPr sz="2800" kern="1200">
        <a:solidFill>
          <a:srgbClr val="3333FF"/>
        </a:solidFill>
        <a:latin typeface="Times New Roman" panose="02020603050405020304" pitchFamily="18" charset="0"/>
        <a:ea typeface="+mn-ea"/>
        <a:cs typeface="+mn-cs"/>
      </a:defRPr>
    </a:lvl7pPr>
    <a:lvl8pPr marL="3200400" algn="l" defTabSz="914400" rtl="0" eaLnBrk="1" latinLnBrk="0" hangingPunct="1">
      <a:defRPr sz="2800" kern="1200">
        <a:solidFill>
          <a:srgbClr val="3333FF"/>
        </a:solidFill>
        <a:latin typeface="Times New Roman" panose="02020603050405020304" pitchFamily="18" charset="0"/>
        <a:ea typeface="+mn-ea"/>
        <a:cs typeface="+mn-cs"/>
      </a:defRPr>
    </a:lvl8pPr>
    <a:lvl9pPr marL="3657600" algn="l" defTabSz="914400" rtl="0" eaLnBrk="1" latinLnBrk="0" hangingPunct="1">
      <a:defRPr sz="2800" kern="1200">
        <a:solidFill>
          <a:srgbClr val="3333FF"/>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3709">
          <p15:clr>
            <a:srgbClr val="A4A3A4"/>
          </p15:clr>
        </p15:guide>
        <p15:guide id="2" orient="horz" pos="910">
          <p15:clr>
            <a:srgbClr val="A4A3A4"/>
          </p15:clr>
        </p15:guide>
        <p15:guide id="3" pos="2888">
          <p15:clr>
            <a:srgbClr val="A4A3A4"/>
          </p15:clr>
        </p15:guide>
        <p15:guide id="4" pos="179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542"/>
    <a:srgbClr val="0000FF"/>
    <a:srgbClr val="4F2270"/>
    <a:srgbClr val="441D61"/>
    <a:srgbClr val="FFFFFF"/>
    <a:srgbClr val="3399FF"/>
    <a:srgbClr val="CCECFF"/>
    <a:srgbClr val="2BCEDF"/>
    <a:srgbClr val="BFE8FD"/>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95" autoAdjust="0"/>
    <p:restoredTop sz="93129" autoAdjust="0"/>
  </p:normalViewPr>
  <p:slideViewPr>
    <p:cSldViewPr snapToGrid="0" snapToObjects="1">
      <p:cViewPr>
        <p:scale>
          <a:sx n="79" d="100"/>
          <a:sy n="79" d="100"/>
        </p:scale>
        <p:origin x="-108" y="186"/>
      </p:cViewPr>
      <p:guideLst>
        <p:guide orient="horz" pos="3709"/>
        <p:guide orient="horz" pos="910"/>
        <p:guide pos="2888"/>
        <p:guide pos="17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780" y="17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04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Tahoma" pitchFamily="34" charset="0"/>
              </a:defRPr>
            </a:lvl1pPr>
          </a:lstStyle>
          <a:p>
            <a:pPr>
              <a:defRPr/>
            </a:pPr>
            <a:endParaRPr lang="en-CA"/>
          </a:p>
        </p:txBody>
      </p:sp>
      <p:sp>
        <p:nvSpPr>
          <p:cNvPr id="604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04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Tahoma" panose="020B0604030504040204" pitchFamily="34" charset="0"/>
              </a:defRPr>
            </a:lvl1pPr>
          </a:lstStyle>
          <a:p>
            <a:pPr>
              <a:defRPr/>
            </a:pPr>
            <a:fld id="{10E77270-D752-4A69-956D-54DE5394951C}" type="slidenum">
              <a:rPr lang="en-CA" altLang="en-US"/>
              <a:pPr>
                <a:defRPr/>
              </a:pPr>
              <a:t>‹#›</a:t>
            </a:fld>
            <a:endParaRPr lang="en-CA" altLang="en-US"/>
          </a:p>
        </p:txBody>
      </p:sp>
    </p:spTree>
    <p:extLst>
      <p:ext uri="{BB962C8B-B14F-4D97-AF65-F5344CB8AC3E}">
        <p14:creationId xmlns:p14="http://schemas.microsoft.com/office/powerpoint/2010/main" val="302484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14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Tahoma" pitchFamily="34" charset="0"/>
              </a:defRPr>
            </a:lvl1pPr>
          </a:lstStyle>
          <a:p>
            <a:pPr>
              <a:defRPr/>
            </a:pPr>
            <a:endParaRPr lang="en-CA"/>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614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Tahoma" pitchFamily="34" charset="0"/>
              </a:defRPr>
            </a:lvl1pPr>
          </a:lstStyle>
          <a:p>
            <a:pPr>
              <a:defRPr/>
            </a:pPr>
            <a:endParaRPr lang="en-CA"/>
          </a:p>
        </p:txBody>
      </p:sp>
      <p:sp>
        <p:nvSpPr>
          <p:cNvPr id="614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a:solidFill>
                  <a:schemeClr val="tx1"/>
                </a:solidFill>
                <a:latin typeface="Tahoma" panose="020B0604030504040204" pitchFamily="34" charset="0"/>
              </a:defRPr>
            </a:lvl1pPr>
          </a:lstStyle>
          <a:p>
            <a:pPr>
              <a:defRPr/>
            </a:pPr>
            <a:fld id="{A3830591-CFF9-4851-8FC0-8C47E8236FC5}" type="slidenum">
              <a:rPr lang="en-CA" altLang="en-US"/>
              <a:pPr>
                <a:defRPr/>
              </a:pPr>
              <a:t>‹#›</a:t>
            </a:fld>
            <a:endParaRPr lang="en-CA" altLang="en-US"/>
          </a:p>
        </p:txBody>
      </p:sp>
    </p:spTree>
    <p:extLst>
      <p:ext uri="{BB962C8B-B14F-4D97-AF65-F5344CB8AC3E}">
        <p14:creationId xmlns:p14="http://schemas.microsoft.com/office/powerpoint/2010/main" val="34140898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Arial" charset="0"/>
        <a:ea typeface="+mn-ea"/>
        <a:cs typeface="+mn-cs"/>
      </a:defRPr>
    </a:lvl1pPr>
    <a:lvl2pPr marL="457200" algn="l" rtl="0" eaLnBrk="0" fontAlgn="base" hangingPunct="0">
      <a:spcBef>
        <a:spcPct val="30000"/>
      </a:spcBef>
      <a:spcAft>
        <a:spcPct val="0"/>
      </a:spcAft>
      <a:defRPr sz="16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Arial" panose="020B0604020202020204" pitchFamily="34" charset="0"/>
              </a:defRPr>
            </a:lvl1pPr>
            <a:lvl2pPr marL="742950" indent="-285750">
              <a:spcBef>
                <a:spcPct val="30000"/>
              </a:spcBef>
              <a:defRPr sz="16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73E9E9A-F84E-4838-87B3-CFAE17ACD626}" type="slidenum">
              <a:rPr lang="en-CA" altLang="en-US" smtClean="0">
                <a:latin typeface="Tahoma" panose="020B0604030504040204" pitchFamily="34" charset="0"/>
              </a:rPr>
              <a:pPr>
                <a:spcBef>
                  <a:spcPct val="0"/>
                </a:spcBef>
              </a:pPr>
              <a:t>1</a:t>
            </a:fld>
            <a:endParaRPr lang="en-CA" altLang="en-US">
              <a:latin typeface="Tahoma" panose="020B0604030504040204"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1606848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3830591-CFF9-4851-8FC0-8C47E8236FC5}" type="slidenum">
              <a:rPr lang="en-CA" altLang="en-US" smtClean="0"/>
              <a:pPr>
                <a:defRPr/>
              </a:pPr>
              <a:t>20</a:t>
            </a:fld>
            <a:endParaRPr lang="en-CA" altLang="en-US"/>
          </a:p>
        </p:txBody>
      </p:sp>
    </p:spTree>
    <p:extLst>
      <p:ext uri="{BB962C8B-B14F-4D97-AF65-F5344CB8AC3E}">
        <p14:creationId xmlns:p14="http://schemas.microsoft.com/office/powerpoint/2010/main" val="1980195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16305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030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16613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7786" y="0"/>
            <a:ext cx="9006214" cy="1176338"/>
          </a:xfrm>
        </p:spPr>
        <p:txBody>
          <a:bodyPr/>
          <a:lstStyle/>
          <a:p>
            <a:r>
              <a:rPr lang="en-US"/>
              <a:t>Click to edit Master title style</a:t>
            </a:r>
          </a:p>
        </p:txBody>
      </p:sp>
      <p:sp>
        <p:nvSpPr>
          <p:cNvPr id="3" name="Content Placeholder 2"/>
          <p:cNvSpPr>
            <a:spLocks noGrp="1"/>
          </p:cNvSpPr>
          <p:nvPr>
            <p:ph sz="half" idx="1"/>
          </p:nvPr>
        </p:nvSpPr>
        <p:spPr>
          <a:xfrm>
            <a:off x="457200" y="1176338"/>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76338"/>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996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9738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6420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842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2734" y="0"/>
            <a:ext cx="9031266" cy="973138"/>
          </a:xfrm>
        </p:spPr>
        <p:txBody>
          <a:bodyPr/>
          <a:lstStyle/>
          <a:p>
            <a:r>
              <a:rPr lang="en-US"/>
              <a:t>Click to edit Master title style</a:t>
            </a:r>
          </a:p>
        </p:txBody>
      </p:sp>
      <p:sp>
        <p:nvSpPr>
          <p:cNvPr id="3" name="Table Placeholder 2"/>
          <p:cNvSpPr>
            <a:spLocks noGrp="1"/>
          </p:cNvSpPr>
          <p:nvPr>
            <p:ph type="tbl" idx="1"/>
          </p:nvPr>
        </p:nvSpPr>
        <p:spPr>
          <a:xfrm>
            <a:off x="457200" y="1176338"/>
            <a:ext cx="8229600" cy="4949825"/>
          </a:xfrm>
        </p:spPr>
        <p:txBody>
          <a:bodyPr/>
          <a:lstStyle/>
          <a:p>
            <a:pPr lvl="0"/>
            <a:endParaRPr lang="en-US" noProof="0"/>
          </a:p>
        </p:txBody>
      </p:sp>
    </p:spTree>
    <p:extLst>
      <p:ext uri="{BB962C8B-B14F-4D97-AF65-F5344CB8AC3E}">
        <p14:creationId xmlns:p14="http://schemas.microsoft.com/office/powerpoint/2010/main" val="1083110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Text Box 6"/>
          <p:cNvSpPr txBox="1">
            <a:spLocks noChangeArrowheads="1"/>
          </p:cNvSpPr>
          <p:nvPr userDrawn="1"/>
        </p:nvSpPr>
        <p:spPr bwMode="auto">
          <a:xfrm>
            <a:off x="1058863" y="0"/>
            <a:ext cx="1785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algn="ctr" eaLnBrk="1" hangingPunct="1">
              <a:defRPr/>
            </a:pPr>
            <a:endParaRPr lang="en-US" altLang="en-US" sz="2400">
              <a:solidFill>
                <a:schemeClr val="tx1"/>
              </a:solidFill>
              <a:latin typeface="Arial" panose="020B0604020202020204" pitchFamily="34" charset="0"/>
            </a:endParaRPr>
          </a:p>
        </p:txBody>
      </p:sp>
      <p:sp>
        <p:nvSpPr>
          <p:cNvPr id="1027" name="Text Box 8"/>
          <p:cNvSpPr txBox="1">
            <a:spLocks noChangeArrowheads="1"/>
          </p:cNvSpPr>
          <p:nvPr userDrawn="1"/>
        </p:nvSpPr>
        <p:spPr bwMode="auto">
          <a:xfrm>
            <a:off x="0" y="85725"/>
            <a:ext cx="17859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algn="r" eaLnBrk="1" hangingPunct="1">
              <a:defRPr/>
            </a:pPr>
            <a:endParaRPr lang="en-US" altLang="en-US" sz="4400">
              <a:solidFill>
                <a:srgbClr val="FEE692"/>
              </a:solidFill>
              <a:latin typeface="Arial Narrow" panose="020B0606020202030204" pitchFamily="34" charset="0"/>
            </a:endParaRPr>
          </a:p>
        </p:txBody>
      </p:sp>
      <p:sp>
        <p:nvSpPr>
          <p:cNvPr id="1028" name="Rectangle 8"/>
          <p:cNvSpPr>
            <a:spLocks noGrp="1" noChangeArrowheads="1"/>
          </p:cNvSpPr>
          <p:nvPr>
            <p:ph type="title"/>
          </p:nvPr>
        </p:nvSpPr>
        <p:spPr bwMode="auto">
          <a:xfrm>
            <a:off x="207962" y="0"/>
            <a:ext cx="8705851"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en-US" altLang="en-US" dirty="0"/>
          </a:p>
        </p:txBody>
      </p:sp>
      <p:sp>
        <p:nvSpPr>
          <p:cNvPr id="1029" name="Rectangle 3"/>
          <p:cNvSpPr>
            <a:spLocks noGrp="1" noChangeArrowheads="1"/>
          </p:cNvSpPr>
          <p:nvPr>
            <p:ph type="body" idx="1"/>
          </p:nvPr>
        </p:nvSpPr>
        <p:spPr bwMode="auto">
          <a:xfrm>
            <a:off x="207963" y="1187450"/>
            <a:ext cx="87058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0" name="Picture 17" descr="Pearson_Strap_Bound_White"/>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0" y="6356350"/>
            <a:ext cx="19097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Rectangle 10"/>
          <p:cNvSpPr>
            <a:spLocks noChangeArrowheads="1"/>
          </p:cNvSpPr>
          <p:nvPr userDrawn="1"/>
        </p:nvSpPr>
        <p:spPr bwMode="gray">
          <a:xfrm>
            <a:off x="0" y="6407150"/>
            <a:ext cx="9144000" cy="457200"/>
          </a:xfrm>
          <a:prstGeom prst="rect">
            <a:avLst/>
          </a:prstGeom>
          <a:solidFill>
            <a:srgbClr val="E86542"/>
          </a:solidFill>
          <a:ln>
            <a:noFill/>
          </a:ln>
          <a:effectLst/>
        </p:spPr>
        <p:txBody>
          <a:bodyPr wrap="none" lIns="0" tIns="0" rIns="0" bIns="0" anchor="ct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endParaRPr lang="en-US" altLang="en-US"/>
          </a:p>
        </p:txBody>
      </p:sp>
      <p:sp>
        <p:nvSpPr>
          <p:cNvPr id="1032" name="TextBox 16"/>
          <p:cNvSpPr txBox="1">
            <a:spLocks noChangeArrowheads="1"/>
          </p:cNvSpPr>
          <p:nvPr userDrawn="1"/>
        </p:nvSpPr>
        <p:spPr bwMode="auto">
          <a:xfrm>
            <a:off x="3435350" y="6503988"/>
            <a:ext cx="35591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r>
              <a:rPr lang="en-US" altLang="en-US" sz="1200" dirty="0">
                <a:solidFill>
                  <a:schemeClr val="tx1"/>
                </a:solidFill>
                <a:cs typeface="Times New Roman" panose="02020603050405020304" pitchFamily="18" charset="0"/>
              </a:rPr>
              <a:t>Copyright © 2022, 2018, 2014 Pearson Education, Inc.</a:t>
            </a:r>
          </a:p>
        </p:txBody>
      </p:sp>
      <p:sp>
        <p:nvSpPr>
          <p:cNvPr id="1033" name="TextBox 17"/>
          <p:cNvSpPr txBox="1">
            <a:spLocks noChangeArrowheads="1"/>
          </p:cNvSpPr>
          <p:nvPr userDrawn="1"/>
        </p:nvSpPr>
        <p:spPr bwMode="auto">
          <a:xfrm>
            <a:off x="7545388" y="6461125"/>
            <a:ext cx="13684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defRPr/>
            </a:pPr>
            <a:r>
              <a:rPr lang="en-US" altLang="en-US" sz="1800" dirty="0">
                <a:solidFill>
                  <a:schemeClr val="tx1"/>
                </a:solidFill>
                <a:latin typeface="Arial" panose="020B0604020202020204" pitchFamily="34" charset="0"/>
                <a:cs typeface="Arial" panose="020B0604020202020204" pitchFamily="34" charset="0"/>
              </a:rPr>
              <a:t>Slide - </a:t>
            </a:r>
            <a:fld id="{8DC64570-7FD5-4F38-8852-F169A1C7DD12}" type="slidenum">
              <a:rPr lang="en-US" altLang="en-US" sz="1800" smtClean="0">
                <a:solidFill>
                  <a:schemeClr val="tx1"/>
                </a:solidFill>
                <a:latin typeface="Arial" panose="020B0604020202020204" pitchFamily="34" charset="0"/>
                <a:cs typeface="Arial" panose="020B0604020202020204" pitchFamily="34" charset="0"/>
              </a:rPr>
              <a:pPr eaLnBrk="1" hangingPunct="1">
                <a:defRPr/>
              </a:pPr>
              <a:t>‹#›</a:t>
            </a:fld>
            <a:endParaRPr lang="en-US" altLang="en-US" sz="1800" dirty="0">
              <a:solidFill>
                <a:schemeClr val="tx1"/>
              </a:solidFill>
              <a:latin typeface="Arial" panose="020B0604020202020204" pitchFamily="34" charset="0"/>
              <a:cs typeface="Arial" panose="020B0604020202020204" pitchFamily="34" charset="0"/>
            </a:endParaRPr>
          </a:p>
        </p:txBody>
      </p:sp>
      <p:pic>
        <p:nvPicPr>
          <p:cNvPr id="1034" name="Shape 40"/>
          <p:cNvPicPr preferRelativeResize="0">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07963" y="6472238"/>
            <a:ext cx="10826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6"/>
          <p:cNvSpPr txBox="1">
            <a:spLocks noChangeArrowheads="1"/>
          </p:cNvSpPr>
          <p:nvPr userDrawn="1"/>
        </p:nvSpPr>
        <p:spPr bwMode="auto">
          <a:xfrm>
            <a:off x="1363663" y="6524625"/>
            <a:ext cx="21209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2800">
                <a:solidFill>
                  <a:srgbClr val="3333FF"/>
                </a:solidFill>
                <a:latin typeface="Times New Roman" panose="02020603050405020304" pitchFamily="18" charset="0"/>
              </a:defRPr>
            </a:lvl1pPr>
            <a:lvl2pPr marL="742950" indent="-285750">
              <a:spcBef>
                <a:spcPct val="50000"/>
              </a:spcBef>
              <a:defRPr sz="2800">
                <a:solidFill>
                  <a:srgbClr val="3333FF"/>
                </a:solidFill>
                <a:latin typeface="Times New Roman" panose="02020603050405020304" pitchFamily="18" charset="0"/>
              </a:defRPr>
            </a:lvl2pPr>
            <a:lvl3pPr marL="1143000" indent="-228600">
              <a:spcBef>
                <a:spcPct val="50000"/>
              </a:spcBef>
              <a:defRPr sz="2800">
                <a:solidFill>
                  <a:srgbClr val="3333FF"/>
                </a:solidFill>
                <a:latin typeface="Times New Roman" panose="02020603050405020304" pitchFamily="18" charset="0"/>
              </a:defRPr>
            </a:lvl3pPr>
            <a:lvl4pPr marL="1600200" indent="-228600">
              <a:spcBef>
                <a:spcPct val="50000"/>
              </a:spcBef>
              <a:defRPr sz="2800">
                <a:solidFill>
                  <a:srgbClr val="3333FF"/>
                </a:solidFill>
                <a:latin typeface="Times New Roman" panose="02020603050405020304" pitchFamily="18" charset="0"/>
              </a:defRPr>
            </a:lvl4pPr>
            <a:lvl5pPr marL="2057400" indent="-228600">
              <a:spcBef>
                <a:spcPct val="50000"/>
              </a:spcBef>
              <a:defRPr sz="2800">
                <a:solidFill>
                  <a:srgbClr val="3333FF"/>
                </a:solidFill>
                <a:latin typeface="Times New Roman" panose="02020603050405020304" pitchFamily="18" charset="0"/>
              </a:defRPr>
            </a:lvl5pPr>
            <a:lvl6pPr marL="2514600" indent="-228600" eaLnBrk="0" fontAlgn="base" hangingPunct="0">
              <a:spcBef>
                <a:spcPct val="50000"/>
              </a:spcBef>
              <a:spcAft>
                <a:spcPct val="0"/>
              </a:spcAft>
              <a:defRPr sz="2800">
                <a:solidFill>
                  <a:srgbClr val="3333FF"/>
                </a:solidFill>
                <a:latin typeface="Times New Roman" panose="02020603050405020304" pitchFamily="18" charset="0"/>
              </a:defRPr>
            </a:lvl6pPr>
            <a:lvl7pPr marL="2971800" indent="-228600" eaLnBrk="0" fontAlgn="base" hangingPunct="0">
              <a:spcBef>
                <a:spcPct val="50000"/>
              </a:spcBef>
              <a:spcAft>
                <a:spcPct val="0"/>
              </a:spcAft>
              <a:defRPr sz="2800">
                <a:solidFill>
                  <a:srgbClr val="3333FF"/>
                </a:solidFill>
                <a:latin typeface="Times New Roman" panose="02020603050405020304" pitchFamily="18" charset="0"/>
              </a:defRPr>
            </a:lvl7pPr>
            <a:lvl8pPr marL="3429000" indent="-228600" eaLnBrk="0" fontAlgn="base" hangingPunct="0">
              <a:spcBef>
                <a:spcPct val="50000"/>
              </a:spcBef>
              <a:spcAft>
                <a:spcPct val="0"/>
              </a:spcAft>
              <a:defRPr sz="2800">
                <a:solidFill>
                  <a:srgbClr val="3333FF"/>
                </a:solidFill>
                <a:latin typeface="Times New Roman" panose="02020603050405020304" pitchFamily="18" charset="0"/>
              </a:defRPr>
            </a:lvl8pPr>
            <a:lvl9pPr marL="3886200" indent="-228600" eaLnBrk="0" fontAlgn="base" hangingPunct="0">
              <a:spcBef>
                <a:spcPct val="50000"/>
              </a:spcBef>
              <a:spcAft>
                <a:spcPct val="0"/>
              </a:spcAft>
              <a:defRPr sz="2800">
                <a:solidFill>
                  <a:srgbClr val="3333FF"/>
                </a:solidFill>
                <a:latin typeface="Times New Roman" panose="02020603050405020304" pitchFamily="18" charset="0"/>
              </a:defRPr>
            </a:lvl9pPr>
          </a:lstStyle>
          <a:p>
            <a:pPr eaLnBrk="1" hangingPunct="1">
              <a:spcBef>
                <a:spcPts val="0"/>
              </a:spcBef>
              <a:spcAft>
                <a:spcPts val="1200"/>
              </a:spcAft>
              <a:defRPr/>
            </a:pPr>
            <a:r>
              <a:rPr lang="en-US" sz="1100" b="1" spc="205" dirty="0">
                <a:solidFill>
                  <a:schemeClr val="tx1"/>
                </a:solidFill>
                <a:ea typeface="Calibri" panose="020F0502020204030204" pitchFamily="34" charset="0"/>
              </a:rPr>
              <a:t>ALWAYS LEARNING</a:t>
            </a:r>
          </a:p>
        </p:txBody>
      </p:sp>
      <p:cxnSp>
        <p:nvCxnSpPr>
          <p:cNvPr id="1036" name="Straight Connector 2"/>
          <p:cNvCxnSpPr>
            <a:cxnSpLocks noChangeShapeType="1"/>
          </p:cNvCxnSpPr>
          <p:nvPr userDrawn="1"/>
        </p:nvCxnSpPr>
        <p:spPr bwMode="auto">
          <a:xfrm>
            <a:off x="0" y="1444625"/>
            <a:ext cx="914400" cy="9144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cxnSp>
        <p:nvCxnSpPr>
          <p:cNvPr id="1037" name="Straight Connector 4"/>
          <p:cNvCxnSpPr>
            <a:cxnSpLocks noChangeShapeType="1"/>
          </p:cNvCxnSpPr>
          <p:nvPr userDrawn="1"/>
        </p:nvCxnSpPr>
        <p:spPr bwMode="auto">
          <a:xfrm>
            <a:off x="0" y="1038225"/>
            <a:ext cx="9144000" cy="0"/>
          </a:xfrm>
          <a:prstGeom prst="line">
            <a:avLst/>
          </a:prstGeom>
          <a:noFill/>
          <a:ln w="44450" algn="ctr">
            <a:solidFill>
              <a:srgbClr val="E86542"/>
            </a:solidFill>
            <a:round/>
            <a:headEnd/>
            <a:tailEnd/>
          </a:ln>
          <a:extLst>
            <a:ext uri="{909E8E84-426E-40DD-AFC4-6F175D3DCCD1}">
              <a14:hiddenFill xmlns:a14="http://schemas.microsoft.com/office/drawing/2010/main">
                <a:noFill/>
              </a14:hiddenFill>
            </a:ext>
          </a:extLst>
        </p:spPr>
      </p:cxn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7" r:id="rId8"/>
  </p:sldLayoutIdLst>
  <p:hf hdr="0" dt="0"/>
  <p:txStyles>
    <p:titleStyle>
      <a:lvl1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ea typeface="+mj-ea"/>
          <a:cs typeface="+mj-cs"/>
        </a:defRPr>
      </a:lvl1pPr>
      <a:lvl2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2pPr>
      <a:lvl3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3pPr>
      <a:lvl4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4pPr>
      <a:lvl5pPr algn="l" rtl="0" eaLnBrk="0" fontAlgn="base" hangingPunct="0">
        <a:lnSpc>
          <a:spcPct val="80000"/>
        </a:lnSpc>
        <a:spcBef>
          <a:spcPct val="0"/>
        </a:spcBef>
        <a:spcAft>
          <a:spcPct val="0"/>
        </a:spcAft>
        <a:defRPr sz="2800" b="1">
          <a:solidFill>
            <a:schemeClr val="tx1"/>
          </a:solidFill>
          <a:latin typeface="Times New Roman" panose="02020603050405020304" pitchFamily="18" charset="0"/>
        </a:defRPr>
      </a:lvl5pPr>
      <a:lvl6pPr marL="457200" algn="l" rtl="0" fontAlgn="base">
        <a:lnSpc>
          <a:spcPct val="80000"/>
        </a:lnSpc>
        <a:spcBef>
          <a:spcPct val="0"/>
        </a:spcBef>
        <a:spcAft>
          <a:spcPct val="0"/>
        </a:spcAft>
        <a:defRPr sz="3200" b="1">
          <a:solidFill>
            <a:srgbClr val="FFFFFF"/>
          </a:solidFill>
          <a:latin typeface="Arial Narrow" pitchFamily="34" charset="0"/>
        </a:defRPr>
      </a:lvl6pPr>
      <a:lvl7pPr marL="914400" algn="l" rtl="0" fontAlgn="base">
        <a:lnSpc>
          <a:spcPct val="80000"/>
        </a:lnSpc>
        <a:spcBef>
          <a:spcPct val="0"/>
        </a:spcBef>
        <a:spcAft>
          <a:spcPct val="0"/>
        </a:spcAft>
        <a:defRPr sz="3200" b="1">
          <a:solidFill>
            <a:srgbClr val="FFFFFF"/>
          </a:solidFill>
          <a:latin typeface="Arial Narrow" pitchFamily="34" charset="0"/>
        </a:defRPr>
      </a:lvl7pPr>
      <a:lvl8pPr marL="1371600" algn="l" rtl="0" fontAlgn="base">
        <a:lnSpc>
          <a:spcPct val="80000"/>
        </a:lnSpc>
        <a:spcBef>
          <a:spcPct val="0"/>
        </a:spcBef>
        <a:spcAft>
          <a:spcPct val="0"/>
        </a:spcAft>
        <a:defRPr sz="3200" b="1">
          <a:solidFill>
            <a:srgbClr val="FFFFFF"/>
          </a:solidFill>
          <a:latin typeface="Arial Narrow" pitchFamily="34" charset="0"/>
        </a:defRPr>
      </a:lvl8pPr>
      <a:lvl9pPr marL="1828800" algn="l" rtl="0" fontAlgn="base">
        <a:lnSpc>
          <a:spcPct val="80000"/>
        </a:lnSpc>
        <a:spcBef>
          <a:spcPct val="0"/>
        </a:spcBef>
        <a:spcAft>
          <a:spcPct val="0"/>
        </a:spcAft>
        <a:defRPr sz="3200" b="1">
          <a:solidFill>
            <a:srgbClr val="FFFFFF"/>
          </a:solidFill>
          <a:latin typeface="Arial Narrow" pitchFamily="34" charset="0"/>
        </a:defRPr>
      </a:lvl9pPr>
    </p:titleStyle>
    <p:bodyStyle>
      <a:lvl1pPr algn="l" rtl="0" eaLnBrk="0" fontAlgn="base" hangingPunct="0">
        <a:spcBef>
          <a:spcPct val="20000"/>
        </a:spcBef>
        <a:spcAft>
          <a:spcPct val="0"/>
        </a:spcAft>
        <a:defRPr sz="28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7"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rgbClr val="FFFFFF">
            <a:alpha val="98822"/>
          </a:srgbClr>
        </a:solidFill>
        <a:effectLst/>
      </p:bgPr>
    </p:bg>
    <p:spTree>
      <p:nvGrpSpPr>
        <p:cNvPr id="1" name=""/>
        <p:cNvGrpSpPr/>
        <p:nvPr/>
      </p:nvGrpSpPr>
      <p:grpSpPr>
        <a:xfrm>
          <a:off x="0" y="0"/>
          <a:ext cx="0" cy="0"/>
          <a:chOff x="0" y="0"/>
          <a:chExt cx="0" cy="0"/>
        </a:xfrm>
      </p:grpSpPr>
      <p:sp>
        <p:nvSpPr>
          <p:cNvPr id="4" name="Rectangle 3"/>
          <p:cNvSpPr/>
          <p:nvPr/>
        </p:nvSpPr>
        <p:spPr bwMode="auto">
          <a:xfrm>
            <a:off x="0" y="0"/>
            <a:ext cx="9144000" cy="6411913"/>
          </a:xfrm>
          <a:prstGeom prst="rect">
            <a:avLst/>
          </a:prstGeom>
          <a:solidFill>
            <a:schemeClr val="bg1">
              <a:lumMod val="95000"/>
            </a:schemeClr>
          </a:solidFill>
          <a:ln w="9525" cap="flat" cmpd="sng" algn="ctr">
            <a:noFill/>
            <a:prstDash val="solid"/>
            <a:round/>
            <a:headEnd type="none" w="med" len="med"/>
            <a:tailEnd type="none" w="med" len="med"/>
          </a:ln>
          <a:effectLst/>
        </p:spPr>
        <p:txBody>
          <a:bodyPr/>
          <a:lstStyle/>
          <a:p>
            <a:pPr eaLnBrk="1" hangingPunct="1">
              <a:spcBef>
                <a:spcPct val="50000"/>
              </a:spcBef>
              <a:defRPr/>
            </a:pPr>
            <a:endParaRPr lang="en-US" sz="2400">
              <a:latin typeface="Arial" charset="0"/>
            </a:endParaRPr>
          </a:p>
        </p:txBody>
      </p:sp>
      <p:sp>
        <p:nvSpPr>
          <p:cNvPr id="4099" name="Rectangle 22"/>
          <p:cNvSpPr>
            <a:spLocks noChangeArrowheads="1"/>
          </p:cNvSpPr>
          <p:nvPr/>
        </p:nvSpPr>
        <p:spPr bwMode="auto">
          <a:xfrm>
            <a:off x="304800" y="638175"/>
            <a:ext cx="4021138" cy="1219200"/>
          </a:xfrm>
          <a:prstGeom prst="rect">
            <a:avLst/>
          </a:prstGeom>
          <a:noFill/>
          <a:ln>
            <a:noFill/>
          </a:ln>
          <a:effectLst/>
          <a:extLst>
            <a:ext uri="{909E8E84-426E-40DD-AFC4-6F175D3DCCD1}">
              <a14:hiddenFill xmlns:a14="http://schemas.microsoft.com/office/drawing/2010/main">
                <a:solidFill>
                  <a:srgbClr val="0066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US" altLang="en-US" sz="5400" dirty="0">
                <a:solidFill>
                  <a:srgbClr val="FEE692"/>
                </a:solidFill>
                <a:cs typeface="Times New Roman" panose="02020603050405020304" pitchFamily="18" charset="0"/>
              </a:rPr>
              <a:t> </a:t>
            </a:r>
            <a:r>
              <a:rPr lang="en-US" altLang="en-US" sz="6000" b="1" dirty="0">
                <a:cs typeface="Times New Roman" panose="02020603050405020304" pitchFamily="18" charset="0"/>
              </a:rPr>
              <a:t>Chapter 3</a:t>
            </a:r>
          </a:p>
        </p:txBody>
      </p:sp>
      <p:sp>
        <p:nvSpPr>
          <p:cNvPr id="4100" name="Rectangle 3"/>
          <p:cNvSpPr>
            <a:spLocks noChangeArrowheads="1"/>
          </p:cNvSpPr>
          <p:nvPr/>
        </p:nvSpPr>
        <p:spPr bwMode="auto">
          <a:xfrm>
            <a:off x="609600" y="1933575"/>
            <a:ext cx="4191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3600" dirty="0">
                <a:cs typeface="Arial" panose="020B0604020202020204" pitchFamily="34" charset="0"/>
              </a:rPr>
              <a:t>Polynomial and Rational Functions </a:t>
            </a:r>
          </a:p>
        </p:txBody>
      </p:sp>
      <p:sp>
        <p:nvSpPr>
          <p:cNvPr id="4101" name="Text Box 37"/>
          <p:cNvSpPr txBox="1">
            <a:spLocks noChangeArrowheads="1"/>
          </p:cNvSpPr>
          <p:nvPr/>
        </p:nvSpPr>
        <p:spPr bwMode="auto">
          <a:xfrm>
            <a:off x="609600" y="3922441"/>
            <a:ext cx="371633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defRPr sz="28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dirty="0"/>
              <a:t>3.2 Polynomial Functions and Their Graphs</a:t>
            </a:r>
          </a:p>
        </p:txBody>
      </p:sp>
      <p:pic>
        <p:nvPicPr>
          <p:cNvPr id="2" name="Picture 1" descr="A close up of a logo&#10;&#10;Description automatically generated">
            <a:extLst>
              <a:ext uri="{FF2B5EF4-FFF2-40B4-BE49-F238E27FC236}">
                <a16:creationId xmlns:a16="http://schemas.microsoft.com/office/drawing/2014/main" xmlns="" id="{7C88A565-983E-44BE-9EFF-668C676F75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808194"/>
            <a:ext cx="3916127" cy="49545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a:t>Example 5:  Finding Zeros of a Polynomial Function</a:t>
            </a:r>
          </a:p>
        </p:txBody>
      </p:sp>
      <mc:AlternateContent xmlns:mc="http://schemas.openxmlformats.org/markup-compatibility/2006" xmlns:a14="http://schemas.microsoft.com/office/drawing/2010/main">
        <mc:Choice Requires="a14">
          <p:sp>
            <p:nvSpPr>
              <p:cNvPr id="82947" name="Rectangle 3"/>
              <p:cNvSpPr>
                <a:spLocks noGrp="1" noChangeArrowheads="1"/>
              </p:cNvSpPr>
              <p:nvPr>
                <p:ph idx="1"/>
              </p:nvPr>
            </p:nvSpPr>
            <p:spPr>
              <a:xfrm>
                <a:off x="207963" y="1026086"/>
                <a:ext cx="8705850" cy="4525963"/>
              </a:xfrm>
            </p:spPr>
            <p:txBody>
              <a:bodyPr/>
              <a:lstStyle/>
              <a:p>
                <a:r>
                  <a:rPr lang="en-US" altLang="en-US" dirty="0"/>
                  <a:t>Find all zeros of </a:t>
                </a:r>
                <a14:m>
                  <m:oMath xmlns:m="http://schemas.openxmlformats.org/officeDocument/2006/math">
                    <m:r>
                      <a:rPr lang="en-US" altLang="en-US" b="0" i="1" smtClean="0">
                        <a:latin typeface="Cambria Math" panose="02040503050406030204" pitchFamily="18" charset="0"/>
                      </a:rPr>
                      <m:t>𝑓</m:t>
                    </m:r>
                    <m:d>
                      <m:dPr>
                        <m:ctrlPr>
                          <a:rPr lang="en-US" altLang="en-US" b="0" i="1" smtClean="0">
                            <a:latin typeface="Cambria Math"/>
                          </a:rPr>
                        </m:ctrlPr>
                      </m:dPr>
                      <m:e>
                        <m:r>
                          <a:rPr lang="en-US" altLang="en-US" b="0" i="1" smtClean="0">
                            <a:latin typeface="Cambria Math" panose="02040503050406030204" pitchFamily="18" charset="0"/>
                          </a:rPr>
                          <m:t>𝑥</m:t>
                        </m:r>
                      </m:e>
                    </m:d>
                    <m:r>
                      <a:rPr lang="en-US" altLang="en-US" b="0" i="1" smtClean="0">
                        <a:latin typeface="Cambria Math" panose="02040503050406030204" pitchFamily="18" charset="0"/>
                      </a:rPr>
                      <m:t>=</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3</m:t>
                        </m:r>
                      </m:sup>
                    </m:sSup>
                    <m:r>
                      <a:rPr lang="en-US" altLang="en-US" b="0" i="1" smtClean="0">
                        <a:latin typeface="Cambria Math" panose="02040503050406030204" pitchFamily="18" charset="0"/>
                      </a:rPr>
                      <m:t>+2</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−4</m:t>
                    </m:r>
                    <m:r>
                      <a:rPr lang="en-US" altLang="en-US" b="0" i="1" smtClean="0">
                        <a:latin typeface="Cambria Math" panose="02040503050406030204" pitchFamily="18" charset="0"/>
                      </a:rPr>
                      <m:t>𝑥</m:t>
                    </m:r>
                    <m:r>
                      <a:rPr lang="en-US" altLang="en-US" b="0" i="1" smtClean="0">
                        <a:latin typeface="Cambria Math" panose="02040503050406030204" pitchFamily="18" charset="0"/>
                      </a:rPr>
                      <m:t>−8</m:t>
                    </m:r>
                  </m:oMath>
                </a14:m>
                <a:r>
                  <a:rPr lang="en-US" altLang="en-US" dirty="0"/>
                  <a:t>.</a:t>
                </a:r>
              </a:p>
              <a:p>
                <a:r>
                  <a:rPr lang="en-US" altLang="en-US" dirty="0"/>
                  <a:t>Solution:</a:t>
                </a:r>
              </a:p>
              <a:p>
                <a:r>
                  <a:rPr lang="en-US" altLang="en-US" dirty="0"/>
                  <a:t>We find the zeros of </a:t>
                </a:r>
                <a:r>
                  <a:rPr lang="en-US" altLang="en-US" i="1" dirty="0"/>
                  <a:t>f</a:t>
                </a:r>
                <a:r>
                  <a:rPr lang="en-US" altLang="en-US" dirty="0"/>
                  <a:t> by setting </a:t>
                </a:r>
                <a:r>
                  <a:rPr lang="en-US" altLang="en-US" i="1" dirty="0"/>
                  <a:t>f</a:t>
                </a:r>
                <a:r>
                  <a:rPr lang="en-US" altLang="en-US" dirty="0"/>
                  <a:t>(</a:t>
                </a:r>
                <a:r>
                  <a:rPr lang="en-US" altLang="en-US" i="1" dirty="0"/>
                  <a:t>x</a:t>
                </a:r>
                <a:r>
                  <a:rPr lang="en-US" altLang="en-US" dirty="0"/>
                  <a:t>) equal to 0 and solving the resulting equation.</a:t>
                </a:r>
              </a:p>
              <a:p>
                <a:pPr/>
                <a14:m>
                  <m:oMathPara xmlns:m="http://schemas.openxmlformats.org/officeDocument/2006/math">
                    <m:oMathParaPr>
                      <m:jc m:val="left"/>
                    </m:oMathParaPr>
                    <m:oMath xmlns:m="http://schemas.openxmlformats.org/officeDocument/2006/math">
                      <m:r>
                        <a:rPr lang="en-US" altLang="en-US" i="1">
                          <a:latin typeface="Cambria Math" panose="02040503050406030204" pitchFamily="18" charset="0"/>
                        </a:rPr>
                        <m:t>𝑓</m:t>
                      </m:r>
                      <m:d>
                        <m:dPr>
                          <m:ctrlPr>
                            <a:rPr lang="en-US" altLang="en-US" i="1">
                              <a:latin typeface="Cambria Math"/>
                            </a:rPr>
                          </m:ctrlPr>
                        </m:dPr>
                        <m:e>
                          <m:r>
                            <a:rPr lang="en-US" altLang="en-US" i="1">
                              <a:latin typeface="Cambria Math" panose="02040503050406030204" pitchFamily="18" charset="0"/>
                            </a:rPr>
                            <m:t>𝑥</m:t>
                          </m:r>
                        </m:e>
                      </m:d>
                      <m:r>
                        <a:rPr lang="en-US" altLang="en-US" i="1">
                          <a:latin typeface="Cambria Math" panose="02040503050406030204" pitchFamily="18" charset="0"/>
                        </a:rPr>
                        <m:t>=</m:t>
                      </m:r>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3</m:t>
                          </m:r>
                        </m:sup>
                      </m:sSup>
                      <m:r>
                        <a:rPr lang="en-US" altLang="en-US" i="1">
                          <a:latin typeface="Cambria Math" panose="02040503050406030204" pitchFamily="18" charset="0"/>
                        </a:rPr>
                        <m:t>+2</m:t>
                      </m:r>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2</m:t>
                          </m:r>
                        </m:sup>
                      </m:sSup>
                      <m:r>
                        <a:rPr lang="en-US" altLang="en-US" i="1">
                          <a:latin typeface="Cambria Math" panose="02040503050406030204" pitchFamily="18" charset="0"/>
                        </a:rPr>
                        <m:t>−4</m:t>
                      </m:r>
                      <m:r>
                        <a:rPr lang="en-US" altLang="en-US" i="1">
                          <a:latin typeface="Cambria Math" panose="02040503050406030204" pitchFamily="18" charset="0"/>
                        </a:rPr>
                        <m:t>𝑥</m:t>
                      </m:r>
                      <m:r>
                        <a:rPr lang="en-US" altLang="en-US" i="1">
                          <a:latin typeface="Cambria Math" panose="02040503050406030204" pitchFamily="18" charset="0"/>
                        </a:rPr>
                        <m:t>−8</m:t>
                      </m:r>
                    </m:oMath>
                  </m:oMathPara>
                </a14:m>
                <a:endParaRPr lang="en-US" altLang="en-US" dirty="0"/>
              </a:p>
              <a:p>
                <a:r>
                  <a:rPr lang="en-US" altLang="en-US" b="0" dirty="0"/>
                  <a:t>      </a:t>
                </a:r>
                <a14:m>
                  <m:oMath xmlns:m="http://schemas.openxmlformats.org/officeDocument/2006/math">
                    <m:r>
                      <a:rPr lang="en-US" altLang="en-US" b="0" i="1" smtClean="0">
                        <a:latin typeface="Cambria Math" panose="02040503050406030204" pitchFamily="18" charset="0"/>
                      </a:rPr>
                      <m:t>0</m:t>
                    </m:r>
                    <m:r>
                      <a:rPr lang="en-US" altLang="en-US" i="1">
                        <a:latin typeface="Cambria Math" panose="02040503050406030204" pitchFamily="18" charset="0"/>
                      </a:rPr>
                      <m:t>=</m:t>
                    </m:r>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3</m:t>
                        </m:r>
                      </m:sup>
                    </m:sSup>
                    <m:r>
                      <a:rPr lang="en-US" altLang="en-US" i="1">
                        <a:latin typeface="Cambria Math" panose="02040503050406030204" pitchFamily="18" charset="0"/>
                      </a:rPr>
                      <m:t>+2</m:t>
                    </m:r>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2</m:t>
                        </m:r>
                      </m:sup>
                    </m:sSup>
                    <m:r>
                      <a:rPr lang="en-US" altLang="en-US" i="1">
                        <a:latin typeface="Cambria Math" panose="02040503050406030204" pitchFamily="18" charset="0"/>
                      </a:rPr>
                      <m:t>−4</m:t>
                    </m:r>
                    <m:r>
                      <a:rPr lang="en-US" altLang="en-US" i="1">
                        <a:latin typeface="Cambria Math" panose="02040503050406030204" pitchFamily="18" charset="0"/>
                      </a:rPr>
                      <m:t>𝑥</m:t>
                    </m:r>
                    <m:r>
                      <a:rPr lang="en-US" altLang="en-US" i="1">
                        <a:latin typeface="Cambria Math" panose="02040503050406030204" pitchFamily="18" charset="0"/>
                      </a:rPr>
                      <m:t>−8</m:t>
                    </m:r>
                  </m:oMath>
                </a14:m>
                <a:endParaRPr lang="en-US" altLang="en-US" dirty="0"/>
              </a:p>
              <a:p>
                <a:r>
                  <a:rPr lang="en-US" altLang="en-US" b="0" dirty="0"/>
                  <a:t>      </a:t>
                </a:r>
                <a14:m>
                  <m:oMath xmlns:m="http://schemas.openxmlformats.org/officeDocument/2006/math">
                    <m:r>
                      <a:rPr lang="en-US" altLang="en-US" b="0" i="1" smtClean="0">
                        <a:latin typeface="Cambria Math" panose="02040503050406030204" pitchFamily="18" charset="0"/>
                      </a:rPr>
                      <m:t>0=</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2</m:t>
                        </m:r>
                      </m:sup>
                    </m:sSup>
                    <m:d>
                      <m:dPr>
                        <m:ctrlPr>
                          <a:rPr lang="en-US" altLang="en-US" b="0" i="1" smtClean="0">
                            <a:latin typeface="Cambria Math"/>
                          </a:rPr>
                        </m:ctrlPr>
                      </m:dPr>
                      <m:e>
                        <m:r>
                          <a:rPr lang="en-US" altLang="en-US" b="0" i="1" smtClean="0">
                            <a:latin typeface="Cambria Math" panose="02040503050406030204" pitchFamily="18" charset="0"/>
                          </a:rPr>
                          <m:t>𝑥</m:t>
                        </m:r>
                        <m:r>
                          <a:rPr lang="en-US" altLang="en-US" b="0" i="1" smtClean="0">
                            <a:latin typeface="Cambria Math" panose="02040503050406030204" pitchFamily="18" charset="0"/>
                          </a:rPr>
                          <m:t>+2</m:t>
                        </m:r>
                      </m:e>
                    </m:d>
                    <m:r>
                      <a:rPr lang="en-US" altLang="en-US" b="0" i="1" smtClean="0">
                        <a:latin typeface="Cambria Math" panose="02040503050406030204" pitchFamily="18" charset="0"/>
                      </a:rPr>
                      <m:t>−4(</m:t>
                    </m:r>
                    <m:r>
                      <a:rPr lang="en-US" altLang="en-US" b="0" i="1" smtClean="0">
                        <a:latin typeface="Cambria Math" panose="02040503050406030204" pitchFamily="18" charset="0"/>
                      </a:rPr>
                      <m:t>𝑥</m:t>
                    </m:r>
                    <m:r>
                      <a:rPr lang="en-US" altLang="en-US" b="0" i="1" smtClean="0">
                        <a:latin typeface="Cambria Math" panose="02040503050406030204" pitchFamily="18" charset="0"/>
                      </a:rPr>
                      <m:t>+2)</m:t>
                    </m:r>
                  </m:oMath>
                </a14:m>
                <a:endParaRPr lang="en-US" altLang="en-US" dirty="0"/>
              </a:p>
              <a:p>
                <a:r>
                  <a:rPr lang="en-US" altLang="en-US" b="0" dirty="0"/>
                  <a:t>      </a:t>
                </a:r>
                <a14:m>
                  <m:oMath xmlns:m="http://schemas.openxmlformats.org/officeDocument/2006/math">
                    <m:r>
                      <a:rPr lang="en-US" altLang="en-US" b="0" i="1" smtClean="0">
                        <a:latin typeface="Cambria Math" panose="02040503050406030204" pitchFamily="18" charset="0"/>
                      </a:rPr>
                      <m:t>0=</m:t>
                    </m:r>
                    <m:d>
                      <m:dPr>
                        <m:ctrlPr>
                          <a:rPr lang="en-US" altLang="en-US" b="0" i="1" smtClean="0">
                            <a:latin typeface="Cambria Math"/>
                          </a:rPr>
                        </m:ctrlPr>
                      </m:dPr>
                      <m:e>
                        <m:r>
                          <a:rPr lang="en-US" altLang="en-US" b="0" i="1" smtClean="0">
                            <a:latin typeface="Cambria Math" panose="02040503050406030204" pitchFamily="18" charset="0"/>
                          </a:rPr>
                          <m:t>𝑥</m:t>
                        </m:r>
                        <m:r>
                          <a:rPr lang="en-US" altLang="en-US" b="0" i="1" smtClean="0">
                            <a:latin typeface="Cambria Math" panose="02040503050406030204" pitchFamily="18" charset="0"/>
                          </a:rPr>
                          <m:t>+2</m:t>
                        </m:r>
                      </m:e>
                    </m:d>
                    <m:sSup>
                      <m:sSupPr>
                        <m:ctrlPr>
                          <a:rPr lang="en-US" altLang="en-US" b="0" i="1" smtClean="0">
                            <a:latin typeface="Cambria Math"/>
                          </a:rPr>
                        </m:ctrlPr>
                      </m:sSupPr>
                      <m:e>
                        <m:r>
                          <a:rPr lang="en-US" altLang="en-US" b="0" i="1" smtClean="0">
                            <a:latin typeface="Cambria Math" panose="02040503050406030204" pitchFamily="18" charset="0"/>
                          </a:rPr>
                          <m:t> (</m:t>
                        </m:r>
                        <m:r>
                          <a:rPr lang="en-US" altLang="en-US" b="0" i="1" smtClean="0">
                            <a:latin typeface="Cambria Math" panose="02040503050406030204" pitchFamily="18" charset="0"/>
                          </a:rPr>
                          <m:t>𝑥</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−4)</m:t>
                    </m:r>
                  </m:oMath>
                </a14:m>
                <a:endParaRPr lang="en-US" altLang="en-US" dirty="0"/>
              </a:p>
              <a:p>
                <a:pPr/>
                <a14:m>
                  <m:oMathPara xmlns:m="http://schemas.openxmlformats.org/officeDocument/2006/math">
                    <m:oMathParaPr>
                      <m:jc m:val="left"/>
                    </m:oMathParaPr>
                    <m:oMath xmlns:m="http://schemas.openxmlformats.org/officeDocument/2006/math">
                      <m:r>
                        <a:rPr lang="en-US" altLang="en-US" b="0" i="1" smtClean="0">
                          <a:latin typeface="Cambria Math" panose="02040503050406030204" pitchFamily="18" charset="0"/>
                        </a:rPr>
                        <m:t>𝑥</m:t>
                      </m:r>
                      <m:r>
                        <a:rPr lang="en-US" altLang="en-US" b="0" i="1" smtClean="0">
                          <a:latin typeface="Cambria Math" panose="02040503050406030204" pitchFamily="18" charset="0"/>
                        </a:rPr>
                        <m:t>+2=0    </m:t>
                      </m:r>
                      <m:r>
                        <m:rPr>
                          <m:sty m:val="p"/>
                        </m:rPr>
                        <a:rPr lang="en-US" altLang="en-US" b="0" i="0" smtClean="0">
                          <a:latin typeface="Cambria Math" panose="02040503050406030204" pitchFamily="18" charset="0"/>
                        </a:rPr>
                        <m:t>or</m:t>
                      </m:r>
                      <m:r>
                        <a:rPr lang="en-US" altLang="en-US" b="0" i="0" smtClean="0">
                          <a:latin typeface="Cambria Math" panose="02040503050406030204" pitchFamily="18" charset="0"/>
                        </a:rPr>
                        <m:t>    </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−4=0</m:t>
                      </m:r>
                    </m:oMath>
                  </m:oMathPara>
                </a14:m>
                <a:endParaRPr lang="en-US" altLang="en-US" dirty="0"/>
              </a:p>
              <a:p>
                <a:r>
                  <a:rPr lang="en-US" altLang="en-US" b="0" dirty="0"/>
                  <a:t>       </a:t>
                </a:r>
                <a14:m>
                  <m:oMath xmlns:m="http://schemas.openxmlformats.org/officeDocument/2006/math">
                    <m:r>
                      <a:rPr lang="en-US" altLang="en-US" b="0" i="1" smtClean="0">
                        <a:latin typeface="Cambria Math" panose="02040503050406030204" pitchFamily="18" charset="0"/>
                      </a:rPr>
                      <m:t>𝑥</m:t>
                    </m:r>
                    <m:r>
                      <a:rPr lang="en-US" altLang="en-US" b="0" i="1" smtClean="0">
                        <a:latin typeface="Cambria Math" panose="02040503050406030204" pitchFamily="18" charset="0"/>
                      </a:rPr>
                      <m:t>=−2</m:t>
                    </m:r>
                  </m:oMath>
                </a14:m>
                <a:r>
                  <a:rPr lang="en-US" altLang="en-US" dirty="0"/>
                  <a:t>        or     </a:t>
                </a:r>
                <a14:m>
                  <m:oMath xmlns:m="http://schemas.openxmlformats.org/officeDocument/2006/math">
                    <m:sSup>
                      <m:sSupPr>
                        <m:ctrlPr>
                          <a:rPr lang="en-US" altLang="en-US" i="1" smtClean="0">
                            <a:latin typeface="Cambria Math"/>
                          </a:rPr>
                        </m:ctrlPr>
                      </m:sSupPr>
                      <m:e>
                        <m:r>
                          <a:rPr lang="en-US" altLang="en-US" i="1" smtClean="0">
                            <a:latin typeface="Cambria Math" panose="02040503050406030204" pitchFamily="18" charset="0"/>
                          </a:rPr>
                          <m:t>𝑥</m:t>
                        </m:r>
                      </m:e>
                      <m:sup>
                        <m:r>
                          <a:rPr lang="en-US" altLang="en-US" i="1" smtClean="0">
                            <a:latin typeface="Cambria Math" panose="02040503050406030204" pitchFamily="18" charset="0"/>
                          </a:rPr>
                          <m:t>2</m:t>
                        </m:r>
                      </m:sup>
                    </m:sSup>
                    <m:r>
                      <a:rPr lang="en-US" altLang="en-US" b="0" i="1" smtClean="0">
                        <a:latin typeface="Cambria Math" panose="02040503050406030204" pitchFamily="18" charset="0"/>
                      </a:rPr>
                      <m:t>=4</m:t>
                    </m:r>
                  </m:oMath>
                </a14:m>
                <a:endParaRPr lang="en-US" altLang="en-US" dirty="0"/>
              </a:p>
              <a:p>
                <a:r>
                  <a:rPr lang="en-US" altLang="en-US" b="0" dirty="0"/>
                  <a:t>                                  </a:t>
                </a:r>
                <a:r>
                  <a:rPr lang="en-US" altLang="en-US" b="0" dirty="0" smtClean="0"/>
                  <a:t>    </a:t>
                </a:r>
                <a14:m>
                  <m:oMath xmlns:m="http://schemas.openxmlformats.org/officeDocument/2006/math">
                    <m:r>
                      <a:rPr lang="en-US" altLang="en-US" b="0" i="1" smtClean="0">
                        <a:latin typeface="Cambria Math" panose="02040503050406030204" pitchFamily="18" charset="0"/>
                      </a:rPr>
                      <m:t>𝑥</m:t>
                    </m:r>
                    <m:r>
                      <a:rPr lang="en-US" altLang="en-US" b="0" i="1" smtClean="0">
                        <a:latin typeface="Cambria Math" panose="02040503050406030204" pitchFamily="18" charset="0"/>
                      </a:rPr>
                      <m:t>=±</m:t>
                    </m:r>
                    <m:rad>
                      <m:radPr>
                        <m:degHide m:val="on"/>
                        <m:ctrlPr>
                          <a:rPr lang="en-US" altLang="en-US" b="0" i="1" smtClean="0">
                            <a:latin typeface="Cambria Math"/>
                            <a:ea typeface="Cambria Math" panose="02040503050406030204" pitchFamily="18" charset="0"/>
                          </a:rPr>
                        </m:ctrlPr>
                      </m:radPr>
                      <m:deg/>
                      <m:e>
                        <m:r>
                          <a:rPr lang="en-US" altLang="en-US" b="0" i="1" smtClean="0">
                            <a:latin typeface="Cambria Math" panose="02040503050406030204" pitchFamily="18" charset="0"/>
                            <a:ea typeface="Cambria Math" panose="02040503050406030204" pitchFamily="18" charset="0"/>
                          </a:rPr>
                          <m:t>4</m:t>
                        </m:r>
                      </m:e>
                    </m:rad>
                    <m:r>
                      <a:rPr lang="en-US" altLang="en-US" b="0" i="1" smtClean="0">
                        <a:latin typeface="Cambria Math" panose="02040503050406030204" pitchFamily="18" charset="0"/>
                        <a:ea typeface="Cambria Math" panose="02040503050406030204" pitchFamily="18" charset="0"/>
                      </a:rPr>
                      <m:t>=±2</m:t>
                    </m:r>
                  </m:oMath>
                </a14:m>
                <a:endParaRPr lang="en-US" altLang="en-US" dirty="0"/>
              </a:p>
              <a:p>
                <a:r>
                  <a:rPr lang="en-US" altLang="en-US" dirty="0"/>
                  <a:t>	</a:t>
                </a:r>
              </a:p>
            </p:txBody>
          </p:sp>
        </mc:Choice>
        <mc:Fallback xmlns="">
          <p:sp>
            <p:nvSpPr>
              <p:cNvPr id="82947" name="Rectangle 3"/>
              <p:cNvSpPr>
                <a:spLocks noGrp="1" noRot="1" noChangeAspect="1" noMove="1" noResize="1" noEditPoints="1" noAdjustHandles="1" noChangeArrowheads="1" noChangeShapeType="1" noTextEdit="1"/>
              </p:cNvSpPr>
              <p:nvPr>
                <p:ph idx="1"/>
              </p:nvPr>
            </p:nvSpPr>
            <p:spPr>
              <a:xfrm>
                <a:off x="207963" y="1026086"/>
                <a:ext cx="8705850" cy="4525963"/>
              </a:xfrm>
              <a:blipFill rotWithShape="1">
                <a:blip r:embed="rId2"/>
                <a:stretch>
                  <a:fillRect l="-1401" t="-1346" r="-840" b="-17900"/>
                </a:stretch>
              </a:blipFill>
            </p:spPr>
            <p:txBody>
              <a:bodyPr/>
              <a:lstStyle/>
              <a:p>
                <a:r>
                  <a:rPr lang="en-US">
                    <a:noFill/>
                  </a:rPr>
                  <a:t> </a:t>
                </a:r>
              </a:p>
            </p:txBody>
          </p:sp>
        </mc:Fallback>
      </mc:AlternateContent>
    </p:spTree>
    <p:extLst>
      <p:ext uri="{BB962C8B-B14F-4D97-AF65-F5344CB8AC3E}">
        <p14:creationId xmlns:p14="http://schemas.microsoft.com/office/powerpoint/2010/main" val="89120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947">
                                            <p:txEl>
                                              <p:pRg st="1" end="1"/>
                                            </p:txEl>
                                          </p:spTgt>
                                        </p:tgtEl>
                                        <p:attrNameLst>
                                          <p:attrName>style.visibility</p:attrName>
                                        </p:attrNameLst>
                                      </p:cBhvr>
                                      <p:to>
                                        <p:strVal val="visible"/>
                                      </p:to>
                                    </p:set>
                                    <p:animEffect transition="in" filter="fade">
                                      <p:cBhvr>
                                        <p:cTn id="7" dur="500"/>
                                        <p:tgtEl>
                                          <p:spTgt spid="8294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2947">
                                            <p:txEl>
                                              <p:pRg st="2" end="2"/>
                                            </p:txEl>
                                          </p:spTgt>
                                        </p:tgtEl>
                                        <p:attrNameLst>
                                          <p:attrName>style.visibility</p:attrName>
                                        </p:attrNameLst>
                                      </p:cBhvr>
                                      <p:to>
                                        <p:strVal val="visible"/>
                                      </p:to>
                                    </p:set>
                                    <p:animEffect transition="in" filter="fade">
                                      <p:cBhvr>
                                        <p:cTn id="10" dur="500"/>
                                        <p:tgtEl>
                                          <p:spTgt spid="8294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2947">
                                            <p:txEl>
                                              <p:pRg st="3" end="3"/>
                                            </p:txEl>
                                          </p:spTgt>
                                        </p:tgtEl>
                                        <p:attrNameLst>
                                          <p:attrName>style.visibility</p:attrName>
                                        </p:attrNameLst>
                                      </p:cBhvr>
                                      <p:to>
                                        <p:strVal val="visible"/>
                                      </p:to>
                                    </p:set>
                                    <p:animEffect transition="in" filter="fade">
                                      <p:cBhvr>
                                        <p:cTn id="13" dur="500"/>
                                        <p:tgtEl>
                                          <p:spTgt spid="82947">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2947">
                                            <p:txEl>
                                              <p:pRg st="4" end="4"/>
                                            </p:txEl>
                                          </p:spTgt>
                                        </p:tgtEl>
                                        <p:attrNameLst>
                                          <p:attrName>style.visibility</p:attrName>
                                        </p:attrNameLst>
                                      </p:cBhvr>
                                      <p:to>
                                        <p:strVal val="visible"/>
                                      </p:to>
                                    </p:set>
                                    <p:animEffect transition="in" filter="fade">
                                      <p:cBhvr>
                                        <p:cTn id="18" dur="500"/>
                                        <p:tgtEl>
                                          <p:spTgt spid="82947">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2947">
                                            <p:txEl>
                                              <p:pRg st="5" end="5"/>
                                            </p:txEl>
                                          </p:spTgt>
                                        </p:tgtEl>
                                        <p:attrNameLst>
                                          <p:attrName>style.visibility</p:attrName>
                                        </p:attrNameLst>
                                      </p:cBhvr>
                                      <p:to>
                                        <p:strVal val="visible"/>
                                      </p:to>
                                    </p:set>
                                    <p:animEffect transition="in" filter="fade">
                                      <p:cBhvr>
                                        <p:cTn id="23" dur="500"/>
                                        <p:tgtEl>
                                          <p:spTgt spid="82947">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2947">
                                            <p:txEl>
                                              <p:pRg st="6" end="6"/>
                                            </p:txEl>
                                          </p:spTgt>
                                        </p:tgtEl>
                                        <p:attrNameLst>
                                          <p:attrName>style.visibility</p:attrName>
                                        </p:attrNameLst>
                                      </p:cBhvr>
                                      <p:to>
                                        <p:strVal val="visible"/>
                                      </p:to>
                                    </p:set>
                                    <p:animEffect transition="in" filter="fade">
                                      <p:cBhvr>
                                        <p:cTn id="28" dur="500"/>
                                        <p:tgtEl>
                                          <p:spTgt spid="82947">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2947">
                                            <p:txEl>
                                              <p:pRg st="7" end="7"/>
                                            </p:txEl>
                                          </p:spTgt>
                                        </p:tgtEl>
                                        <p:attrNameLst>
                                          <p:attrName>style.visibility</p:attrName>
                                        </p:attrNameLst>
                                      </p:cBhvr>
                                      <p:to>
                                        <p:strVal val="visible"/>
                                      </p:to>
                                    </p:set>
                                    <p:animEffect transition="in" filter="fade">
                                      <p:cBhvr>
                                        <p:cTn id="33" dur="500"/>
                                        <p:tgtEl>
                                          <p:spTgt spid="82947">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2947">
                                            <p:txEl>
                                              <p:pRg st="8" end="8"/>
                                            </p:txEl>
                                          </p:spTgt>
                                        </p:tgtEl>
                                        <p:attrNameLst>
                                          <p:attrName>style.visibility</p:attrName>
                                        </p:attrNameLst>
                                      </p:cBhvr>
                                      <p:to>
                                        <p:strVal val="visible"/>
                                      </p:to>
                                    </p:set>
                                    <p:animEffect transition="in" filter="fade">
                                      <p:cBhvr>
                                        <p:cTn id="38" dur="500"/>
                                        <p:tgtEl>
                                          <p:spTgt spid="82947">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82947">
                                            <p:txEl>
                                              <p:pRg st="9" end="9"/>
                                            </p:txEl>
                                          </p:spTgt>
                                        </p:tgtEl>
                                        <p:attrNameLst>
                                          <p:attrName>style.visibility</p:attrName>
                                        </p:attrNameLst>
                                      </p:cBhvr>
                                      <p:to>
                                        <p:strVal val="visible"/>
                                      </p:to>
                                    </p:set>
                                    <p:animEffect transition="in" filter="fade">
                                      <p:cBhvr>
                                        <p:cTn id="43" dur="500"/>
                                        <p:tgtEl>
                                          <p:spTgt spid="829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a:t>Example 5:  Finding Zeros of a Polynomial Function</a:t>
            </a:r>
            <a:br>
              <a:rPr lang="en-US" altLang="en-US" dirty="0"/>
            </a:br>
            <a:r>
              <a:rPr lang="en-US" altLang="en-US" dirty="0"/>
              <a:t>     </a:t>
            </a:r>
            <a:r>
              <a:rPr lang="en-US" altLang="en-US" i="1" dirty="0"/>
              <a:t>(continued)</a:t>
            </a:r>
          </a:p>
        </p:txBody>
      </p:sp>
      <mc:AlternateContent xmlns:mc="http://schemas.openxmlformats.org/markup-compatibility/2006">
        <mc:Choice xmlns:a14="http://schemas.microsoft.com/office/drawing/2010/main" Requires="a14">
          <p:sp>
            <p:nvSpPr>
              <p:cNvPr id="83971" name="Rectangle 3"/>
              <p:cNvSpPr>
                <a:spLocks noGrp="1" noChangeArrowheads="1"/>
              </p:cNvSpPr>
              <p:nvPr>
                <p:ph type="body" idx="1"/>
              </p:nvPr>
            </p:nvSpPr>
            <p:spPr/>
            <p:txBody>
              <a:bodyPr/>
              <a:lstStyle/>
              <a:p>
                <a:r>
                  <a:rPr lang="en-US" altLang="en-US" dirty="0"/>
                  <a:t>Find all zeros of</a:t>
                </a:r>
                <a14:m>
                  <m:oMath xmlns:m="http://schemas.openxmlformats.org/officeDocument/2006/math">
                    <m:r>
                      <a:rPr lang="en-US" altLang="en-US" b="0" i="0" smtClean="0">
                        <a:latin typeface="Cambria Math" panose="02040503050406030204" pitchFamily="18" charset="0"/>
                      </a:rPr>
                      <m:t> </m:t>
                    </m:r>
                    <m:r>
                      <a:rPr lang="en-US" altLang="en-US" i="1">
                        <a:latin typeface="Cambria Math" panose="02040503050406030204" pitchFamily="18" charset="0"/>
                      </a:rPr>
                      <m:t>𝑓</m:t>
                    </m:r>
                    <m:d>
                      <m:dPr>
                        <m:ctrlPr>
                          <a:rPr lang="en-US" altLang="en-US" i="1">
                            <a:latin typeface="Cambria Math"/>
                          </a:rPr>
                        </m:ctrlPr>
                      </m:dPr>
                      <m:e>
                        <m:r>
                          <a:rPr lang="en-US" altLang="en-US" i="1">
                            <a:latin typeface="Cambria Math" panose="02040503050406030204" pitchFamily="18" charset="0"/>
                          </a:rPr>
                          <m:t>𝑥</m:t>
                        </m:r>
                      </m:e>
                    </m:d>
                    <m:r>
                      <a:rPr lang="en-US" altLang="en-US" i="1">
                        <a:latin typeface="Cambria Math" panose="02040503050406030204" pitchFamily="18" charset="0"/>
                      </a:rPr>
                      <m:t>=</m:t>
                    </m:r>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3</m:t>
                        </m:r>
                      </m:sup>
                    </m:sSup>
                    <m:r>
                      <a:rPr lang="en-US" altLang="en-US" i="1">
                        <a:latin typeface="Cambria Math" panose="02040503050406030204" pitchFamily="18" charset="0"/>
                      </a:rPr>
                      <m:t>+2</m:t>
                    </m:r>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2</m:t>
                        </m:r>
                      </m:sup>
                    </m:sSup>
                    <m:r>
                      <a:rPr lang="en-US" altLang="en-US" i="1">
                        <a:latin typeface="Cambria Math" panose="02040503050406030204" pitchFamily="18" charset="0"/>
                      </a:rPr>
                      <m:t>−4</m:t>
                    </m:r>
                    <m:r>
                      <a:rPr lang="en-US" altLang="en-US" i="1">
                        <a:latin typeface="Cambria Math" panose="02040503050406030204" pitchFamily="18" charset="0"/>
                      </a:rPr>
                      <m:t>𝑥</m:t>
                    </m:r>
                    <m:r>
                      <a:rPr lang="en-US" altLang="en-US" i="1">
                        <a:latin typeface="Cambria Math" panose="02040503050406030204" pitchFamily="18" charset="0"/>
                      </a:rPr>
                      <m:t>−8</m:t>
                    </m:r>
                  </m:oMath>
                </a14:m>
                <a:r>
                  <a:rPr lang="en-US" altLang="en-US" dirty="0"/>
                  <a:t>.</a:t>
                </a:r>
              </a:p>
              <a:p>
                <a:r>
                  <a:rPr lang="en-US" altLang="en-US" dirty="0" smtClean="0"/>
                  <a:t>The </a:t>
                </a:r>
                <a:r>
                  <a:rPr lang="en-US" altLang="en-US" dirty="0"/>
                  <a:t>zeros of </a:t>
                </a:r>
                <a:r>
                  <a:rPr lang="en-US" altLang="en-US" i="1" dirty="0"/>
                  <a:t>f</a:t>
                </a:r>
                <a:r>
                  <a:rPr lang="en-US" altLang="en-US" dirty="0"/>
                  <a:t> are –2 and 2.</a:t>
                </a:r>
              </a:p>
              <a:p>
                <a:r>
                  <a:rPr lang="en-US" altLang="en-US" dirty="0"/>
                  <a:t>The graph of </a:t>
                </a:r>
                <a:r>
                  <a:rPr lang="en-US" altLang="en-US" i="1" dirty="0"/>
                  <a:t>f</a:t>
                </a:r>
                <a:r>
                  <a:rPr lang="en-US" altLang="en-US" dirty="0"/>
                  <a:t> shows that </a:t>
                </a:r>
              </a:p>
              <a:p>
                <a:r>
                  <a:rPr lang="en-US" altLang="en-US" dirty="0"/>
                  <a:t>each zero is an </a:t>
                </a:r>
                <a:r>
                  <a:rPr lang="en-US" altLang="en-US" i="1" dirty="0"/>
                  <a:t>x</a:t>
                </a:r>
                <a:r>
                  <a:rPr lang="en-US" altLang="en-US" dirty="0"/>
                  <a:t>-intercept.</a:t>
                </a:r>
              </a:p>
              <a:p>
                <a:r>
                  <a:rPr lang="en-US" altLang="en-US"/>
                  <a:t>The </a:t>
                </a:r>
                <a:r>
                  <a:rPr lang="en-US" altLang="en-US" smtClean="0"/>
                  <a:t>graph passes </a:t>
                </a:r>
                <a:r>
                  <a:rPr lang="en-US" altLang="en-US"/>
                  <a:t>through </a:t>
                </a:r>
                <a:r>
                  <a:rPr lang="en-US" altLang="en-US" smtClean="0"/>
                  <a:t/>
                </a:r>
                <a:br>
                  <a:rPr lang="en-US" altLang="en-US" smtClean="0"/>
                </a:br>
                <a:r>
                  <a:rPr lang="en-US" altLang="en-US" smtClean="0"/>
                  <a:t>(–</a:t>
                </a:r>
                <a:r>
                  <a:rPr lang="en-US" altLang="en-US" dirty="0"/>
                  <a:t>2, 0</a:t>
                </a:r>
                <a:r>
                  <a:rPr lang="en-US" altLang="en-US"/>
                  <a:t>) </a:t>
                </a:r>
                <a:r>
                  <a:rPr lang="en-US" altLang="en-US" smtClean="0"/>
                  <a:t>and </a:t>
                </a:r>
                <a:r>
                  <a:rPr lang="en-US" altLang="en-US" dirty="0" smtClean="0"/>
                  <a:t>(</a:t>
                </a:r>
                <a:r>
                  <a:rPr lang="en-US" altLang="en-US" dirty="0"/>
                  <a:t>2, 0).</a:t>
                </a:r>
              </a:p>
            </p:txBody>
          </p:sp>
        </mc:Choice>
        <mc:Fallback>
          <p:sp>
            <p:nvSpPr>
              <p:cNvPr id="83971" name="Rectangle 3"/>
              <p:cNvSpPr>
                <a:spLocks noGrp="1" noRot="1" noChangeAspect="1" noMove="1" noResize="1" noEditPoints="1" noAdjustHandles="1" noChangeArrowheads="1" noChangeShapeType="1" noTextEdit="1"/>
              </p:cNvSpPr>
              <p:nvPr>
                <p:ph type="body" idx="1"/>
              </p:nvPr>
            </p:nvSpPr>
            <p:spPr>
              <a:blipFill rotWithShape="1">
                <a:blip r:embed="rId2"/>
                <a:stretch>
                  <a:fillRect l="-1401" t="-1348"/>
                </a:stretch>
              </a:blipFill>
            </p:spPr>
            <p:txBody>
              <a:bodyPr/>
              <a:lstStyle/>
              <a:p>
                <a:r>
                  <a:rPr lang="en-US">
                    <a:noFill/>
                  </a:rPr>
                  <a:t> </a:t>
                </a:r>
              </a:p>
            </p:txBody>
          </p:sp>
        </mc:Fallback>
      </mc:AlternateContent>
      <p:pic>
        <p:nvPicPr>
          <p:cNvPr id="839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250" y="2354263"/>
            <a:ext cx="376555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976" name="Line 8"/>
          <p:cNvSpPr>
            <a:spLocks noChangeShapeType="1"/>
          </p:cNvSpPr>
          <p:nvPr/>
        </p:nvSpPr>
        <p:spPr bwMode="auto">
          <a:xfrm>
            <a:off x="5578475" y="3128963"/>
            <a:ext cx="515938" cy="5207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7" name="Text Box 9"/>
          <p:cNvSpPr txBox="1">
            <a:spLocks noChangeArrowheads="1"/>
          </p:cNvSpPr>
          <p:nvPr/>
        </p:nvSpPr>
        <p:spPr bwMode="auto">
          <a:xfrm>
            <a:off x="4567238" y="2609850"/>
            <a:ext cx="11350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defRPr sz="2400">
                <a:solidFill>
                  <a:srgbClr val="3333FF"/>
                </a:solidFill>
                <a:latin typeface="Arial" panose="020B0604020202020204" pitchFamily="34" charset="0"/>
              </a:defRPr>
            </a:lvl1pPr>
            <a:lvl2pPr marL="742950" indent="-285750">
              <a:spcBef>
                <a:spcPct val="50000"/>
              </a:spcBef>
              <a:defRPr sz="2400">
                <a:solidFill>
                  <a:srgbClr val="3333FF"/>
                </a:solidFill>
                <a:latin typeface="Arial" panose="020B0604020202020204" pitchFamily="34" charset="0"/>
              </a:defRPr>
            </a:lvl2pPr>
            <a:lvl3pPr marL="1143000" indent="-228600">
              <a:spcBef>
                <a:spcPct val="50000"/>
              </a:spcBef>
              <a:defRPr sz="2400">
                <a:solidFill>
                  <a:srgbClr val="3333FF"/>
                </a:solidFill>
                <a:latin typeface="Arial" panose="020B0604020202020204" pitchFamily="34" charset="0"/>
              </a:defRPr>
            </a:lvl3pPr>
            <a:lvl4pPr marL="1600200" indent="-228600">
              <a:spcBef>
                <a:spcPct val="50000"/>
              </a:spcBef>
              <a:defRPr sz="2400">
                <a:solidFill>
                  <a:srgbClr val="3333FF"/>
                </a:solidFill>
                <a:latin typeface="Arial" panose="020B0604020202020204" pitchFamily="34" charset="0"/>
              </a:defRPr>
            </a:lvl4pPr>
            <a:lvl5pPr marL="2057400" indent="-228600">
              <a:spcBef>
                <a:spcPct val="50000"/>
              </a:spcBef>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2800" dirty="0">
                <a:solidFill>
                  <a:schemeClr val="tx1"/>
                </a:solidFill>
                <a:latin typeface="Times New Roman" panose="02020603050405020304" pitchFamily="18" charset="0"/>
              </a:rPr>
              <a:t>(</a:t>
            </a:r>
            <a:r>
              <a:rPr lang="en-US" altLang="en-US" dirty="0">
                <a:solidFill>
                  <a:schemeClr val="tx1"/>
                </a:solidFill>
              </a:rPr>
              <a:t>–</a:t>
            </a:r>
            <a:r>
              <a:rPr lang="en-US" altLang="en-US" sz="2800" dirty="0">
                <a:solidFill>
                  <a:schemeClr val="tx1"/>
                </a:solidFill>
                <a:latin typeface="Times New Roman" panose="02020603050405020304" pitchFamily="18" charset="0"/>
              </a:rPr>
              <a:t>2, 0)</a:t>
            </a:r>
          </a:p>
        </p:txBody>
      </p:sp>
      <p:sp>
        <p:nvSpPr>
          <p:cNvPr id="83978" name="Line 10"/>
          <p:cNvSpPr>
            <a:spLocks noChangeShapeType="1"/>
          </p:cNvSpPr>
          <p:nvPr/>
        </p:nvSpPr>
        <p:spPr bwMode="auto">
          <a:xfrm flipH="1" flipV="1">
            <a:off x="7475538" y="3919538"/>
            <a:ext cx="609600" cy="695325"/>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3979" name="Text Box 11"/>
          <p:cNvSpPr txBox="1">
            <a:spLocks noChangeArrowheads="1"/>
          </p:cNvSpPr>
          <p:nvPr/>
        </p:nvSpPr>
        <p:spPr bwMode="auto">
          <a:xfrm>
            <a:off x="7893050" y="4630738"/>
            <a:ext cx="96361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defRPr sz="2400">
                <a:solidFill>
                  <a:srgbClr val="3333FF"/>
                </a:solidFill>
                <a:latin typeface="Arial" panose="020B0604020202020204" pitchFamily="34" charset="0"/>
              </a:defRPr>
            </a:lvl1pPr>
            <a:lvl2pPr marL="742950" indent="-285750">
              <a:spcBef>
                <a:spcPct val="50000"/>
              </a:spcBef>
              <a:defRPr sz="2400">
                <a:solidFill>
                  <a:srgbClr val="3333FF"/>
                </a:solidFill>
                <a:latin typeface="Arial" panose="020B0604020202020204" pitchFamily="34" charset="0"/>
              </a:defRPr>
            </a:lvl2pPr>
            <a:lvl3pPr marL="1143000" indent="-228600">
              <a:spcBef>
                <a:spcPct val="50000"/>
              </a:spcBef>
              <a:defRPr sz="2400">
                <a:solidFill>
                  <a:srgbClr val="3333FF"/>
                </a:solidFill>
                <a:latin typeface="Arial" panose="020B0604020202020204" pitchFamily="34" charset="0"/>
              </a:defRPr>
            </a:lvl3pPr>
            <a:lvl4pPr marL="1600200" indent="-228600">
              <a:spcBef>
                <a:spcPct val="50000"/>
              </a:spcBef>
              <a:defRPr sz="2400">
                <a:solidFill>
                  <a:srgbClr val="3333FF"/>
                </a:solidFill>
                <a:latin typeface="Arial" panose="020B0604020202020204" pitchFamily="34" charset="0"/>
              </a:defRPr>
            </a:lvl4pPr>
            <a:lvl5pPr marL="2057400" indent="-228600">
              <a:spcBef>
                <a:spcPct val="50000"/>
              </a:spcBef>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2800">
                <a:solidFill>
                  <a:schemeClr val="tx1"/>
                </a:solidFill>
                <a:latin typeface="Times New Roman" panose="02020603050405020304" pitchFamily="18" charset="0"/>
              </a:rPr>
              <a:t>(2, 0)</a:t>
            </a:r>
          </a:p>
        </p:txBody>
      </p:sp>
    </p:spTree>
    <p:extLst>
      <p:ext uri="{BB962C8B-B14F-4D97-AF65-F5344CB8AC3E}">
        <p14:creationId xmlns:p14="http://schemas.microsoft.com/office/powerpoint/2010/main" val="299393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97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77">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9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3979">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39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Multiplicity and </a:t>
            </a:r>
            <a:r>
              <a:rPr lang="en-US" altLang="en-US" i="1"/>
              <a:t>x</a:t>
            </a:r>
            <a:r>
              <a:rPr lang="en-US" altLang="en-US"/>
              <a:t>-Intercepts</a:t>
            </a:r>
          </a:p>
        </p:txBody>
      </p:sp>
      <p:sp>
        <p:nvSpPr>
          <p:cNvPr id="17411" name="Rectangle 3"/>
          <p:cNvSpPr>
            <a:spLocks noGrp="1" noChangeArrowheads="1"/>
          </p:cNvSpPr>
          <p:nvPr>
            <p:ph type="body" idx="1"/>
          </p:nvPr>
        </p:nvSpPr>
        <p:spPr/>
        <p:txBody>
          <a:bodyPr/>
          <a:lstStyle/>
          <a:p>
            <a:r>
              <a:rPr lang="en-US" altLang="en-US"/>
              <a:t>If </a:t>
            </a:r>
            <a:r>
              <a:rPr lang="en-US" altLang="en-US" i="1"/>
              <a:t>r</a:t>
            </a:r>
            <a:r>
              <a:rPr lang="en-US" altLang="en-US"/>
              <a:t> is a zero of </a:t>
            </a:r>
            <a:r>
              <a:rPr lang="en-US" altLang="en-US" b="1"/>
              <a:t>even multiplicity</a:t>
            </a:r>
            <a:r>
              <a:rPr lang="en-US" altLang="en-US"/>
              <a:t>, then the graph </a:t>
            </a:r>
            <a:r>
              <a:rPr lang="en-US" altLang="en-US" b="1"/>
              <a:t>touches</a:t>
            </a:r>
            <a:r>
              <a:rPr lang="en-US" altLang="en-US"/>
              <a:t> the </a:t>
            </a:r>
            <a:r>
              <a:rPr lang="en-US" altLang="en-US" i="1"/>
              <a:t>x</a:t>
            </a:r>
            <a:r>
              <a:rPr lang="en-US" altLang="en-US"/>
              <a:t>-axis and turns around at </a:t>
            </a:r>
            <a:r>
              <a:rPr lang="en-US" altLang="en-US" i="1"/>
              <a:t>r</a:t>
            </a:r>
            <a:r>
              <a:rPr lang="en-US" altLang="en-US"/>
              <a:t>.  If </a:t>
            </a:r>
            <a:r>
              <a:rPr lang="en-US" altLang="en-US" i="1"/>
              <a:t>r</a:t>
            </a:r>
            <a:r>
              <a:rPr lang="en-US" altLang="en-US"/>
              <a:t> is a zero of </a:t>
            </a:r>
            <a:r>
              <a:rPr lang="en-US" altLang="en-US" b="1"/>
              <a:t>odd multiplicity</a:t>
            </a:r>
            <a:r>
              <a:rPr lang="en-US" altLang="en-US"/>
              <a:t>, then the graph </a:t>
            </a:r>
            <a:r>
              <a:rPr lang="en-US" altLang="en-US" b="1"/>
              <a:t>crosses</a:t>
            </a:r>
            <a:r>
              <a:rPr lang="en-US" altLang="en-US"/>
              <a:t> the </a:t>
            </a:r>
            <a:r>
              <a:rPr lang="en-US" altLang="en-US" i="1"/>
              <a:t>x</a:t>
            </a:r>
            <a:r>
              <a:rPr lang="en-US" altLang="en-US"/>
              <a:t>-axis at </a:t>
            </a:r>
            <a:r>
              <a:rPr lang="en-US" altLang="en-US" i="1"/>
              <a:t>r</a:t>
            </a:r>
            <a:r>
              <a:rPr lang="en-US" altLang="en-US"/>
              <a:t>.  Regardless of whether the multiplicity of a zero is even or odd, graphs tend to flatten out near zeros with multiplicity greater than one.</a:t>
            </a:r>
          </a:p>
        </p:txBody>
      </p:sp>
    </p:spTree>
    <p:extLst>
      <p:ext uri="{BB962C8B-B14F-4D97-AF65-F5344CB8AC3E}">
        <p14:creationId xmlns:p14="http://schemas.microsoft.com/office/powerpoint/2010/main" val="23032339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a:t>Example 7:  Finding Zeros and Their Multiplicities</a:t>
            </a:r>
          </a:p>
        </p:txBody>
      </p:sp>
      <mc:AlternateContent xmlns:mc="http://schemas.openxmlformats.org/markup-compatibility/2006" xmlns:a14="http://schemas.microsoft.com/office/drawing/2010/main">
        <mc:Choice Requires="a14">
          <p:sp>
            <p:nvSpPr>
              <p:cNvPr id="18435" name="Rectangle 3"/>
              <p:cNvSpPr>
                <a:spLocks noGrp="1" noChangeArrowheads="1"/>
              </p:cNvSpPr>
              <p:nvPr>
                <p:ph type="body" idx="1"/>
              </p:nvPr>
            </p:nvSpPr>
            <p:spPr/>
            <p:txBody>
              <a:bodyPr/>
              <a:lstStyle/>
              <a:p>
                <a:r>
                  <a:rPr lang="en-US" altLang="en-US" dirty="0"/>
                  <a:t>Find the zeros of </a:t>
                </a:r>
                <a14:m>
                  <m:oMath xmlns:m="http://schemas.openxmlformats.org/officeDocument/2006/math">
                    <m:r>
                      <a:rPr lang="en-US" altLang="en-US" b="0" i="1" smtClean="0">
                        <a:latin typeface="Cambria Math" panose="02040503050406030204" pitchFamily="18" charset="0"/>
                      </a:rPr>
                      <m:t>𝑓</m:t>
                    </m:r>
                    <m:d>
                      <m:dPr>
                        <m:ctrlPr>
                          <a:rPr lang="en-US" altLang="en-US" b="0" i="1" smtClean="0">
                            <a:latin typeface="Cambria Math"/>
                          </a:rPr>
                        </m:ctrlPr>
                      </m:dPr>
                      <m:e>
                        <m:r>
                          <a:rPr lang="en-US" altLang="en-US" b="0" i="1" smtClean="0">
                            <a:latin typeface="Cambria Math" panose="02040503050406030204" pitchFamily="18" charset="0"/>
                          </a:rPr>
                          <m:t>𝑥</m:t>
                        </m:r>
                      </m:e>
                    </m:d>
                    <m:r>
                      <a:rPr lang="en-US" altLang="en-US" b="0" i="1" smtClean="0">
                        <a:latin typeface="Cambria Math" panose="02040503050406030204" pitchFamily="18" charset="0"/>
                      </a:rPr>
                      <m:t>=−4</m:t>
                    </m:r>
                    <m:sSup>
                      <m:sSupPr>
                        <m:ctrlPr>
                          <a:rPr lang="en-US" altLang="en-US" b="0" i="1" smtClean="0">
                            <a:latin typeface="Cambria Math"/>
                          </a:rPr>
                        </m:ctrlPr>
                      </m:sSupPr>
                      <m:e>
                        <m:d>
                          <m:dPr>
                            <m:ctrlPr>
                              <a:rPr lang="en-US" altLang="en-US" b="0" i="1" smtClean="0">
                                <a:latin typeface="Cambria Math"/>
                              </a:rPr>
                            </m:ctrlPr>
                          </m:dPr>
                          <m:e>
                            <m:r>
                              <a:rPr lang="en-US" altLang="en-US" b="0" i="1" smtClean="0">
                                <a:latin typeface="Cambria Math" panose="02040503050406030204" pitchFamily="18" charset="0"/>
                              </a:rPr>
                              <m:t>𝑥</m:t>
                            </m:r>
                            <m:r>
                              <a:rPr lang="en-US" altLang="en-US" b="0" i="1" smtClean="0">
                                <a:latin typeface="Cambria Math" panose="02040503050406030204" pitchFamily="18" charset="0"/>
                              </a:rPr>
                              <m:t>+</m:t>
                            </m:r>
                            <m:f>
                              <m:fPr>
                                <m:ctrlPr>
                                  <a:rPr lang="en-US" altLang="en-US" b="0" i="1" smtClean="0">
                                    <a:latin typeface="Cambria Math"/>
                                  </a:rPr>
                                </m:ctrlPr>
                              </m:fPr>
                              <m:num>
                                <m:r>
                                  <a:rPr lang="en-US" altLang="en-US" b="0" i="1" smtClean="0">
                                    <a:latin typeface="Cambria Math" panose="02040503050406030204" pitchFamily="18" charset="0"/>
                                  </a:rPr>
                                  <m:t>1</m:t>
                                </m:r>
                              </m:num>
                              <m:den>
                                <m:r>
                                  <a:rPr lang="en-US" altLang="en-US" b="0" i="1" smtClean="0">
                                    <a:latin typeface="Cambria Math" panose="02040503050406030204" pitchFamily="18" charset="0"/>
                                  </a:rPr>
                                  <m:t>2</m:t>
                                </m:r>
                              </m:den>
                            </m:f>
                          </m:e>
                        </m:d>
                      </m:e>
                      <m:sup>
                        <m:r>
                          <a:rPr lang="en-US" altLang="en-US" b="0" i="1" smtClean="0">
                            <a:latin typeface="Cambria Math" panose="02040503050406030204" pitchFamily="18" charset="0"/>
                          </a:rPr>
                          <m:t>2</m:t>
                        </m:r>
                      </m:sup>
                    </m:sSup>
                    <m:sSup>
                      <m:sSupPr>
                        <m:ctrlPr>
                          <a:rPr lang="en-US" altLang="en-US" b="0" i="1" smtClean="0">
                            <a:latin typeface="Cambria Math"/>
                          </a:rPr>
                        </m:ctrlPr>
                      </m:sSupPr>
                      <m:e>
                        <m:d>
                          <m:dPr>
                            <m:ctrlPr>
                              <a:rPr lang="en-US" altLang="en-US" b="0" i="1" smtClean="0">
                                <a:latin typeface="Cambria Math"/>
                              </a:rPr>
                            </m:ctrlPr>
                          </m:dPr>
                          <m:e>
                            <m:r>
                              <a:rPr lang="en-US" altLang="en-US" b="0" i="1" smtClean="0">
                                <a:latin typeface="Cambria Math" panose="02040503050406030204" pitchFamily="18" charset="0"/>
                              </a:rPr>
                              <m:t>𝑥</m:t>
                            </m:r>
                            <m:r>
                              <a:rPr lang="en-US" altLang="en-US" b="0" i="1" smtClean="0">
                                <a:latin typeface="Cambria Math" panose="02040503050406030204" pitchFamily="18" charset="0"/>
                              </a:rPr>
                              <m:t>−5</m:t>
                            </m:r>
                          </m:e>
                        </m:d>
                      </m:e>
                      <m:sup>
                        <m:r>
                          <a:rPr lang="en-US" altLang="en-US" b="0" i="1" smtClean="0">
                            <a:latin typeface="Cambria Math" panose="02040503050406030204" pitchFamily="18" charset="0"/>
                          </a:rPr>
                          <m:t>3</m:t>
                        </m:r>
                      </m:sup>
                    </m:sSup>
                  </m:oMath>
                </a14:m>
                <a:r>
                  <a:rPr lang="en-US" altLang="en-US" dirty="0"/>
                  <a:t> and give the multiplicities of each zero. State whether the graph crosses the </a:t>
                </a:r>
                <a:r>
                  <a:rPr lang="en-US" altLang="en-US" i="1" dirty="0"/>
                  <a:t>x</a:t>
                </a:r>
                <a:r>
                  <a:rPr lang="en-US" altLang="en-US" dirty="0"/>
                  <a:t>-axis or touches the </a:t>
                </a:r>
                <a:r>
                  <a:rPr lang="en-US" altLang="en-US" i="1" dirty="0"/>
                  <a:t>x</a:t>
                </a:r>
                <a:r>
                  <a:rPr lang="en-US" altLang="en-US" dirty="0"/>
                  <a:t>-axis and turns around at each zero.</a:t>
                </a:r>
              </a:p>
              <a:p>
                <a:r>
                  <a:rPr lang="en-US" altLang="en-US" dirty="0"/>
                  <a:t>Solution</a:t>
                </a:r>
              </a:p>
              <a:p>
                <a:r>
                  <a:rPr lang="en-US" altLang="en-US" dirty="0"/>
                  <a:t>We find the zeros of </a:t>
                </a:r>
                <a:r>
                  <a:rPr lang="en-US" altLang="en-US" i="1" dirty="0"/>
                  <a:t>f</a:t>
                </a:r>
                <a:r>
                  <a:rPr lang="en-US" altLang="en-US" dirty="0"/>
                  <a:t>  by setting </a:t>
                </a:r>
                <a:r>
                  <a:rPr lang="en-US" altLang="en-US" i="1" dirty="0"/>
                  <a:t>f</a:t>
                </a:r>
                <a:r>
                  <a:rPr lang="en-US" altLang="en-US" dirty="0"/>
                  <a:t>(</a:t>
                </a:r>
                <a:r>
                  <a:rPr lang="en-US" altLang="en-US" i="1" dirty="0"/>
                  <a:t>x</a:t>
                </a:r>
                <a:r>
                  <a:rPr lang="en-US" altLang="en-US" dirty="0"/>
                  <a:t>) equal to 0:</a:t>
                </a:r>
              </a:p>
              <a:p>
                <a:r>
                  <a:rPr lang="en-US" altLang="en-US" dirty="0"/>
                  <a:t>(see next slide)</a:t>
                </a:r>
              </a:p>
              <a:p>
                <a:endParaRPr lang="en-US" altLang="en-US" dirty="0"/>
              </a:p>
              <a:p>
                <a:endParaRPr lang="en-US" altLang="en-US" dirty="0"/>
              </a:p>
              <a:p>
                <a:endParaRPr lang="en-US" altLang="en-US" dirty="0"/>
              </a:p>
              <a:p>
                <a:r>
                  <a:rPr lang="en-US" altLang="en-US" dirty="0"/>
                  <a:t>              </a:t>
                </a:r>
              </a:p>
            </p:txBody>
          </p:sp>
        </mc:Choice>
        <mc:Fallback xmlns="">
          <p:sp>
            <p:nvSpPr>
              <p:cNvPr id="18435" name="Rectangle 3"/>
              <p:cNvSpPr>
                <a:spLocks noGrp="1" noRot="1" noChangeAspect="1" noMove="1" noResize="1" noEditPoints="1" noAdjustHandles="1" noChangeArrowheads="1" noChangeShapeType="1" noTextEdit="1"/>
              </p:cNvSpPr>
              <p:nvPr>
                <p:ph type="body" idx="1"/>
              </p:nvPr>
            </p:nvSpPr>
            <p:spPr>
              <a:blipFill>
                <a:blip r:embed="rId2"/>
                <a:stretch>
                  <a:fillRect l="-1401" r="-210"/>
                </a:stretch>
              </a:blipFill>
            </p:spPr>
            <p:txBody>
              <a:bodyPr/>
              <a:lstStyle/>
              <a:p>
                <a:r>
                  <a:rPr lang="en-US">
                    <a:noFill/>
                  </a:rPr>
                  <a:t> </a:t>
                </a:r>
              </a:p>
            </p:txBody>
          </p:sp>
        </mc:Fallback>
      </mc:AlternateContent>
    </p:spTree>
    <p:extLst>
      <p:ext uri="{BB962C8B-B14F-4D97-AF65-F5344CB8AC3E}">
        <p14:creationId xmlns:p14="http://schemas.microsoft.com/office/powerpoint/2010/main" val="266808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500"/>
                                        <p:tgtEl>
                                          <p:spTgt spid="1843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435">
                                            <p:txEl>
                                              <p:pRg st="2" end="2"/>
                                            </p:txEl>
                                          </p:spTgt>
                                        </p:tgtEl>
                                        <p:attrNameLst>
                                          <p:attrName>style.visibility</p:attrName>
                                        </p:attrNameLst>
                                      </p:cBhvr>
                                      <p:to>
                                        <p:strVal val="visible"/>
                                      </p:to>
                                    </p:set>
                                    <p:animEffect transition="in" filter="fade">
                                      <p:cBhvr>
                                        <p:cTn id="10" dur="500"/>
                                        <p:tgtEl>
                                          <p:spTgt spid="18435">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animEffect transition="in" filter="fade">
                                      <p:cBhvr>
                                        <p:cTn id="13"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a:t>Example 7:  Finding Zeros and Their Multiplicities</a:t>
            </a:r>
            <a:br>
              <a:rPr lang="en-US" altLang="en-US" dirty="0"/>
            </a:br>
            <a:r>
              <a:rPr lang="en-US" altLang="en-US" dirty="0"/>
              <a:t>    </a:t>
            </a:r>
            <a:r>
              <a:rPr lang="en-US" altLang="en-US" i="1" dirty="0"/>
              <a:t>(continued)</a:t>
            </a:r>
          </a:p>
        </p:txBody>
      </p:sp>
      <mc:AlternateContent xmlns:mc="http://schemas.openxmlformats.org/markup-compatibility/2006" xmlns:a14="http://schemas.microsoft.com/office/drawing/2010/main">
        <mc:Choice Requires="a14">
          <p:sp>
            <p:nvSpPr>
              <p:cNvPr id="19459" name="Rectangle 3"/>
              <p:cNvSpPr>
                <a:spLocks noGrp="1" noChangeArrowheads="1"/>
              </p:cNvSpPr>
              <p:nvPr>
                <p:ph type="body" idx="1"/>
              </p:nvPr>
            </p:nvSpPr>
            <p:spPr>
              <a:xfrm>
                <a:off x="457200" y="1223890"/>
                <a:ext cx="8229600" cy="4902274"/>
              </a:xfrm>
            </p:spPr>
            <p:txBody>
              <a:bodyPr/>
              <a:lstStyle/>
              <a:p>
                <a:pPr/>
                <a14:m>
                  <m:oMathPara xmlns:m="http://schemas.openxmlformats.org/officeDocument/2006/math">
                    <m:oMathParaPr>
                      <m:jc m:val="centerGroup"/>
                    </m:oMathParaPr>
                    <m:oMath xmlns:m="http://schemas.openxmlformats.org/officeDocument/2006/math">
                      <m:r>
                        <a:rPr lang="en-US" altLang="en-US" i="1" smtClean="0">
                          <a:latin typeface="Cambria Math" panose="02040503050406030204" pitchFamily="18" charset="0"/>
                        </a:rPr>
                        <m:t>−4</m:t>
                      </m:r>
                      <m:sSup>
                        <m:sSupPr>
                          <m:ctrlPr>
                            <a:rPr lang="en-US" altLang="en-US" i="1">
                              <a:latin typeface="Cambria Math"/>
                            </a:rPr>
                          </m:ctrlPr>
                        </m:sSupPr>
                        <m:e>
                          <m:d>
                            <m:dPr>
                              <m:ctrlPr>
                                <a:rPr lang="en-US" altLang="en-US" i="1">
                                  <a:latin typeface="Cambria Math"/>
                                </a:rPr>
                              </m:ctrlPr>
                            </m:dPr>
                            <m:e>
                              <m:r>
                                <a:rPr lang="en-US" altLang="en-US" i="1">
                                  <a:latin typeface="Cambria Math" panose="02040503050406030204" pitchFamily="18" charset="0"/>
                                </a:rPr>
                                <m:t>𝑥</m:t>
                              </m:r>
                              <m:r>
                                <a:rPr lang="en-US" altLang="en-US" i="1">
                                  <a:latin typeface="Cambria Math" panose="02040503050406030204" pitchFamily="18" charset="0"/>
                                </a:rPr>
                                <m:t>+</m:t>
                              </m:r>
                              <m:f>
                                <m:fPr>
                                  <m:ctrlPr>
                                    <a:rPr lang="en-US" altLang="en-US" i="1">
                                      <a:latin typeface="Cambria Math"/>
                                    </a:rPr>
                                  </m:ctrlPr>
                                </m:fPr>
                                <m:num>
                                  <m:r>
                                    <a:rPr lang="en-US" altLang="en-US" i="1">
                                      <a:latin typeface="Cambria Math" panose="02040503050406030204" pitchFamily="18" charset="0"/>
                                    </a:rPr>
                                    <m:t>1</m:t>
                                  </m:r>
                                </m:num>
                                <m:den>
                                  <m:r>
                                    <a:rPr lang="en-US" altLang="en-US" i="1">
                                      <a:latin typeface="Cambria Math" panose="02040503050406030204" pitchFamily="18" charset="0"/>
                                    </a:rPr>
                                    <m:t>2</m:t>
                                  </m:r>
                                </m:den>
                              </m:f>
                            </m:e>
                          </m:d>
                        </m:e>
                        <m:sup>
                          <m:r>
                            <a:rPr lang="en-US" altLang="en-US" i="1">
                              <a:latin typeface="Cambria Math" panose="02040503050406030204" pitchFamily="18" charset="0"/>
                            </a:rPr>
                            <m:t>2</m:t>
                          </m:r>
                        </m:sup>
                      </m:sSup>
                      <m:sSup>
                        <m:sSupPr>
                          <m:ctrlPr>
                            <a:rPr lang="en-US" altLang="en-US" i="1">
                              <a:latin typeface="Cambria Math"/>
                            </a:rPr>
                          </m:ctrlPr>
                        </m:sSupPr>
                        <m:e>
                          <m:d>
                            <m:dPr>
                              <m:ctrlPr>
                                <a:rPr lang="en-US" altLang="en-US" i="1">
                                  <a:latin typeface="Cambria Math"/>
                                </a:rPr>
                              </m:ctrlPr>
                            </m:dPr>
                            <m:e>
                              <m:r>
                                <a:rPr lang="en-US" altLang="en-US" i="1">
                                  <a:latin typeface="Cambria Math" panose="02040503050406030204" pitchFamily="18" charset="0"/>
                                </a:rPr>
                                <m:t>𝑥</m:t>
                              </m:r>
                              <m:r>
                                <a:rPr lang="en-US" altLang="en-US" i="1">
                                  <a:latin typeface="Cambria Math" panose="02040503050406030204" pitchFamily="18" charset="0"/>
                                </a:rPr>
                                <m:t>−5</m:t>
                              </m:r>
                            </m:e>
                          </m:d>
                        </m:e>
                        <m:sup>
                          <m:r>
                            <a:rPr lang="en-US" altLang="en-US" i="1">
                              <a:latin typeface="Cambria Math" panose="02040503050406030204" pitchFamily="18" charset="0"/>
                            </a:rPr>
                            <m:t>3</m:t>
                          </m:r>
                        </m:sup>
                      </m:sSup>
                      <m:r>
                        <a:rPr lang="en-US" altLang="en-US" b="0" i="1" smtClean="0">
                          <a:latin typeface="Cambria Math" panose="02040503050406030204" pitchFamily="18" charset="0"/>
                        </a:rPr>
                        <m:t>=0</m:t>
                      </m:r>
                    </m:oMath>
                  </m:oMathPara>
                </a14:m>
                <a:endParaRPr lang="en-US" altLang="en-US" dirty="0"/>
              </a:p>
              <a:p>
                <a:pPr algn="ctr"/>
                <a14:m>
                  <m:oMathPara xmlns:m="http://schemas.openxmlformats.org/officeDocument/2006/math">
                    <m:oMathParaPr>
                      <m:jc m:val="centerGroup"/>
                    </m:oMathParaPr>
                    <m:oMath xmlns:m="http://schemas.openxmlformats.org/officeDocument/2006/math">
                      <m:sSup>
                        <m:sSupPr>
                          <m:ctrlPr>
                            <a:rPr lang="en-US" altLang="en-US" i="1">
                              <a:latin typeface="Cambria Math"/>
                            </a:rPr>
                          </m:ctrlPr>
                        </m:sSupPr>
                        <m:e>
                          <m:d>
                            <m:dPr>
                              <m:ctrlPr>
                                <a:rPr lang="en-US" altLang="en-US" i="1">
                                  <a:latin typeface="Cambria Math"/>
                                </a:rPr>
                              </m:ctrlPr>
                            </m:dPr>
                            <m:e>
                              <m:r>
                                <a:rPr lang="en-US" altLang="en-US" i="1">
                                  <a:latin typeface="Cambria Math" panose="02040503050406030204" pitchFamily="18" charset="0"/>
                                </a:rPr>
                                <m:t>𝑥</m:t>
                              </m:r>
                              <m:r>
                                <a:rPr lang="en-US" altLang="en-US" i="1">
                                  <a:latin typeface="Cambria Math" panose="02040503050406030204" pitchFamily="18" charset="0"/>
                                </a:rPr>
                                <m:t>+</m:t>
                              </m:r>
                              <m:f>
                                <m:fPr>
                                  <m:ctrlPr>
                                    <a:rPr lang="en-US" altLang="en-US" i="1">
                                      <a:latin typeface="Cambria Math"/>
                                    </a:rPr>
                                  </m:ctrlPr>
                                </m:fPr>
                                <m:num>
                                  <m:r>
                                    <a:rPr lang="en-US" altLang="en-US" i="1">
                                      <a:latin typeface="Cambria Math" panose="02040503050406030204" pitchFamily="18" charset="0"/>
                                    </a:rPr>
                                    <m:t>1</m:t>
                                  </m:r>
                                </m:num>
                                <m:den>
                                  <m:r>
                                    <a:rPr lang="en-US" altLang="en-US" i="1">
                                      <a:latin typeface="Cambria Math" panose="02040503050406030204" pitchFamily="18" charset="0"/>
                                    </a:rPr>
                                    <m:t>2</m:t>
                                  </m:r>
                                </m:den>
                              </m:f>
                            </m:e>
                          </m:d>
                        </m:e>
                        <m:sup>
                          <m:r>
                            <a:rPr lang="en-US" altLang="en-US" i="1">
                              <a:latin typeface="Cambria Math" panose="02040503050406030204" pitchFamily="18" charset="0"/>
                            </a:rPr>
                            <m:t>2</m:t>
                          </m:r>
                        </m:sup>
                      </m:sSup>
                      <m:sSup>
                        <m:sSupPr>
                          <m:ctrlPr>
                            <a:rPr lang="en-US" altLang="en-US" i="1">
                              <a:latin typeface="Cambria Math"/>
                            </a:rPr>
                          </m:ctrlPr>
                        </m:sSupPr>
                        <m:e>
                          <m:r>
                            <a:rPr lang="en-US" altLang="en-US" b="0" i="1" smtClean="0">
                              <a:latin typeface="Cambria Math" panose="02040503050406030204" pitchFamily="18" charset="0"/>
                            </a:rPr>
                            <m:t>=0  </m:t>
                          </m:r>
                          <m:r>
                            <m:rPr>
                              <m:nor/>
                            </m:rPr>
                            <a:rPr lang="en-US" altLang="en-US" dirty="0"/>
                            <m:t>or</m:t>
                          </m:r>
                          <m:r>
                            <a:rPr lang="en-US" altLang="en-US" b="0" i="0" smtClean="0">
                              <a:latin typeface="Cambria Math" panose="02040503050406030204" pitchFamily="18" charset="0"/>
                            </a:rPr>
                            <m:t>  </m:t>
                          </m:r>
                          <m:d>
                            <m:dPr>
                              <m:ctrlPr>
                                <a:rPr lang="en-US" altLang="en-US" i="1">
                                  <a:latin typeface="Cambria Math"/>
                                </a:rPr>
                              </m:ctrlPr>
                            </m:dPr>
                            <m:e>
                              <m:r>
                                <a:rPr lang="en-US" altLang="en-US" i="1">
                                  <a:latin typeface="Cambria Math" panose="02040503050406030204" pitchFamily="18" charset="0"/>
                                </a:rPr>
                                <m:t>𝑥</m:t>
                              </m:r>
                              <m:r>
                                <a:rPr lang="en-US" altLang="en-US" i="1">
                                  <a:latin typeface="Cambria Math" panose="02040503050406030204" pitchFamily="18" charset="0"/>
                                </a:rPr>
                                <m:t>−5</m:t>
                              </m:r>
                            </m:e>
                          </m:d>
                        </m:e>
                        <m:sup>
                          <m:r>
                            <a:rPr lang="en-US" altLang="en-US" i="1">
                              <a:latin typeface="Cambria Math" panose="02040503050406030204" pitchFamily="18" charset="0"/>
                            </a:rPr>
                            <m:t>3</m:t>
                          </m:r>
                        </m:sup>
                      </m:sSup>
                      <m:r>
                        <a:rPr lang="en-US" altLang="en-US" b="0" i="1" smtClean="0">
                          <a:latin typeface="Cambria Math" panose="02040503050406030204" pitchFamily="18" charset="0"/>
                        </a:rPr>
                        <m:t>=0</m:t>
                      </m:r>
                    </m:oMath>
                  </m:oMathPara>
                </a14:m>
                <a:endParaRPr lang="en-US" altLang="en-US" b="0" i="1" dirty="0" smtClean="0">
                  <a:latin typeface="Cambria Math" panose="02040503050406030204" pitchFamily="18" charset="0"/>
                </a:endParaRPr>
              </a:p>
              <a:p>
                <a:pPr algn="ctr"/>
                <a:endParaRPr lang="en-US" altLang="en-US" b="0" i="1" dirty="0">
                  <a:latin typeface="Cambria Math" panose="02040503050406030204" pitchFamily="18" charset="0"/>
                </a:endParaRPr>
              </a:p>
              <a:p>
                <a:pPr algn="ctr"/>
                <a14:m>
                  <m:oMathPara xmlns:m="http://schemas.openxmlformats.org/officeDocument/2006/math">
                    <m:oMathParaPr>
                      <m:jc m:val="left"/>
                    </m:oMathParaPr>
                    <m:oMath xmlns:m="http://schemas.openxmlformats.org/officeDocument/2006/math">
                      <m:r>
                        <a:rPr lang="en-US" altLang="en-US" b="0" i="1" smtClean="0">
                          <a:latin typeface="Cambria Math" panose="02040503050406030204" pitchFamily="18" charset="0"/>
                        </a:rPr>
                        <m:t>𝑥</m:t>
                      </m:r>
                      <m:r>
                        <a:rPr lang="en-US" altLang="en-US" b="0" i="1" smtClean="0">
                          <a:latin typeface="Cambria Math" panose="02040503050406030204" pitchFamily="18" charset="0"/>
                        </a:rPr>
                        <m:t>=−</m:t>
                      </m:r>
                      <m:f>
                        <m:fPr>
                          <m:ctrlPr>
                            <a:rPr lang="en-US" altLang="en-US" b="0" i="1" smtClean="0">
                              <a:latin typeface="Cambria Math"/>
                            </a:rPr>
                          </m:ctrlPr>
                        </m:fPr>
                        <m:num>
                          <m:r>
                            <a:rPr lang="en-US" altLang="en-US" b="0" i="1" smtClean="0">
                              <a:latin typeface="Cambria Math" panose="02040503050406030204" pitchFamily="18" charset="0"/>
                            </a:rPr>
                            <m:t>1</m:t>
                          </m:r>
                        </m:num>
                        <m:den>
                          <m:r>
                            <a:rPr lang="en-US" altLang="en-US" b="0" i="1" smtClean="0">
                              <a:latin typeface="Cambria Math" panose="02040503050406030204" pitchFamily="18" charset="0"/>
                            </a:rPr>
                            <m:t>2</m:t>
                          </m:r>
                        </m:den>
                      </m:f>
                    </m:oMath>
                  </m:oMathPara>
                </a14:m>
                <a:endParaRPr lang="en-US" altLang="en-US" dirty="0"/>
              </a:p>
              <a:p>
                <a:endParaRPr lang="en-US" altLang="en-US" dirty="0"/>
              </a:p>
              <a:p>
                <a:endParaRPr lang="en-US" altLang="en-US" dirty="0"/>
              </a:p>
              <a:p>
                <a:endParaRPr lang="en-US" altLang="en-US" dirty="0"/>
              </a:p>
              <a:p>
                <a:endParaRPr lang="en-US" altLang="en-US" dirty="0"/>
              </a:p>
              <a:p>
                <a:r>
                  <a:rPr lang="en-US" altLang="en-US" dirty="0"/>
                  <a:t>                        </a:t>
                </a:r>
              </a:p>
              <a:p>
                <a:r>
                  <a:rPr lang="en-US" altLang="en-US" dirty="0"/>
                  <a:t>                </a:t>
                </a:r>
              </a:p>
            </p:txBody>
          </p:sp>
        </mc:Choice>
        <mc:Fallback xmlns="">
          <p:sp>
            <p:nvSpPr>
              <p:cNvPr id="19459" name="Rectangle 3"/>
              <p:cNvSpPr>
                <a:spLocks noGrp="1" noRot="1" noChangeAspect="1" noMove="1" noResize="1" noEditPoints="1" noAdjustHandles="1" noChangeArrowheads="1" noChangeShapeType="1" noTextEdit="1"/>
              </p:cNvSpPr>
              <p:nvPr>
                <p:ph type="body" idx="1"/>
              </p:nvPr>
            </p:nvSpPr>
            <p:spPr>
              <a:xfrm>
                <a:off x="457200" y="1223890"/>
                <a:ext cx="8229600" cy="4902274"/>
              </a:xfrm>
              <a:blipFill rotWithShape="1">
                <a:blip r:embed="rId2"/>
                <a:stretch>
                  <a:fillRect/>
                </a:stretch>
              </a:blipFill>
            </p:spPr>
            <p:txBody>
              <a:bodyPr/>
              <a:lstStyle/>
              <a:p>
                <a:r>
                  <a:rPr lang="en-US">
                    <a:noFill/>
                  </a:rPr>
                  <a:t> </a:t>
                </a:r>
              </a:p>
            </p:txBody>
          </p:sp>
        </mc:Fallback>
      </mc:AlternateContent>
      <p:sp>
        <p:nvSpPr>
          <p:cNvPr id="87050" name="Text Box 10"/>
          <p:cNvSpPr txBox="1">
            <a:spLocks noChangeArrowheads="1"/>
          </p:cNvSpPr>
          <p:nvPr/>
        </p:nvSpPr>
        <p:spPr bwMode="auto">
          <a:xfrm>
            <a:off x="1866014" y="4058901"/>
            <a:ext cx="219551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defRPr sz="2400">
                <a:solidFill>
                  <a:srgbClr val="3333FF"/>
                </a:solidFill>
                <a:latin typeface="Arial" panose="020B0604020202020204" pitchFamily="34" charset="0"/>
              </a:defRPr>
            </a:lvl1pPr>
            <a:lvl2pPr marL="742950" indent="-285750">
              <a:spcBef>
                <a:spcPct val="50000"/>
              </a:spcBef>
              <a:defRPr sz="2400">
                <a:solidFill>
                  <a:srgbClr val="3333FF"/>
                </a:solidFill>
                <a:latin typeface="Arial" panose="020B0604020202020204" pitchFamily="34" charset="0"/>
              </a:defRPr>
            </a:lvl2pPr>
            <a:lvl3pPr marL="1143000" indent="-228600">
              <a:spcBef>
                <a:spcPct val="50000"/>
              </a:spcBef>
              <a:defRPr sz="2400">
                <a:solidFill>
                  <a:srgbClr val="3333FF"/>
                </a:solidFill>
                <a:latin typeface="Arial" panose="020B0604020202020204" pitchFamily="34" charset="0"/>
              </a:defRPr>
            </a:lvl3pPr>
            <a:lvl4pPr marL="1600200" indent="-228600">
              <a:spcBef>
                <a:spcPct val="50000"/>
              </a:spcBef>
              <a:defRPr sz="2400">
                <a:solidFill>
                  <a:srgbClr val="3333FF"/>
                </a:solidFill>
                <a:latin typeface="Arial" panose="020B0604020202020204" pitchFamily="34" charset="0"/>
              </a:defRPr>
            </a:lvl4pPr>
            <a:lvl5pPr marL="2057400" indent="-228600">
              <a:spcBef>
                <a:spcPct val="50000"/>
              </a:spcBef>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spcBef>
                <a:spcPct val="0"/>
              </a:spcBef>
            </a:pPr>
            <a:r>
              <a:rPr lang="en-US" altLang="en-US" sz="2800" dirty="0">
                <a:solidFill>
                  <a:schemeClr val="tx1"/>
                </a:solidFill>
                <a:latin typeface="Times New Roman" panose="02020603050405020304" pitchFamily="18" charset="0"/>
              </a:rPr>
              <a:t>is a zero of</a:t>
            </a:r>
          </a:p>
          <a:p>
            <a:pPr eaLnBrk="1" hangingPunct="1">
              <a:spcBef>
                <a:spcPct val="0"/>
              </a:spcBef>
            </a:pPr>
            <a:r>
              <a:rPr lang="en-US" altLang="en-US" sz="2800" dirty="0">
                <a:solidFill>
                  <a:schemeClr val="tx1"/>
                </a:solidFill>
                <a:latin typeface="Times New Roman" panose="02020603050405020304" pitchFamily="18" charset="0"/>
              </a:rPr>
              <a:t>multiplicity 2.</a:t>
            </a:r>
          </a:p>
        </p:txBody>
      </p:sp>
      <mc:AlternateContent xmlns:mc="http://schemas.openxmlformats.org/markup-compatibility/2006" xmlns:a14="http://schemas.microsoft.com/office/drawing/2010/main">
        <mc:Choice Requires="a14">
          <p:sp>
            <p:nvSpPr>
              <p:cNvPr id="87051" name="Text Box 11"/>
              <p:cNvSpPr txBox="1">
                <a:spLocks noChangeArrowheads="1"/>
              </p:cNvSpPr>
              <p:nvPr/>
            </p:nvSpPr>
            <p:spPr bwMode="auto">
              <a:xfrm>
                <a:off x="5470339" y="4050944"/>
                <a:ext cx="2866838" cy="954107"/>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50000"/>
                  </a:spcBef>
                  <a:defRPr sz="2400">
                    <a:solidFill>
                      <a:srgbClr val="3333FF"/>
                    </a:solidFill>
                    <a:latin typeface="Arial" panose="020B0604020202020204" pitchFamily="34" charset="0"/>
                  </a:defRPr>
                </a:lvl1pPr>
                <a:lvl2pPr marL="742950" indent="-285750">
                  <a:spcBef>
                    <a:spcPct val="50000"/>
                  </a:spcBef>
                  <a:defRPr sz="2400">
                    <a:solidFill>
                      <a:srgbClr val="3333FF"/>
                    </a:solidFill>
                    <a:latin typeface="Arial" panose="020B0604020202020204" pitchFamily="34" charset="0"/>
                  </a:defRPr>
                </a:lvl2pPr>
                <a:lvl3pPr marL="1143000" indent="-228600">
                  <a:spcBef>
                    <a:spcPct val="50000"/>
                  </a:spcBef>
                  <a:defRPr sz="2400">
                    <a:solidFill>
                      <a:srgbClr val="3333FF"/>
                    </a:solidFill>
                    <a:latin typeface="Arial" panose="020B0604020202020204" pitchFamily="34" charset="0"/>
                  </a:defRPr>
                </a:lvl3pPr>
                <a:lvl4pPr marL="1600200" indent="-228600">
                  <a:spcBef>
                    <a:spcPct val="50000"/>
                  </a:spcBef>
                  <a:defRPr sz="2400">
                    <a:solidFill>
                      <a:srgbClr val="3333FF"/>
                    </a:solidFill>
                    <a:latin typeface="Arial" panose="020B0604020202020204" pitchFamily="34" charset="0"/>
                  </a:defRPr>
                </a:lvl4pPr>
                <a:lvl5pPr marL="2057400" indent="-228600">
                  <a:spcBef>
                    <a:spcPct val="50000"/>
                  </a:spcBef>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spcBef>
                    <a:spcPct val="0"/>
                  </a:spcBef>
                </a:pPr>
                <a14:m>
                  <m:oMath xmlns:m="http://schemas.openxmlformats.org/officeDocument/2006/math">
                    <m:r>
                      <a:rPr lang="en-US" altLang="en-US" sz="2800" b="0" i="1" smtClean="0">
                        <a:solidFill>
                          <a:schemeClr val="tx1"/>
                        </a:solidFill>
                        <a:latin typeface="Cambria Math" panose="02040503050406030204" pitchFamily="18" charset="0"/>
                      </a:rPr>
                      <m:t>𝑥</m:t>
                    </m:r>
                    <m:r>
                      <a:rPr lang="en-US" altLang="en-US" sz="2800" b="0" i="1" smtClean="0">
                        <a:solidFill>
                          <a:schemeClr val="tx1"/>
                        </a:solidFill>
                        <a:latin typeface="Cambria Math" panose="02040503050406030204" pitchFamily="18" charset="0"/>
                      </a:rPr>
                      <m:t>=5 </m:t>
                    </m:r>
                  </m:oMath>
                </a14:m>
                <a:r>
                  <a:rPr lang="en-US" altLang="en-US" sz="2800" dirty="0">
                    <a:solidFill>
                      <a:schemeClr val="tx1"/>
                    </a:solidFill>
                    <a:latin typeface="Times New Roman" panose="02020603050405020304" pitchFamily="18" charset="0"/>
                  </a:rPr>
                  <a:t>is a zero of multiplicity 3.</a:t>
                </a:r>
              </a:p>
            </p:txBody>
          </p:sp>
        </mc:Choice>
        <mc:Fallback xmlns="">
          <p:sp>
            <p:nvSpPr>
              <p:cNvPr id="87051" name="Text Box 11"/>
              <p:cNvSpPr txBox="1">
                <a:spLocks noRot="1" noChangeAspect="1" noMove="1" noResize="1" noEditPoints="1" noAdjustHandles="1" noChangeArrowheads="1" noChangeShapeType="1" noTextEdit="1"/>
              </p:cNvSpPr>
              <p:nvPr/>
            </p:nvSpPr>
            <p:spPr bwMode="auto">
              <a:xfrm>
                <a:off x="5470339" y="4050944"/>
                <a:ext cx="2866838" cy="954107"/>
              </a:xfrm>
              <a:prstGeom prst="rect">
                <a:avLst/>
              </a:prstGeom>
              <a:blipFill rotWithShape="1">
                <a:blip r:embed="rId3"/>
                <a:stretch>
                  <a:fillRect l="-4246" t="-6410" r="-1274" b="-1730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56106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fade">
                                      <p:cBhvr>
                                        <p:cTn id="7" dur="500"/>
                                        <p:tgtEl>
                                          <p:spTgt spid="194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59">
                                            <p:txEl>
                                              <p:pRg st="3" end="3"/>
                                            </p:txEl>
                                          </p:spTgt>
                                        </p:tgtEl>
                                        <p:attrNameLst>
                                          <p:attrName>style.visibility</p:attrName>
                                        </p:attrNameLst>
                                      </p:cBhvr>
                                      <p:to>
                                        <p:strVal val="visible"/>
                                      </p:to>
                                    </p:set>
                                    <p:animEffect transition="in" filter="fade">
                                      <p:cBhvr>
                                        <p:cTn id="12" dur="500"/>
                                        <p:tgtEl>
                                          <p:spTgt spid="19459">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7050"/>
                                        </p:tgtEl>
                                        <p:attrNameLst>
                                          <p:attrName>style.visibility</p:attrName>
                                        </p:attrNameLst>
                                      </p:cBhvr>
                                      <p:to>
                                        <p:strVal val="visible"/>
                                      </p:to>
                                    </p:set>
                                    <p:animEffect transition="in" filter="fade">
                                      <p:cBhvr>
                                        <p:cTn id="15" dur="500"/>
                                        <p:tgtEl>
                                          <p:spTgt spid="8705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7051"/>
                                        </p:tgtEl>
                                        <p:attrNameLst>
                                          <p:attrName>style.visibility</p:attrName>
                                        </p:attrNameLst>
                                      </p:cBhvr>
                                      <p:to>
                                        <p:strVal val="visible"/>
                                      </p:to>
                                    </p:set>
                                    <p:animEffect transition="in" filter="fade">
                                      <p:cBhvr>
                                        <p:cTn id="20" dur="500"/>
                                        <p:tgtEl>
                                          <p:spTgt spid="87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0" grpId="0"/>
      <p:bldP spid="870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dirty="0"/>
              <a:t>Example 7:  Finding Zeros and Their Multiplicities</a:t>
            </a:r>
            <a:br>
              <a:rPr lang="en-US" altLang="en-US" dirty="0"/>
            </a:br>
            <a:r>
              <a:rPr lang="en-US" altLang="en-US" dirty="0"/>
              <a:t>    </a:t>
            </a:r>
            <a:r>
              <a:rPr lang="en-US" altLang="en-US" i="1" dirty="0"/>
              <a:t>(continued)</a:t>
            </a:r>
          </a:p>
        </p:txBody>
      </p:sp>
      <mc:AlternateContent xmlns:mc="http://schemas.openxmlformats.org/markup-compatibility/2006" xmlns:a14="http://schemas.microsoft.com/office/drawing/2010/main">
        <mc:Choice Requires="a14">
          <p:sp>
            <p:nvSpPr>
              <p:cNvPr id="20483" name="Rectangle 3"/>
              <p:cNvSpPr>
                <a:spLocks noGrp="1" noChangeArrowheads="1"/>
              </p:cNvSpPr>
              <p:nvPr>
                <p:ph type="body" idx="1"/>
              </p:nvPr>
            </p:nvSpPr>
            <p:spPr/>
            <p:txBody>
              <a:bodyPr/>
              <a:lstStyle/>
              <a:p>
                <a:r>
                  <a:rPr lang="en-US" altLang="en-US" dirty="0"/>
                  <a:t>For the function </a:t>
                </a:r>
                <a14:m>
                  <m:oMath xmlns:m="http://schemas.openxmlformats.org/officeDocument/2006/math">
                    <m:r>
                      <a:rPr lang="en-US" altLang="en-US" b="0" i="1" smtClean="0">
                        <a:latin typeface="Cambria Math" panose="02040503050406030204" pitchFamily="18" charset="0"/>
                      </a:rPr>
                      <m:t>𝑓</m:t>
                    </m:r>
                    <m:d>
                      <m:dPr>
                        <m:ctrlPr>
                          <a:rPr lang="en-US" altLang="en-US" b="0" i="1" smtClean="0">
                            <a:latin typeface="Cambria Math"/>
                          </a:rPr>
                        </m:ctrlPr>
                      </m:dPr>
                      <m:e>
                        <m:r>
                          <a:rPr lang="en-US" altLang="en-US" b="0" i="1" smtClean="0">
                            <a:latin typeface="Cambria Math" panose="02040503050406030204" pitchFamily="18" charset="0"/>
                          </a:rPr>
                          <m:t>𝑥</m:t>
                        </m:r>
                      </m:e>
                    </m:d>
                    <m:r>
                      <a:rPr lang="en-US" altLang="en-US" b="0" i="1" smtClean="0">
                        <a:latin typeface="Cambria Math" panose="02040503050406030204" pitchFamily="18" charset="0"/>
                      </a:rPr>
                      <m:t>=−4</m:t>
                    </m:r>
                    <m:sSup>
                      <m:sSupPr>
                        <m:ctrlPr>
                          <a:rPr lang="en-US" altLang="en-US" b="0" i="1" smtClean="0">
                            <a:latin typeface="Cambria Math"/>
                          </a:rPr>
                        </m:ctrlPr>
                      </m:sSupPr>
                      <m:e>
                        <m:d>
                          <m:dPr>
                            <m:ctrlPr>
                              <a:rPr lang="en-US" altLang="en-US" b="0" i="1" smtClean="0">
                                <a:latin typeface="Cambria Math"/>
                              </a:rPr>
                            </m:ctrlPr>
                          </m:dPr>
                          <m:e>
                            <m:r>
                              <a:rPr lang="en-US" altLang="en-US" b="0" i="1" smtClean="0">
                                <a:latin typeface="Cambria Math" panose="02040503050406030204" pitchFamily="18" charset="0"/>
                              </a:rPr>
                              <m:t>𝑥</m:t>
                            </m:r>
                            <m:r>
                              <a:rPr lang="en-US" altLang="en-US" b="0" i="1" smtClean="0">
                                <a:latin typeface="Cambria Math" panose="02040503050406030204" pitchFamily="18" charset="0"/>
                              </a:rPr>
                              <m:t>+</m:t>
                            </m:r>
                            <m:f>
                              <m:fPr>
                                <m:ctrlPr>
                                  <a:rPr lang="en-US" altLang="en-US" b="0" i="1" smtClean="0">
                                    <a:latin typeface="Cambria Math"/>
                                  </a:rPr>
                                </m:ctrlPr>
                              </m:fPr>
                              <m:num>
                                <m:r>
                                  <a:rPr lang="en-US" altLang="en-US" b="0" i="1" smtClean="0">
                                    <a:latin typeface="Cambria Math" panose="02040503050406030204" pitchFamily="18" charset="0"/>
                                  </a:rPr>
                                  <m:t>1</m:t>
                                </m:r>
                              </m:num>
                              <m:den>
                                <m:r>
                                  <a:rPr lang="en-US" altLang="en-US" b="0" i="1" smtClean="0">
                                    <a:latin typeface="Cambria Math" panose="02040503050406030204" pitchFamily="18" charset="0"/>
                                  </a:rPr>
                                  <m:t>2</m:t>
                                </m:r>
                              </m:den>
                            </m:f>
                          </m:e>
                        </m:d>
                      </m:e>
                      <m:sup>
                        <m:r>
                          <a:rPr lang="en-US" altLang="en-US" b="0" i="1" smtClean="0">
                            <a:latin typeface="Cambria Math" panose="02040503050406030204" pitchFamily="18" charset="0"/>
                          </a:rPr>
                          <m:t>2</m:t>
                        </m:r>
                      </m:sup>
                    </m:sSup>
                    <m:sSup>
                      <m:sSupPr>
                        <m:ctrlPr>
                          <a:rPr lang="en-US" altLang="en-US" b="0" i="1" smtClean="0">
                            <a:latin typeface="Cambria Math"/>
                          </a:rPr>
                        </m:ctrlPr>
                      </m:sSupPr>
                      <m:e>
                        <m:d>
                          <m:dPr>
                            <m:ctrlPr>
                              <a:rPr lang="en-US" altLang="en-US" b="0" i="1" smtClean="0">
                                <a:latin typeface="Cambria Math"/>
                              </a:rPr>
                            </m:ctrlPr>
                          </m:dPr>
                          <m:e>
                            <m:r>
                              <a:rPr lang="en-US" altLang="en-US" b="0" i="1" smtClean="0">
                                <a:latin typeface="Cambria Math" panose="02040503050406030204" pitchFamily="18" charset="0"/>
                              </a:rPr>
                              <m:t>𝑥</m:t>
                            </m:r>
                            <m:r>
                              <a:rPr lang="en-US" altLang="en-US" b="0" i="1" smtClean="0">
                                <a:latin typeface="Cambria Math" panose="02040503050406030204" pitchFamily="18" charset="0"/>
                              </a:rPr>
                              <m:t>−5</m:t>
                            </m:r>
                          </m:e>
                        </m:d>
                      </m:e>
                      <m:sup>
                        <m:r>
                          <a:rPr lang="en-US" altLang="en-US" b="0" i="1" smtClean="0">
                            <a:latin typeface="Cambria Math" panose="02040503050406030204" pitchFamily="18" charset="0"/>
                          </a:rPr>
                          <m:t>3</m:t>
                        </m:r>
                      </m:sup>
                    </m:sSup>
                  </m:oMath>
                </a14:m>
                <a:r>
                  <a:rPr lang="en-US" altLang="en-US" dirty="0"/>
                  <a:t>                                              </a:t>
                </a:r>
              </a:p>
            </p:txBody>
          </p:sp>
        </mc:Choice>
        <mc:Fallback xmlns="">
          <p:sp>
            <p:nvSpPr>
              <p:cNvPr id="20483" name="Rectangle 3"/>
              <p:cNvSpPr>
                <a:spLocks noGrp="1" noRot="1" noChangeAspect="1" noMove="1" noResize="1" noEditPoints="1" noAdjustHandles="1" noChangeArrowheads="1" noChangeShapeType="1" noTextEdit="1"/>
              </p:cNvSpPr>
              <p:nvPr>
                <p:ph type="body" idx="1"/>
              </p:nvPr>
            </p:nvSpPr>
            <p:spPr>
              <a:blipFill>
                <a:blip r:embed="rId2"/>
                <a:stretch>
                  <a:fillRect l="-1401"/>
                </a:stretch>
              </a:blipFill>
            </p:spPr>
            <p:txBody>
              <a:bodyPr/>
              <a:lstStyle/>
              <a:p>
                <a:r>
                  <a:rPr lang="en-US">
                    <a:noFill/>
                  </a:rPr>
                  <a:t> </a:t>
                </a:r>
              </a:p>
            </p:txBody>
          </p:sp>
        </mc:Fallback>
      </mc:AlternateContent>
      <p:pic>
        <p:nvPicPr>
          <p:cNvPr id="88078"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300" y="2616201"/>
            <a:ext cx="3857625" cy="386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79" name="Text Box 15"/>
          <p:cNvSpPr txBox="1">
            <a:spLocks noChangeArrowheads="1"/>
          </p:cNvSpPr>
          <p:nvPr/>
        </p:nvSpPr>
        <p:spPr bwMode="auto">
          <a:xfrm>
            <a:off x="334963" y="3511550"/>
            <a:ext cx="344196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defRPr sz="2400">
                <a:solidFill>
                  <a:srgbClr val="3333FF"/>
                </a:solidFill>
                <a:latin typeface="Arial" panose="020B0604020202020204" pitchFamily="34" charset="0"/>
              </a:defRPr>
            </a:lvl1pPr>
            <a:lvl2pPr marL="742950" indent="-285750">
              <a:spcBef>
                <a:spcPct val="50000"/>
              </a:spcBef>
              <a:defRPr sz="2400">
                <a:solidFill>
                  <a:srgbClr val="3333FF"/>
                </a:solidFill>
                <a:latin typeface="Arial" panose="020B0604020202020204" pitchFamily="34" charset="0"/>
              </a:defRPr>
            </a:lvl2pPr>
            <a:lvl3pPr marL="1143000" indent="-228600">
              <a:spcBef>
                <a:spcPct val="50000"/>
              </a:spcBef>
              <a:defRPr sz="2400">
                <a:solidFill>
                  <a:srgbClr val="3333FF"/>
                </a:solidFill>
                <a:latin typeface="Arial" panose="020B0604020202020204" pitchFamily="34" charset="0"/>
              </a:defRPr>
            </a:lvl3pPr>
            <a:lvl4pPr marL="1600200" indent="-228600">
              <a:spcBef>
                <a:spcPct val="50000"/>
              </a:spcBef>
              <a:defRPr sz="2400">
                <a:solidFill>
                  <a:srgbClr val="3333FF"/>
                </a:solidFill>
                <a:latin typeface="Arial" panose="020B0604020202020204" pitchFamily="34" charset="0"/>
              </a:defRPr>
            </a:lvl4pPr>
            <a:lvl5pPr marL="2057400" indent="-228600">
              <a:spcBef>
                <a:spcPct val="50000"/>
              </a:spcBef>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spcBef>
                <a:spcPct val="0"/>
              </a:spcBef>
            </a:pPr>
            <a:r>
              <a:rPr lang="en-US" altLang="en-US" sz="2800" dirty="0">
                <a:solidFill>
                  <a:schemeClr val="tx1"/>
                </a:solidFill>
                <a:latin typeface="Times New Roman" panose="02020603050405020304" pitchFamily="18" charset="0"/>
              </a:rPr>
              <a:t>The graph </a:t>
            </a:r>
            <a:r>
              <a:rPr lang="en-US" altLang="en-US" sz="2800" dirty="0" smtClean="0">
                <a:solidFill>
                  <a:srgbClr val="E60000"/>
                </a:solidFill>
                <a:latin typeface="Times New Roman" panose="02020603050405020304" pitchFamily="18" charset="0"/>
              </a:rPr>
              <a:t>touches and</a:t>
            </a:r>
            <a:br>
              <a:rPr lang="en-US" altLang="en-US" sz="2800" dirty="0" smtClean="0">
                <a:solidFill>
                  <a:srgbClr val="E60000"/>
                </a:solidFill>
                <a:latin typeface="Times New Roman" panose="02020603050405020304" pitchFamily="18" charset="0"/>
              </a:rPr>
            </a:br>
            <a:r>
              <a:rPr lang="en-US" altLang="en-US" sz="2800" dirty="0" smtClean="0">
                <a:solidFill>
                  <a:srgbClr val="E60000"/>
                </a:solidFill>
                <a:latin typeface="Times New Roman" panose="02020603050405020304" pitchFamily="18" charset="0"/>
              </a:rPr>
              <a:t>turns</a:t>
            </a:r>
            <a:r>
              <a:rPr lang="en-US" altLang="en-US" sz="2800" dirty="0">
                <a:solidFill>
                  <a:schemeClr val="tx1"/>
                </a:solidFill>
                <a:latin typeface="Times New Roman" panose="02020603050405020304" pitchFamily="18" charset="0"/>
              </a:rPr>
              <a:t> </a:t>
            </a:r>
            <a:r>
              <a:rPr lang="en-US" altLang="en-US" sz="2800" dirty="0" smtClean="0">
                <a:solidFill>
                  <a:schemeClr val="tx1"/>
                </a:solidFill>
                <a:latin typeface="Times New Roman" panose="02020603050405020304" pitchFamily="18" charset="0"/>
              </a:rPr>
              <a:t>at </a:t>
            </a:r>
            <a:endParaRPr lang="en-US" altLang="en-US" sz="2800" dirty="0">
              <a:solidFill>
                <a:schemeClr val="tx1"/>
              </a:solidFill>
              <a:latin typeface="Times New Roman" panose="02020603050405020304" pitchFamily="18" charset="0"/>
            </a:endParaRPr>
          </a:p>
        </p:txBody>
      </p:sp>
      <p:sp>
        <p:nvSpPr>
          <p:cNvPr id="88081" name="Text Box 17"/>
          <p:cNvSpPr txBox="1">
            <a:spLocks noChangeArrowheads="1"/>
          </p:cNvSpPr>
          <p:nvPr/>
        </p:nvSpPr>
        <p:spPr bwMode="auto">
          <a:xfrm>
            <a:off x="6705600" y="3565525"/>
            <a:ext cx="2335213"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50000"/>
              </a:spcBef>
              <a:defRPr sz="2400">
                <a:solidFill>
                  <a:srgbClr val="3333FF"/>
                </a:solidFill>
                <a:latin typeface="Arial" panose="020B0604020202020204" pitchFamily="34" charset="0"/>
              </a:defRPr>
            </a:lvl1pPr>
            <a:lvl2pPr marL="742950" indent="-285750">
              <a:spcBef>
                <a:spcPct val="50000"/>
              </a:spcBef>
              <a:defRPr sz="2400">
                <a:solidFill>
                  <a:srgbClr val="3333FF"/>
                </a:solidFill>
                <a:latin typeface="Arial" panose="020B0604020202020204" pitchFamily="34" charset="0"/>
              </a:defRPr>
            </a:lvl2pPr>
            <a:lvl3pPr marL="1143000" indent="-228600">
              <a:spcBef>
                <a:spcPct val="50000"/>
              </a:spcBef>
              <a:defRPr sz="2400">
                <a:solidFill>
                  <a:srgbClr val="3333FF"/>
                </a:solidFill>
                <a:latin typeface="Arial" panose="020B0604020202020204" pitchFamily="34" charset="0"/>
              </a:defRPr>
            </a:lvl3pPr>
            <a:lvl4pPr marL="1600200" indent="-228600">
              <a:spcBef>
                <a:spcPct val="50000"/>
              </a:spcBef>
              <a:defRPr sz="2400">
                <a:solidFill>
                  <a:srgbClr val="3333FF"/>
                </a:solidFill>
                <a:latin typeface="Arial" panose="020B0604020202020204" pitchFamily="34" charset="0"/>
              </a:defRPr>
            </a:lvl4pPr>
            <a:lvl5pPr marL="2057400" indent="-228600">
              <a:spcBef>
                <a:spcPct val="50000"/>
              </a:spcBef>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spcBef>
                <a:spcPct val="0"/>
              </a:spcBef>
            </a:pPr>
            <a:r>
              <a:rPr lang="en-US" altLang="en-US" sz="2800" dirty="0">
                <a:solidFill>
                  <a:schemeClr val="tx1"/>
                </a:solidFill>
                <a:latin typeface="Times New Roman" panose="02020603050405020304" pitchFamily="18" charset="0"/>
              </a:rPr>
              <a:t>The graph </a:t>
            </a:r>
          </a:p>
          <a:p>
            <a:pPr eaLnBrk="1" hangingPunct="1">
              <a:spcBef>
                <a:spcPct val="0"/>
              </a:spcBef>
            </a:pPr>
            <a:r>
              <a:rPr lang="en-US" altLang="en-US" sz="2800" dirty="0">
                <a:solidFill>
                  <a:srgbClr val="0000FF"/>
                </a:solidFill>
                <a:latin typeface="Times New Roman" panose="02020603050405020304" pitchFamily="18" charset="0"/>
              </a:rPr>
              <a:t>crosses</a:t>
            </a:r>
            <a:r>
              <a:rPr lang="en-US" altLang="en-US" sz="2800" dirty="0">
                <a:solidFill>
                  <a:schemeClr val="tx1"/>
                </a:solidFill>
                <a:latin typeface="Times New Roman" panose="02020603050405020304" pitchFamily="18" charset="0"/>
              </a:rPr>
              <a:t> </a:t>
            </a:r>
          </a:p>
          <a:p>
            <a:pPr eaLnBrk="1" hangingPunct="1">
              <a:spcBef>
                <a:spcPct val="0"/>
              </a:spcBef>
            </a:pPr>
            <a:r>
              <a:rPr lang="en-US" altLang="en-US" sz="2800" dirty="0">
                <a:solidFill>
                  <a:schemeClr val="tx1"/>
                </a:solidFill>
                <a:latin typeface="Times New Roman" panose="02020603050405020304" pitchFamily="18" charset="0"/>
              </a:rPr>
              <a:t>the </a:t>
            </a:r>
            <a:r>
              <a:rPr lang="en-US" altLang="en-US" sz="2800" i="1" dirty="0">
                <a:solidFill>
                  <a:schemeClr val="tx1"/>
                </a:solidFill>
                <a:latin typeface="Times New Roman" panose="02020603050405020304" pitchFamily="18" charset="0"/>
              </a:rPr>
              <a:t>x</a:t>
            </a:r>
            <a:r>
              <a:rPr lang="en-US" altLang="en-US" sz="2800" dirty="0">
                <a:solidFill>
                  <a:schemeClr val="tx1"/>
                </a:solidFill>
                <a:latin typeface="Times New Roman" panose="02020603050405020304" pitchFamily="18" charset="0"/>
              </a:rPr>
              <a:t>-axis at</a:t>
            </a:r>
          </a:p>
        </p:txBody>
      </p:sp>
      <p:sp>
        <p:nvSpPr>
          <p:cNvPr id="88085" name="Line 21"/>
          <p:cNvSpPr>
            <a:spLocks noChangeShapeType="1"/>
          </p:cNvSpPr>
          <p:nvPr/>
        </p:nvSpPr>
        <p:spPr bwMode="auto">
          <a:xfrm flipH="1">
            <a:off x="5448300" y="4154488"/>
            <a:ext cx="1185863" cy="706437"/>
          </a:xfrm>
          <a:prstGeom prst="line">
            <a:avLst/>
          </a:prstGeom>
          <a:noFill/>
          <a:ln w="317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086" name="Line 22"/>
          <p:cNvSpPr>
            <a:spLocks noChangeShapeType="1"/>
          </p:cNvSpPr>
          <p:nvPr/>
        </p:nvSpPr>
        <p:spPr bwMode="auto">
          <a:xfrm>
            <a:off x="2919413" y="4441825"/>
            <a:ext cx="1187450" cy="442913"/>
          </a:xfrm>
          <a:prstGeom prst="line">
            <a:avLst/>
          </a:prstGeom>
          <a:noFill/>
          <a:ln w="31750">
            <a:solidFill>
              <a:srgbClr val="E6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xmlns="" id="{A97BEA8E-D7B1-4C22-83AF-DD98B98AEFFA}"/>
                  </a:ext>
                </a:extLst>
              </p:cNvPr>
              <p:cNvSpPr txBox="1"/>
              <p:nvPr/>
            </p:nvSpPr>
            <p:spPr>
              <a:xfrm>
                <a:off x="230187" y="2308006"/>
                <a:ext cx="1622238" cy="8989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1</m:t>
                          </m:r>
                        </m:num>
                        <m:den>
                          <m:r>
                            <a:rPr lang="en-US" i="0">
                              <a:solidFill>
                                <a:schemeClr val="tx1"/>
                              </a:solidFill>
                              <a:latin typeface="Cambria Math" panose="02040503050406030204" pitchFamily="18" charset="0"/>
                            </a:rPr>
                            <m:t>2</m:t>
                          </m:r>
                        </m:den>
                      </m:f>
                    </m:oMath>
                  </m:oMathPara>
                </a14:m>
                <a:endParaRPr lang="en-US" dirty="0">
                  <a:solidFill>
                    <a:schemeClr val="tx1"/>
                  </a:solidFill>
                </a:endParaRPr>
              </a:p>
            </p:txBody>
          </p:sp>
        </mc:Choice>
        <mc:Fallback xmlns="">
          <p:sp>
            <p:nvSpPr>
              <p:cNvPr id="17" name="TextBox 16">
                <a:extLst>
                  <a:ext uri="{FF2B5EF4-FFF2-40B4-BE49-F238E27FC236}">
                    <a16:creationId xmlns:a16="http://schemas.microsoft.com/office/drawing/2014/main" id="{A97BEA8E-D7B1-4C22-83AF-DD98B98AEFFA}"/>
                  </a:ext>
                </a:extLst>
              </p:cNvPr>
              <p:cNvSpPr txBox="1">
                <a:spLocks noRot="1" noChangeAspect="1" noMove="1" noResize="1" noEditPoints="1" noAdjustHandles="1" noChangeArrowheads="1" noChangeShapeType="1" noTextEdit="1"/>
              </p:cNvSpPr>
              <p:nvPr/>
            </p:nvSpPr>
            <p:spPr>
              <a:xfrm>
                <a:off x="230187" y="2308006"/>
                <a:ext cx="1622238" cy="89896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xmlns="" id="{241FA8DB-E90D-42BE-9F4E-056EA8F5BAC8}"/>
                  </a:ext>
                </a:extLst>
              </p:cNvPr>
              <p:cNvSpPr txBox="1"/>
              <p:nvPr/>
            </p:nvSpPr>
            <p:spPr>
              <a:xfrm>
                <a:off x="5962650" y="2102038"/>
                <a:ext cx="118745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=5</m:t>
                      </m:r>
                    </m:oMath>
                  </m:oMathPara>
                </a14:m>
                <a:endParaRPr lang="en-US" dirty="0">
                  <a:solidFill>
                    <a:schemeClr val="tx1"/>
                  </a:solidFill>
                </a:endParaRPr>
              </a:p>
            </p:txBody>
          </p:sp>
        </mc:Choice>
        <mc:Fallback xmlns="">
          <p:sp>
            <p:nvSpPr>
              <p:cNvPr id="19" name="TextBox 18">
                <a:extLst>
                  <a:ext uri="{FF2B5EF4-FFF2-40B4-BE49-F238E27FC236}">
                    <a16:creationId xmlns:a16="http://schemas.microsoft.com/office/drawing/2014/main" id="{241FA8DB-E90D-42BE-9F4E-056EA8F5BAC8}"/>
                  </a:ext>
                </a:extLst>
              </p:cNvPr>
              <p:cNvSpPr txBox="1">
                <a:spLocks noRot="1" noChangeAspect="1" noMove="1" noResize="1" noEditPoints="1" noAdjustHandles="1" noChangeArrowheads="1" noChangeShapeType="1" noTextEdit="1"/>
              </p:cNvSpPr>
              <p:nvPr/>
            </p:nvSpPr>
            <p:spPr>
              <a:xfrm>
                <a:off x="5962650" y="2102038"/>
                <a:ext cx="1187450" cy="523220"/>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xmlns="" id="{4F5A88CE-30F3-4143-9EA8-0532192489F4}"/>
                  </a:ext>
                </a:extLst>
              </p:cNvPr>
              <p:cNvSpPr txBox="1"/>
              <p:nvPr/>
            </p:nvSpPr>
            <p:spPr>
              <a:xfrm>
                <a:off x="1498975" y="4154610"/>
                <a:ext cx="1622238" cy="89896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m:t>
                      </m:r>
                      <m:f>
                        <m:fPr>
                          <m:ctrlPr>
                            <a:rPr lang="en-US" i="1">
                              <a:solidFill>
                                <a:schemeClr val="tx1"/>
                              </a:solidFill>
                              <a:latin typeface="Cambria Math"/>
                            </a:rPr>
                          </m:ctrlPr>
                        </m:fPr>
                        <m:num>
                          <m:r>
                            <a:rPr lang="en-US" i="0">
                              <a:solidFill>
                                <a:schemeClr val="tx1"/>
                              </a:solidFill>
                              <a:latin typeface="Cambria Math" panose="02040503050406030204" pitchFamily="18" charset="0"/>
                            </a:rPr>
                            <m:t>1</m:t>
                          </m:r>
                        </m:num>
                        <m:den>
                          <m:r>
                            <a:rPr lang="en-US" i="0">
                              <a:solidFill>
                                <a:schemeClr val="tx1"/>
                              </a:solidFill>
                              <a:latin typeface="Cambria Math" panose="02040503050406030204" pitchFamily="18" charset="0"/>
                            </a:rPr>
                            <m:t>2</m:t>
                          </m:r>
                        </m:den>
                      </m:f>
                    </m:oMath>
                  </m:oMathPara>
                </a14:m>
                <a:endParaRPr lang="en-US" dirty="0">
                  <a:solidFill>
                    <a:schemeClr val="tx1"/>
                  </a:solidFill>
                </a:endParaRPr>
              </a:p>
            </p:txBody>
          </p:sp>
        </mc:Choice>
        <mc:Fallback xmlns="">
          <p:sp>
            <p:nvSpPr>
              <p:cNvPr id="20" name="TextBox 19">
                <a:extLst>
                  <a:ext uri="{FF2B5EF4-FFF2-40B4-BE49-F238E27FC236}">
                    <a16:creationId xmlns:a16="http://schemas.microsoft.com/office/drawing/2014/main" id="{4F5A88CE-30F3-4143-9EA8-0532192489F4}"/>
                  </a:ext>
                </a:extLst>
              </p:cNvPr>
              <p:cNvSpPr txBox="1">
                <a:spLocks noRot="1" noChangeAspect="1" noMove="1" noResize="1" noEditPoints="1" noAdjustHandles="1" noChangeArrowheads="1" noChangeShapeType="1" noTextEdit="1"/>
              </p:cNvSpPr>
              <p:nvPr/>
            </p:nvSpPr>
            <p:spPr>
              <a:xfrm>
                <a:off x="1498975" y="4154610"/>
                <a:ext cx="1622238" cy="89896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xmlns="" id="{4EB83EFB-73D3-4445-A58F-C560D7C74AC0}"/>
                  </a:ext>
                </a:extLst>
              </p:cNvPr>
              <p:cNvSpPr txBox="1"/>
              <p:nvPr/>
            </p:nvSpPr>
            <p:spPr>
              <a:xfrm>
                <a:off x="6868319" y="4896530"/>
                <a:ext cx="118745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chemeClr val="tx1"/>
                          </a:solidFill>
                          <a:latin typeface="Cambria Math" panose="02040503050406030204" pitchFamily="18" charset="0"/>
                        </a:rPr>
                        <m:t>𝑥</m:t>
                      </m:r>
                      <m:r>
                        <a:rPr lang="en-US" i="0">
                          <a:solidFill>
                            <a:schemeClr val="tx1"/>
                          </a:solidFill>
                          <a:latin typeface="Cambria Math" panose="02040503050406030204" pitchFamily="18" charset="0"/>
                        </a:rPr>
                        <m:t>=5</m:t>
                      </m:r>
                    </m:oMath>
                  </m:oMathPara>
                </a14:m>
                <a:endParaRPr lang="en-US" dirty="0">
                  <a:solidFill>
                    <a:schemeClr val="tx1"/>
                  </a:solidFill>
                </a:endParaRPr>
              </a:p>
            </p:txBody>
          </p:sp>
        </mc:Choice>
        <mc:Fallback xmlns="">
          <p:sp>
            <p:nvSpPr>
              <p:cNvPr id="21" name="TextBox 20">
                <a:extLst>
                  <a:ext uri="{FF2B5EF4-FFF2-40B4-BE49-F238E27FC236}">
                    <a16:creationId xmlns:a16="http://schemas.microsoft.com/office/drawing/2014/main" id="{4EB83EFB-73D3-4445-A58F-C560D7C74AC0}"/>
                  </a:ext>
                </a:extLst>
              </p:cNvPr>
              <p:cNvSpPr txBox="1">
                <a:spLocks noRot="1" noChangeAspect="1" noMove="1" noResize="1" noEditPoints="1" noAdjustHandles="1" noChangeArrowheads="1" noChangeShapeType="1" noTextEdit="1"/>
              </p:cNvSpPr>
              <p:nvPr/>
            </p:nvSpPr>
            <p:spPr>
              <a:xfrm>
                <a:off x="6868319" y="4896530"/>
                <a:ext cx="1187450" cy="523220"/>
              </a:xfrm>
              <a:prstGeom prst="rect">
                <a:avLst/>
              </a:prstGeom>
              <a:blipFill>
                <a:blip r:embed="rId7"/>
                <a:stretch>
                  <a:fillRect/>
                </a:stretch>
              </a:blipFill>
            </p:spPr>
            <p:txBody>
              <a:bodyPr/>
              <a:lstStyle/>
              <a:p>
                <a:r>
                  <a:rPr lang="en-US">
                    <a:noFill/>
                  </a:rPr>
                  <a:t> </a:t>
                </a:r>
              </a:p>
            </p:txBody>
          </p:sp>
        </mc:Fallback>
      </mc:AlternateContent>
      <p:sp>
        <p:nvSpPr>
          <p:cNvPr id="88077" name="Text Box 13"/>
          <p:cNvSpPr txBox="1">
            <a:spLocks noChangeArrowheads="1"/>
          </p:cNvSpPr>
          <p:nvPr/>
        </p:nvSpPr>
        <p:spPr bwMode="auto">
          <a:xfrm>
            <a:off x="5962650" y="2436813"/>
            <a:ext cx="21955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defRPr sz="2400">
                <a:solidFill>
                  <a:srgbClr val="3333FF"/>
                </a:solidFill>
                <a:latin typeface="Arial" panose="020B0604020202020204" pitchFamily="34" charset="0"/>
              </a:defRPr>
            </a:lvl1pPr>
            <a:lvl2pPr marL="742950" indent="-285750">
              <a:spcBef>
                <a:spcPct val="50000"/>
              </a:spcBef>
              <a:defRPr sz="2400">
                <a:solidFill>
                  <a:srgbClr val="3333FF"/>
                </a:solidFill>
                <a:latin typeface="Arial" panose="020B0604020202020204" pitchFamily="34" charset="0"/>
              </a:defRPr>
            </a:lvl2pPr>
            <a:lvl3pPr marL="1143000" indent="-228600">
              <a:spcBef>
                <a:spcPct val="50000"/>
              </a:spcBef>
              <a:defRPr sz="2400">
                <a:solidFill>
                  <a:srgbClr val="3333FF"/>
                </a:solidFill>
                <a:latin typeface="Arial" panose="020B0604020202020204" pitchFamily="34" charset="0"/>
              </a:defRPr>
            </a:lvl3pPr>
            <a:lvl4pPr marL="1600200" indent="-228600">
              <a:spcBef>
                <a:spcPct val="50000"/>
              </a:spcBef>
              <a:defRPr sz="2400">
                <a:solidFill>
                  <a:srgbClr val="3333FF"/>
                </a:solidFill>
                <a:latin typeface="Arial" panose="020B0604020202020204" pitchFamily="34" charset="0"/>
              </a:defRPr>
            </a:lvl4pPr>
            <a:lvl5pPr marL="2057400" indent="-228600">
              <a:spcBef>
                <a:spcPct val="50000"/>
              </a:spcBef>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spcBef>
                <a:spcPct val="0"/>
              </a:spcBef>
            </a:pPr>
            <a:r>
              <a:rPr lang="en-US" altLang="en-US" sz="2800" dirty="0">
                <a:solidFill>
                  <a:schemeClr val="tx1"/>
                </a:solidFill>
                <a:latin typeface="Times New Roman" panose="02020603050405020304" pitchFamily="18" charset="0"/>
              </a:rPr>
              <a:t>is a zero of </a:t>
            </a:r>
          </a:p>
          <a:p>
            <a:pPr eaLnBrk="1" hangingPunct="1">
              <a:spcBef>
                <a:spcPct val="0"/>
              </a:spcBef>
            </a:pPr>
            <a:r>
              <a:rPr lang="en-US" altLang="en-US" sz="2800" dirty="0">
                <a:solidFill>
                  <a:schemeClr val="tx1"/>
                </a:solidFill>
                <a:latin typeface="Times New Roman" panose="02020603050405020304" pitchFamily="18" charset="0"/>
              </a:rPr>
              <a:t>multiplicity 3.</a:t>
            </a:r>
          </a:p>
        </p:txBody>
      </p:sp>
      <p:sp>
        <p:nvSpPr>
          <p:cNvPr id="88075" name="Text Box 11"/>
          <p:cNvSpPr txBox="1">
            <a:spLocks noChangeArrowheads="1"/>
          </p:cNvSpPr>
          <p:nvPr/>
        </p:nvSpPr>
        <p:spPr bwMode="auto">
          <a:xfrm>
            <a:off x="1697038" y="2336800"/>
            <a:ext cx="219551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defRPr sz="2400">
                <a:solidFill>
                  <a:srgbClr val="3333FF"/>
                </a:solidFill>
                <a:latin typeface="Arial" panose="020B0604020202020204" pitchFamily="34" charset="0"/>
              </a:defRPr>
            </a:lvl1pPr>
            <a:lvl2pPr marL="742950" indent="-285750">
              <a:spcBef>
                <a:spcPct val="50000"/>
              </a:spcBef>
              <a:defRPr sz="2400">
                <a:solidFill>
                  <a:srgbClr val="3333FF"/>
                </a:solidFill>
                <a:latin typeface="Arial" panose="020B0604020202020204" pitchFamily="34" charset="0"/>
              </a:defRPr>
            </a:lvl2pPr>
            <a:lvl3pPr marL="1143000" indent="-228600">
              <a:spcBef>
                <a:spcPct val="50000"/>
              </a:spcBef>
              <a:defRPr sz="2400">
                <a:solidFill>
                  <a:srgbClr val="3333FF"/>
                </a:solidFill>
                <a:latin typeface="Arial" panose="020B0604020202020204" pitchFamily="34" charset="0"/>
              </a:defRPr>
            </a:lvl3pPr>
            <a:lvl4pPr marL="1600200" indent="-228600">
              <a:spcBef>
                <a:spcPct val="50000"/>
              </a:spcBef>
              <a:defRPr sz="2400">
                <a:solidFill>
                  <a:srgbClr val="3333FF"/>
                </a:solidFill>
                <a:latin typeface="Arial" panose="020B0604020202020204" pitchFamily="34" charset="0"/>
              </a:defRPr>
            </a:lvl4pPr>
            <a:lvl5pPr marL="2057400" indent="-228600">
              <a:spcBef>
                <a:spcPct val="50000"/>
              </a:spcBef>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spcBef>
                <a:spcPct val="0"/>
              </a:spcBef>
            </a:pPr>
            <a:r>
              <a:rPr lang="en-US" altLang="en-US" sz="2800" dirty="0">
                <a:solidFill>
                  <a:schemeClr val="tx1"/>
                </a:solidFill>
                <a:latin typeface="Times New Roman" panose="02020603050405020304" pitchFamily="18" charset="0"/>
              </a:rPr>
              <a:t>is a zero of</a:t>
            </a:r>
          </a:p>
          <a:p>
            <a:pPr eaLnBrk="1" hangingPunct="1">
              <a:spcBef>
                <a:spcPct val="0"/>
              </a:spcBef>
            </a:pPr>
            <a:r>
              <a:rPr lang="en-US" altLang="en-US" sz="2800" dirty="0">
                <a:solidFill>
                  <a:schemeClr val="tx1"/>
                </a:solidFill>
                <a:latin typeface="Times New Roman" panose="02020603050405020304" pitchFamily="18" charset="0"/>
              </a:rPr>
              <a:t>multiplicity 2.</a:t>
            </a:r>
          </a:p>
        </p:txBody>
      </p:sp>
    </p:spTree>
    <p:extLst>
      <p:ext uri="{BB962C8B-B14F-4D97-AF65-F5344CB8AC3E}">
        <p14:creationId xmlns:p14="http://schemas.microsoft.com/office/powerpoint/2010/main" val="30713128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0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 presetClass="entr" presetSubtype="0" fill="hold" nodeType="withEffect">
                                  <p:stCondLst>
                                    <p:cond delay="0"/>
                                  </p:stCondLst>
                                  <p:childTnLst>
                                    <p:set>
                                      <p:cBhvr>
                                        <p:cTn id="13" dur="1" fill="hold">
                                          <p:stCondLst>
                                            <p:cond delay="0"/>
                                          </p:stCondLst>
                                        </p:cTn>
                                        <p:tgtEl>
                                          <p:spTgt spid="88075">
                                            <p:txEl>
                                              <p:pRg st="0" end="0"/>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8075">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88079">
                                            <p:txEl>
                                              <p:pRg st="0" end="0"/>
                                            </p:txEl>
                                          </p:spTgt>
                                        </p:tgtEl>
                                        <p:attrNameLst>
                                          <p:attrName>style.visibility</p:attrName>
                                        </p:attrNameLst>
                                      </p:cBhvr>
                                      <p:to>
                                        <p:strVal val="visible"/>
                                      </p:to>
                                    </p:se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 presetClass="entr" presetSubtype="0" fill="hold" nodeType="withEffect">
                                  <p:stCondLst>
                                    <p:cond delay="0"/>
                                  </p:stCondLst>
                                  <p:childTnLst>
                                    <p:set>
                                      <p:cBhvr>
                                        <p:cTn id="24" dur="1" fill="hold">
                                          <p:stCondLst>
                                            <p:cond delay="0"/>
                                          </p:stCondLst>
                                        </p:cTn>
                                        <p:tgtEl>
                                          <p:spTgt spid="8808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par>
                                <p:cTn id="30" presetID="1" presetClass="entr" presetSubtype="0" fill="hold" nodeType="withEffect">
                                  <p:stCondLst>
                                    <p:cond delay="0"/>
                                  </p:stCondLst>
                                  <p:childTnLst>
                                    <p:set>
                                      <p:cBhvr>
                                        <p:cTn id="31" dur="1" fill="hold">
                                          <p:stCondLst>
                                            <p:cond delay="0"/>
                                          </p:stCondLst>
                                        </p:cTn>
                                        <p:tgtEl>
                                          <p:spTgt spid="88077">
                                            <p:txEl>
                                              <p:pRg st="0" end="0"/>
                                            </p:txEl>
                                          </p:spTgt>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88077">
                                            <p:txEl>
                                              <p:pRg st="1" end="1"/>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0"/>
                                          </p:stCondLst>
                                        </p:cTn>
                                        <p:tgtEl>
                                          <p:spTgt spid="88081">
                                            <p:txEl>
                                              <p:pRg st="0" end="0"/>
                                            </p:txEl>
                                          </p:spTgt>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88081">
                                            <p:txEl>
                                              <p:pRg st="1" end="1"/>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88081">
                                            <p:txEl>
                                              <p:pRg st="2" end="2"/>
                                            </p:txEl>
                                          </p:spTgt>
                                        </p:tgtEl>
                                        <p:attrNameLst>
                                          <p:attrName>style.visibility</p:attrName>
                                        </p:attrNameLst>
                                      </p:cBhvr>
                                      <p:to>
                                        <p:strVal val="visible"/>
                                      </p:to>
                                    </p:set>
                                  </p:childTnLst>
                                </p:cTn>
                              </p:par>
                              <p:par>
                                <p:cTn id="42" presetID="10" presetClass="entr" presetSubtype="0"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par>
                                <p:cTn id="45" presetID="1" presetClass="entr" presetSubtype="0" fill="hold" nodeType="withEffect">
                                  <p:stCondLst>
                                    <p:cond delay="0"/>
                                  </p:stCondLst>
                                  <p:childTnLst>
                                    <p:set>
                                      <p:cBhvr>
                                        <p:cTn id="46" dur="1" fill="hold">
                                          <p:stCondLst>
                                            <p:cond delay="0"/>
                                          </p:stCondLst>
                                        </p:cTn>
                                        <p:tgtEl>
                                          <p:spTgt spid="88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The Intermediate Value Theorem</a:t>
            </a:r>
          </a:p>
        </p:txBody>
      </p:sp>
      <p:sp>
        <p:nvSpPr>
          <p:cNvPr id="21507" name="Rectangle 3"/>
          <p:cNvSpPr>
            <a:spLocks noGrp="1" noChangeArrowheads="1"/>
          </p:cNvSpPr>
          <p:nvPr>
            <p:ph type="body" idx="1"/>
          </p:nvPr>
        </p:nvSpPr>
        <p:spPr/>
        <p:txBody>
          <a:bodyPr/>
          <a:lstStyle/>
          <a:p>
            <a:r>
              <a:rPr lang="en-US" altLang="en-US"/>
              <a:t>Let </a:t>
            </a:r>
            <a:r>
              <a:rPr lang="en-US" altLang="en-US" i="1"/>
              <a:t>f</a:t>
            </a:r>
            <a:r>
              <a:rPr lang="en-US" altLang="en-US"/>
              <a:t> be a polynomial function with real coefficients.  If </a:t>
            </a:r>
            <a:r>
              <a:rPr lang="en-US" altLang="en-US" i="1"/>
              <a:t>f</a:t>
            </a:r>
            <a:r>
              <a:rPr lang="en-US" altLang="en-US"/>
              <a:t>(</a:t>
            </a:r>
            <a:r>
              <a:rPr lang="en-US" altLang="en-US" i="1"/>
              <a:t>a</a:t>
            </a:r>
            <a:r>
              <a:rPr lang="en-US" altLang="en-US"/>
              <a:t>) and </a:t>
            </a:r>
            <a:r>
              <a:rPr lang="en-US" altLang="en-US" i="1"/>
              <a:t>f</a:t>
            </a:r>
            <a:r>
              <a:rPr lang="en-US" altLang="en-US"/>
              <a:t>(</a:t>
            </a:r>
            <a:r>
              <a:rPr lang="en-US" altLang="en-US" i="1"/>
              <a:t>b</a:t>
            </a:r>
            <a:r>
              <a:rPr lang="en-US" altLang="en-US"/>
              <a:t>) have opposite signs, then there is at least one value of </a:t>
            </a:r>
            <a:r>
              <a:rPr lang="en-US" altLang="en-US" i="1"/>
              <a:t>c</a:t>
            </a:r>
            <a:r>
              <a:rPr lang="en-US" altLang="en-US"/>
              <a:t> between </a:t>
            </a:r>
            <a:r>
              <a:rPr lang="en-US" altLang="en-US" i="1"/>
              <a:t>a</a:t>
            </a:r>
            <a:r>
              <a:rPr lang="en-US" altLang="en-US"/>
              <a:t> and </a:t>
            </a:r>
            <a:r>
              <a:rPr lang="en-US" altLang="en-US" i="1"/>
              <a:t>b</a:t>
            </a:r>
            <a:r>
              <a:rPr lang="en-US" altLang="en-US"/>
              <a:t> for which </a:t>
            </a:r>
            <a:r>
              <a:rPr lang="en-US" altLang="en-US" i="1"/>
              <a:t>f</a:t>
            </a:r>
            <a:r>
              <a:rPr lang="en-US" altLang="en-US"/>
              <a:t>(</a:t>
            </a:r>
            <a:r>
              <a:rPr lang="en-US" altLang="en-US" i="1"/>
              <a:t>c</a:t>
            </a:r>
            <a:r>
              <a:rPr lang="en-US" altLang="en-US"/>
              <a:t>) = 0.  Equivalently, the equation </a:t>
            </a:r>
            <a:r>
              <a:rPr lang="en-US" altLang="en-US" i="1"/>
              <a:t>f</a:t>
            </a:r>
            <a:r>
              <a:rPr lang="en-US" altLang="en-US"/>
              <a:t>(</a:t>
            </a:r>
            <a:r>
              <a:rPr lang="en-US" altLang="en-US" i="1"/>
              <a:t>x</a:t>
            </a:r>
            <a:r>
              <a:rPr lang="en-US" altLang="en-US"/>
              <a:t>) = 0 has at least one real root between </a:t>
            </a:r>
            <a:r>
              <a:rPr lang="en-US" altLang="en-US" i="1"/>
              <a:t>a</a:t>
            </a:r>
            <a:r>
              <a:rPr lang="en-US" altLang="en-US"/>
              <a:t> and </a:t>
            </a:r>
            <a:r>
              <a:rPr lang="en-US" altLang="en-US" i="1"/>
              <a:t>b</a:t>
            </a:r>
            <a:r>
              <a:rPr lang="en-US" altLang="en-US"/>
              <a:t>.</a:t>
            </a:r>
          </a:p>
        </p:txBody>
      </p:sp>
    </p:spTree>
    <p:extLst>
      <p:ext uri="{BB962C8B-B14F-4D97-AF65-F5344CB8AC3E}">
        <p14:creationId xmlns:p14="http://schemas.microsoft.com/office/powerpoint/2010/main" val="3311499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a:t>Example 8:  Using the Intermediate Value Theorem</a:t>
            </a:r>
          </a:p>
        </p:txBody>
      </p:sp>
      <mc:AlternateContent xmlns:mc="http://schemas.openxmlformats.org/markup-compatibility/2006" xmlns:a14="http://schemas.microsoft.com/office/drawing/2010/main">
        <mc:Choice Requires="a14">
          <p:sp>
            <p:nvSpPr>
              <p:cNvPr id="90115" name="Rectangle 3"/>
              <p:cNvSpPr>
                <a:spLocks noGrp="1" noChangeArrowheads="1"/>
              </p:cNvSpPr>
              <p:nvPr>
                <p:ph type="body" idx="1"/>
              </p:nvPr>
            </p:nvSpPr>
            <p:spPr>
              <a:xfrm>
                <a:off x="457199" y="1223890"/>
                <a:ext cx="8552329" cy="4902274"/>
              </a:xfrm>
            </p:spPr>
            <p:txBody>
              <a:bodyPr/>
              <a:lstStyle/>
              <a:p>
                <a:r>
                  <a:rPr lang="en-US" altLang="en-US" dirty="0"/>
                  <a:t>Show that the polynomial function </a:t>
                </a:r>
                <a:r>
                  <a:rPr lang="en-US" altLang="en-US" b="0" i="1" dirty="0">
                    <a:latin typeface="Cambria Math" panose="02040503050406030204" pitchFamily="18" charset="0"/>
                  </a:rPr>
                  <a:t/>
                </a:r>
                <a:br>
                  <a:rPr lang="en-US" altLang="en-US" b="0" i="1" dirty="0">
                    <a:latin typeface="Cambria Math" panose="02040503050406030204" pitchFamily="18" charset="0"/>
                  </a:rPr>
                </a:br>
                <a14:m>
                  <m:oMath xmlns:m="http://schemas.openxmlformats.org/officeDocument/2006/math">
                    <m:r>
                      <a:rPr lang="en-US" altLang="en-US" b="0" i="1" smtClean="0">
                        <a:latin typeface="Cambria Math" panose="02040503050406030204" pitchFamily="18" charset="0"/>
                      </a:rPr>
                      <m:t>𝑓</m:t>
                    </m:r>
                    <m:d>
                      <m:dPr>
                        <m:ctrlPr>
                          <a:rPr lang="en-US" altLang="en-US" b="0" i="1" smtClean="0">
                            <a:latin typeface="Cambria Math"/>
                          </a:rPr>
                        </m:ctrlPr>
                      </m:dPr>
                      <m:e>
                        <m:r>
                          <a:rPr lang="en-US" altLang="en-US" b="0" i="1" smtClean="0">
                            <a:latin typeface="Cambria Math" panose="02040503050406030204" pitchFamily="18" charset="0"/>
                          </a:rPr>
                          <m:t>𝑥</m:t>
                        </m:r>
                      </m:e>
                    </m:d>
                    <m:r>
                      <a:rPr lang="en-US" altLang="en-US" b="0" i="1" smtClean="0">
                        <a:latin typeface="Cambria Math" panose="02040503050406030204" pitchFamily="18" charset="0"/>
                      </a:rPr>
                      <m:t>=3</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3</m:t>
                        </m:r>
                      </m:sup>
                    </m:sSup>
                    <m:r>
                      <a:rPr lang="en-US" altLang="en-US" b="0" i="1" smtClean="0">
                        <a:latin typeface="Cambria Math" panose="02040503050406030204" pitchFamily="18" charset="0"/>
                      </a:rPr>
                      <m:t>−10</m:t>
                    </m:r>
                    <m:r>
                      <a:rPr lang="en-US" altLang="en-US" b="0" i="1" smtClean="0">
                        <a:latin typeface="Cambria Math" panose="02040503050406030204" pitchFamily="18" charset="0"/>
                      </a:rPr>
                      <m:t>𝑥</m:t>
                    </m:r>
                    <m:r>
                      <a:rPr lang="en-US" altLang="en-US" b="0" i="1" smtClean="0">
                        <a:latin typeface="Cambria Math" panose="02040503050406030204" pitchFamily="18" charset="0"/>
                      </a:rPr>
                      <m:t>+9</m:t>
                    </m:r>
                  </m:oMath>
                </a14:m>
                <a:r>
                  <a:rPr lang="en-US" altLang="en-US" dirty="0"/>
                  <a:t> has a real zero between –3 and –2.</a:t>
                </a:r>
              </a:p>
              <a:p>
                <a:r>
                  <a:rPr lang="en-US" altLang="en-US" dirty="0"/>
                  <a:t>Solution:</a:t>
                </a:r>
              </a:p>
              <a:p>
                <a:r>
                  <a:rPr lang="en-US" altLang="en-US" dirty="0"/>
                  <a:t>We evaluate </a:t>
                </a:r>
                <a:r>
                  <a:rPr lang="en-US" altLang="en-US" i="1" dirty="0"/>
                  <a:t>f</a:t>
                </a:r>
                <a:r>
                  <a:rPr lang="en-US" altLang="en-US" dirty="0"/>
                  <a:t> at –3 and –2.  If </a:t>
                </a:r>
                <a:r>
                  <a:rPr lang="en-US" altLang="en-US" i="1" dirty="0"/>
                  <a:t>f</a:t>
                </a:r>
                <a:r>
                  <a:rPr lang="en-US" altLang="en-US" dirty="0"/>
                  <a:t>(–3) and </a:t>
                </a:r>
                <a:r>
                  <a:rPr lang="en-US" altLang="en-US" i="1" dirty="0"/>
                  <a:t>f</a:t>
                </a:r>
                <a:r>
                  <a:rPr lang="en-US" altLang="en-US" dirty="0"/>
                  <a:t>(–2) have opposite signs, then there is at least one real zero between –3 and –2.</a:t>
                </a:r>
              </a:p>
              <a:p>
                <a:pPr>
                  <a:spcAft>
                    <a:spcPts val="1800"/>
                  </a:spcAft>
                </a:pPr>
                <a:r>
                  <a:rPr lang="en-US" altLang="en-US" dirty="0"/>
                  <a:t> </a:t>
                </a:r>
                <a14:m>
                  <m:oMath xmlns:m="http://schemas.openxmlformats.org/officeDocument/2006/math">
                    <m:r>
                      <a:rPr lang="en-US" altLang="en-US" i="1">
                        <a:latin typeface="Cambria Math" panose="02040503050406030204" pitchFamily="18" charset="0"/>
                      </a:rPr>
                      <m:t>𝑓</m:t>
                    </m:r>
                    <m:d>
                      <m:dPr>
                        <m:ctrlPr>
                          <a:rPr lang="en-US" altLang="en-US" i="1">
                            <a:latin typeface="Cambria Math"/>
                          </a:rPr>
                        </m:ctrlPr>
                      </m:dPr>
                      <m:e>
                        <m:r>
                          <a:rPr lang="en-US" altLang="en-US" i="1">
                            <a:latin typeface="Cambria Math" panose="02040503050406030204" pitchFamily="18" charset="0"/>
                          </a:rPr>
                          <m:t>𝑥</m:t>
                        </m:r>
                      </m:e>
                    </m:d>
                    <m:r>
                      <a:rPr lang="en-US" altLang="en-US" i="1">
                        <a:latin typeface="Cambria Math" panose="02040503050406030204" pitchFamily="18" charset="0"/>
                      </a:rPr>
                      <m:t>=3</m:t>
                    </m:r>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3</m:t>
                        </m:r>
                      </m:sup>
                    </m:sSup>
                    <m:r>
                      <a:rPr lang="en-US" altLang="en-US" i="1">
                        <a:latin typeface="Cambria Math" panose="02040503050406030204" pitchFamily="18" charset="0"/>
                      </a:rPr>
                      <m:t>−10</m:t>
                    </m:r>
                    <m:r>
                      <a:rPr lang="en-US" altLang="en-US" i="1">
                        <a:latin typeface="Cambria Math" panose="02040503050406030204" pitchFamily="18" charset="0"/>
                      </a:rPr>
                      <m:t>𝑥</m:t>
                    </m:r>
                    <m:r>
                      <a:rPr lang="en-US" altLang="en-US" i="1">
                        <a:latin typeface="Cambria Math" panose="02040503050406030204" pitchFamily="18" charset="0"/>
                      </a:rPr>
                      <m:t>+9</m:t>
                    </m:r>
                  </m:oMath>
                </a14:m>
                <a:endParaRPr lang="en-US" altLang="en-US" dirty="0"/>
              </a:p>
              <a:p>
                <a:pPr>
                  <a:spcAft>
                    <a:spcPts val="0"/>
                  </a:spcAft>
                </a:pPr>
                <a14:m>
                  <m:oMathPara xmlns:m="http://schemas.openxmlformats.org/officeDocument/2006/math">
                    <m:oMathParaPr>
                      <m:jc m:val="left"/>
                    </m:oMathParaPr>
                    <m:oMath xmlns:m="http://schemas.openxmlformats.org/officeDocument/2006/math">
                      <m:r>
                        <a:rPr lang="en-US" altLang="en-US" i="1">
                          <a:latin typeface="Cambria Math" panose="02040503050406030204" pitchFamily="18" charset="0"/>
                        </a:rPr>
                        <m:t>𝑓</m:t>
                      </m:r>
                      <m:d>
                        <m:dPr>
                          <m:ctrlPr>
                            <a:rPr lang="en-US" altLang="en-US" i="1">
                              <a:latin typeface="Cambria Math"/>
                            </a:rPr>
                          </m:ctrlPr>
                        </m:dPr>
                        <m:e>
                          <m:r>
                            <a:rPr lang="en-US" altLang="en-US" b="0" i="1" smtClean="0">
                              <a:latin typeface="Cambria Math" panose="02040503050406030204" pitchFamily="18" charset="0"/>
                            </a:rPr>
                            <m:t>−3</m:t>
                          </m:r>
                        </m:e>
                      </m:d>
                      <m:r>
                        <a:rPr lang="en-US" altLang="en-US" i="1">
                          <a:latin typeface="Cambria Math" panose="02040503050406030204" pitchFamily="18" charset="0"/>
                        </a:rPr>
                        <m:t>=3</m:t>
                      </m:r>
                      <m:sSup>
                        <m:sSupPr>
                          <m:ctrlPr>
                            <a:rPr lang="en-US" altLang="en-US" i="1">
                              <a:latin typeface="Cambria Math"/>
                            </a:rPr>
                          </m:ctrlPr>
                        </m:sSupPr>
                        <m:e>
                          <m:r>
                            <a:rPr lang="en-US" altLang="en-US" b="0" i="1" smtClean="0">
                              <a:latin typeface="Cambria Math" panose="02040503050406030204" pitchFamily="18" charset="0"/>
                            </a:rPr>
                            <m:t>(−3)</m:t>
                          </m:r>
                        </m:e>
                        <m:sup>
                          <m:r>
                            <a:rPr lang="en-US" altLang="en-US" i="1">
                              <a:latin typeface="Cambria Math" panose="02040503050406030204" pitchFamily="18" charset="0"/>
                            </a:rPr>
                            <m:t>3</m:t>
                          </m:r>
                        </m:sup>
                      </m:sSup>
                      <m:r>
                        <a:rPr lang="en-US" altLang="en-US" i="1">
                          <a:latin typeface="Cambria Math" panose="02040503050406030204" pitchFamily="18" charset="0"/>
                        </a:rPr>
                        <m:t>−10</m:t>
                      </m:r>
                      <m:d>
                        <m:dPr>
                          <m:ctrlPr>
                            <a:rPr lang="en-US" altLang="en-US" b="0" i="1" smtClean="0">
                              <a:latin typeface="Cambria Math"/>
                            </a:rPr>
                          </m:ctrlPr>
                        </m:dPr>
                        <m:e>
                          <m:r>
                            <a:rPr lang="en-US" altLang="en-US" b="0" i="1" smtClean="0">
                              <a:latin typeface="Cambria Math" panose="02040503050406030204" pitchFamily="18" charset="0"/>
                            </a:rPr>
                            <m:t>−3</m:t>
                          </m:r>
                        </m:e>
                      </m:d>
                      <m:r>
                        <a:rPr lang="en-US" altLang="en-US" i="1">
                          <a:latin typeface="Cambria Math" panose="02040503050406030204" pitchFamily="18" charset="0"/>
                        </a:rPr>
                        <m:t>+9</m:t>
                      </m:r>
                      <m:r>
                        <a:rPr lang="en-US" altLang="en-US" b="0" i="1" smtClean="0">
                          <a:latin typeface="Cambria Math" panose="02040503050406030204" pitchFamily="18" charset="0"/>
                        </a:rPr>
                        <m:t>=−81+30+9=−42</m:t>
                      </m:r>
                    </m:oMath>
                  </m:oMathPara>
                </a14:m>
                <a:endParaRPr lang="en-US" altLang="en-US" b="0" i="1" dirty="0">
                  <a:latin typeface="Cambria Math" panose="02040503050406030204" pitchFamily="18" charset="0"/>
                </a:endParaRPr>
              </a:p>
              <a:p>
                <a:pPr>
                  <a:spcAft>
                    <a:spcPts val="0"/>
                  </a:spcAft>
                </a:pPr>
                <a:endParaRPr lang="en-US" altLang="en-US" b="0" i="1" dirty="0">
                  <a:latin typeface="Cambria Math" panose="02040503050406030204" pitchFamily="18" charset="0"/>
                </a:endParaRPr>
              </a:p>
              <a:p>
                <a:pPr>
                  <a:spcAft>
                    <a:spcPts val="0"/>
                  </a:spcAft>
                </a:pPr>
                <a14:m>
                  <m:oMathPara xmlns:m="http://schemas.openxmlformats.org/officeDocument/2006/math">
                    <m:oMathParaPr>
                      <m:jc m:val="left"/>
                    </m:oMathParaPr>
                    <m:oMath xmlns:m="http://schemas.openxmlformats.org/officeDocument/2006/math">
                      <m:r>
                        <a:rPr lang="en-US" altLang="en-US" i="1">
                          <a:latin typeface="Cambria Math" panose="02040503050406030204" pitchFamily="18" charset="0"/>
                        </a:rPr>
                        <m:t>𝑓</m:t>
                      </m:r>
                      <m:d>
                        <m:dPr>
                          <m:ctrlPr>
                            <a:rPr lang="en-US" altLang="en-US" i="1">
                              <a:latin typeface="Cambria Math"/>
                            </a:rPr>
                          </m:ctrlPr>
                        </m:dPr>
                        <m:e>
                          <m:r>
                            <a:rPr lang="en-US" altLang="en-US" b="0" i="1" smtClean="0">
                              <a:latin typeface="Cambria Math" panose="02040503050406030204" pitchFamily="18" charset="0"/>
                            </a:rPr>
                            <m:t>−2</m:t>
                          </m:r>
                        </m:e>
                      </m:d>
                      <m:r>
                        <a:rPr lang="en-US" altLang="en-US" i="1">
                          <a:latin typeface="Cambria Math" panose="02040503050406030204" pitchFamily="18" charset="0"/>
                        </a:rPr>
                        <m:t>=3</m:t>
                      </m:r>
                      <m:sSup>
                        <m:sSupPr>
                          <m:ctrlPr>
                            <a:rPr lang="en-US" altLang="en-US" i="1">
                              <a:latin typeface="Cambria Math"/>
                            </a:rPr>
                          </m:ctrlPr>
                        </m:sSupPr>
                        <m:e>
                          <m:r>
                            <a:rPr lang="en-US" altLang="en-US" i="1">
                              <a:latin typeface="Cambria Math" panose="02040503050406030204" pitchFamily="18" charset="0"/>
                            </a:rPr>
                            <m:t>(−</m:t>
                          </m:r>
                          <m:r>
                            <a:rPr lang="en-US" altLang="en-US" b="0" i="1" smtClean="0">
                              <a:latin typeface="Cambria Math" panose="02040503050406030204" pitchFamily="18" charset="0"/>
                            </a:rPr>
                            <m:t>2</m:t>
                          </m:r>
                          <m:r>
                            <a:rPr lang="en-US" altLang="en-US" i="1">
                              <a:latin typeface="Cambria Math" panose="02040503050406030204" pitchFamily="18" charset="0"/>
                            </a:rPr>
                            <m:t>)</m:t>
                          </m:r>
                        </m:e>
                        <m:sup>
                          <m:r>
                            <a:rPr lang="en-US" altLang="en-US" i="1">
                              <a:latin typeface="Cambria Math" panose="02040503050406030204" pitchFamily="18" charset="0"/>
                            </a:rPr>
                            <m:t>3</m:t>
                          </m:r>
                        </m:sup>
                      </m:sSup>
                      <m:r>
                        <a:rPr lang="en-US" altLang="en-US" i="1">
                          <a:latin typeface="Cambria Math" panose="02040503050406030204" pitchFamily="18" charset="0"/>
                        </a:rPr>
                        <m:t>−10</m:t>
                      </m:r>
                      <m:d>
                        <m:dPr>
                          <m:ctrlPr>
                            <a:rPr lang="en-US" altLang="en-US" i="1">
                              <a:latin typeface="Cambria Math"/>
                            </a:rPr>
                          </m:ctrlPr>
                        </m:dPr>
                        <m:e>
                          <m:r>
                            <a:rPr lang="en-US" altLang="en-US" i="1">
                              <a:latin typeface="Cambria Math" panose="02040503050406030204" pitchFamily="18" charset="0"/>
                            </a:rPr>
                            <m:t>−</m:t>
                          </m:r>
                          <m:r>
                            <a:rPr lang="en-US" altLang="en-US" b="0" i="1" smtClean="0">
                              <a:latin typeface="Cambria Math" panose="02040503050406030204" pitchFamily="18" charset="0"/>
                            </a:rPr>
                            <m:t>2</m:t>
                          </m:r>
                        </m:e>
                      </m:d>
                      <m:r>
                        <a:rPr lang="en-US" altLang="en-US" i="1">
                          <a:latin typeface="Cambria Math" panose="02040503050406030204" pitchFamily="18" charset="0"/>
                        </a:rPr>
                        <m:t>+9=−</m:t>
                      </m:r>
                      <m:r>
                        <a:rPr lang="en-US" altLang="en-US" b="0" i="1" smtClean="0">
                          <a:latin typeface="Cambria Math" panose="02040503050406030204" pitchFamily="18" charset="0"/>
                        </a:rPr>
                        <m:t>24</m:t>
                      </m:r>
                      <m:r>
                        <a:rPr lang="en-US" altLang="en-US" i="1">
                          <a:latin typeface="Cambria Math" panose="02040503050406030204" pitchFamily="18" charset="0"/>
                        </a:rPr>
                        <m:t>+</m:t>
                      </m:r>
                      <m:r>
                        <a:rPr lang="en-US" altLang="en-US" b="0" i="1" smtClean="0">
                          <a:latin typeface="Cambria Math" panose="02040503050406030204" pitchFamily="18" charset="0"/>
                        </a:rPr>
                        <m:t>2</m:t>
                      </m:r>
                      <m:r>
                        <a:rPr lang="en-US" altLang="en-US" i="1">
                          <a:latin typeface="Cambria Math" panose="02040503050406030204" pitchFamily="18" charset="0"/>
                        </a:rPr>
                        <m:t>0+9=</m:t>
                      </m:r>
                      <m:r>
                        <a:rPr lang="en-US" altLang="en-US" b="0" i="1" smtClean="0">
                          <a:latin typeface="Cambria Math" panose="02040503050406030204" pitchFamily="18" charset="0"/>
                        </a:rPr>
                        <m:t>5</m:t>
                      </m:r>
                    </m:oMath>
                  </m:oMathPara>
                </a14:m>
                <a:endParaRPr lang="en-US" altLang="en-US" dirty="0"/>
              </a:p>
              <a:p>
                <a:endParaRPr lang="en-US" altLang="en-US" dirty="0"/>
              </a:p>
            </p:txBody>
          </p:sp>
        </mc:Choice>
        <mc:Fallback xmlns="">
          <p:sp>
            <p:nvSpPr>
              <p:cNvPr id="90115" name="Rectangle 3"/>
              <p:cNvSpPr>
                <a:spLocks noGrp="1" noRot="1" noChangeAspect="1" noMove="1" noResize="1" noEditPoints="1" noAdjustHandles="1" noChangeArrowheads="1" noChangeShapeType="1" noTextEdit="1"/>
              </p:cNvSpPr>
              <p:nvPr>
                <p:ph type="body" idx="1"/>
              </p:nvPr>
            </p:nvSpPr>
            <p:spPr>
              <a:xfrm>
                <a:off x="457199" y="1223890"/>
                <a:ext cx="8552329" cy="4902274"/>
              </a:xfrm>
              <a:blipFill>
                <a:blip r:embed="rId2"/>
                <a:stretch>
                  <a:fillRect l="-1426" t="-1368" r="-1212"/>
                </a:stretch>
              </a:blipFill>
            </p:spPr>
            <p:txBody>
              <a:bodyPr/>
              <a:lstStyle/>
              <a:p>
                <a:r>
                  <a:rPr lang="en-US">
                    <a:noFill/>
                  </a:rPr>
                  <a:t> </a:t>
                </a:r>
              </a:p>
            </p:txBody>
          </p:sp>
        </mc:Fallback>
      </mc:AlternateContent>
    </p:spTree>
    <p:extLst>
      <p:ext uri="{BB962C8B-B14F-4D97-AF65-F5344CB8AC3E}">
        <p14:creationId xmlns:p14="http://schemas.microsoft.com/office/powerpoint/2010/main" val="133428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animEffect transition="in" filter="fade">
                                      <p:cBhvr>
                                        <p:cTn id="7" dur="500"/>
                                        <p:tgtEl>
                                          <p:spTgt spid="9011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0115">
                                            <p:txEl>
                                              <p:pRg st="2" end="2"/>
                                            </p:txEl>
                                          </p:spTgt>
                                        </p:tgtEl>
                                        <p:attrNameLst>
                                          <p:attrName>style.visibility</p:attrName>
                                        </p:attrNameLst>
                                      </p:cBhvr>
                                      <p:to>
                                        <p:strVal val="visible"/>
                                      </p:to>
                                    </p:set>
                                    <p:animEffect transition="in" filter="fade">
                                      <p:cBhvr>
                                        <p:cTn id="10" dur="500"/>
                                        <p:tgtEl>
                                          <p:spTgt spid="9011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0115">
                                            <p:txEl>
                                              <p:pRg st="3" end="3"/>
                                            </p:txEl>
                                          </p:spTgt>
                                        </p:tgtEl>
                                        <p:attrNameLst>
                                          <p:attrName>style.visibility</p:attrName>
                                        </p:attrNameLst>
                                      </p:cBhvr>
                                      <p:to>
                                        <p:strVal val="visible"/>
                                      </p:to>
                                    </p:set>
                                    <p:animEffect transition="in" filter="fade">
                                      <p:cBhvr>
                                        <p:cTn id="15" dur="500"/>
                                        <p:tgtEl>
                                          <p:spTgt spid="9011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0115">
                                            <p:txEl>
                                              <p:pRg st="4" end="4"/>
                                            </p:txEl>
                                          </p:spTgt>
                                        </p:tgtEl>
                                        <p:attrNameLst>
                                          <p:attrName>style.visibility</p:attrName>
                                        </p:attrNameLst>
                                      </p:cBhvr>
                                      <p:to>
                                        <p:strVal val="visible"/>
                                      </p:to>
                                    </p:set>
                                    <p:animEffect transition="in" filter="fade">
                                      <p:cBhvr>
                                        <p:cTn id="20" dur="500"/>
                                        <p:tgtEl>
                                          <p:spTgt spid="9011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0115">
                                            <p:txEl>
                                              <p:pRg st="6" end="6"/>
                                            </p:txEl>
                                          </p:spTgt>
                                        </p:tgtEl>
                                        <p:attrNameLst>
                                          <p:attrName>style.visibility</p:attrName>
                                        </p:attrNameLst>
                                      </p:cBhvr>
                                      <p:to>
                                        <p:strVal val="visible"/>
                                      </p:to>
                                    </p:set>
                                    <p:animEffect transition="in" filter="fade">
                                      <p:cBhvr>
                                        <p:cTn id="25" dur="500"/>
                                        <p:tgtEl>
                                          <p:spTgt spid="901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a:t>Example 8:  Using the Intermediate Value Theorem</a:t>
            </a:r>
            <a:br>
              <a:rPr lang="en-US" altLang="en-US" dirty="0"/>
            </a:br>
            <a:r>
              <a:rPr lang="en-US" altLang="en-US" dirty="0"/>
              <a:t>    </a:t>
            </a:r>
            <a:r>
              <a:rPr lang="en-US" altLang="en-US" i="1" dirty="0"/>
              <a:t>(continued)</a:t>
            </a:r>
          </a:p>
        </p:txBody>
      </p:sp>
      <mc:AlternateContent xmlns:mc="http://schemas.openxmlformats.org/markup-compatibility/2006" xmlns:a14="http://schemas.microsoft.com/office/drawing/2010/main">
        <mc:Choice Requires="a14">
          <p:sp>
            <p:nvSpPr>
              <p:cNvPr id="91139" name="Rectangle 3"/>
              <p:cNvSpPr>
                <a:spLocks noGrp="1" noChangeArrowheads="1"/>
              </p:cNvSpPr>
              <p:nvPr>
                <p:ph type="body" idx="1"/>
              </p:nvPr>
            </p:nvSpPr>
            <p:spPr/>
            <p:txBody>
              <a:bodyPr/>
              <a:lstStyle/>
              <a:p>
                <a:r>
                  <a:rPr lang="en-US" altLang="en-US" dirty="0"/>
                  <a:t>For </a:t>
                </a:r>
                <a14:m>
                  <m:oMath xmlns:m="http://schemas.openxmlformats.org/officeDocument/2006/math">
                    <m:r>
                      <a:rPr lang="en-US" altLang="en-US" i="1">
                        <a:latin typeface="Cambria Math" panose="02040503050406030204" pitchFamily="18" charset="0"/>
                      </a:rPr>
                      <m:t>𝑓</m:t>
                    </m:r>
                    <m:d>
                      <m:dPr>
                        <m:ctrlPr>
                          <a:rPr lang="en-US" altLang="en-US" i="1">
                            <a:latin typeface="Cambria Math"/>
                          </a:rPr>
                        </m:ctrlPr>
                      </m:dPr>
                      <m:e>
                        <m:r>
                          <a:rPr lang="en-US" altLang="en-US" i="1">
                            <a:latin typeface="Cambria Math" panose="02040503050406030204" pitchFamily="18" charset="0"/>
                          </a:rPr>
                          <m:t>𝑥</m:t>
                        </m:r>
                      </m:e>
                    </m:d>
                    <m:r>
                      <a:rPr lang="en-US" altLang="en-US" i="1">
                        <a:latin typeface="Cambria Math" panose="02040503050406030204" pitchFamily="18" charset="0"/>
                      </a:rPr>
                      <m:t>=3</m:t>
                    </m:r>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3</m:t>
                        </m:r>
                      </m:sup>
                    </m:sSup>
                    <m:r>
                      <a:rPr lang="en-US" altLang="en-US" i="1">
                        <a:latin typeface="Cambria Math" panose="02040503050406030204" pitchFamily="18" charset="0"/>
                      </a:rPr>
                      <m:t>−10</m:t>
                    </m:r>
                    <m:r>
                      <a:rPr lang="en-US" altLang="en-US" i="1">
                        <a:latin typeface="Cambria Math" panose="02040503050406030204" pitchFamily="18" charset="0"/>
                      </a:rPr>
                      <m:t>𝑥</m:t>
                    </m:r>
                    <m:r>
                      <a:rPr lang="en-US" altLang="en-US" i="1">
                        <a:latin typeface="Cambria Math" panose="02040503050406030204" pitchFamily="18" charset="0"/>
                      </a:rPr>
                      <m:t>+9</m:t>
                    </m:r>
                  </m:oMath>
                </a14:m>
                <a:r>
                  <a:rPr lang="en-US" altLang="en-US" dirty="0"/>
                  <a:t>                                      </a:t>
                </a:r>
              </a:p>
              <a:p>
                <a:r>
                  <a:rPr lang="en-US" altLang="en-US" i="1" dirty="0"/>
                  <a:t>f</a:t>
                </a:r>
                <a:r>
                  <a:rPr lang="en-US" altLang="en-US" dirty="0"/>
                  <a:t>(–3) = –42 </a:t>
                </a:r>
              </a:p>
              <a:p>
                <a:r>
                  <a:rPr lang="en-US" altLang="en-US" dirty="0"/>
                  <a:t>and </a:t>
                </a:r>
                <a:r>
                  <a:rPr lang="en-US" altLang="en-US" i="1" dirty="0"/>
                  <a:t>f</a:t>
                </a:r>
                <a:r>
                  <a:rPr lang="en-US" altLang="en-US" dirty="0"/>
                  <a:t>(–2) = 5.  </a:t>
                </a:r>
              </a:p>
              <a:p>
                <a:r>
                  <a:rPr lang="en-US" altLang="en-US" dirty="0"/>
                  <a:t>The sign change shows </a:t>
                </a:r>
              </a:p>
              <a:p>
                <a:r>
                  <a:rPr lang="en-US" altLang="en-US" dirty="0"/>
                  <a:t>that the polynomial </a:t>
                </a:r>
              </a:p>
              <a:p>
                <a:r>
                  <a:rPr lang="en-US" altLang="en-US" dirty="0"/>
                  <a:t>function has a real zero </a:t>
                </a:r>
              </a:p>
              <a:p>
                <a:r>
                  <a:rPr lang="en-US" altLang="en-US" dirty="0"/>
                  <a:t>between –3 and –2.</a:t>
                </a:r>
              </a:p>
            </p:txBody>
          </p:sp>
        </mc:Choice>
        <mc:Fallback xmlns="">
          <p:sp>
            <p:nvSpPr>
              <p:cNvPr id="91139" name="Rectangle 3"/>
              <p:cNvSpPr>
                <a:spLocks noGrp="1" noRot="1" noChangeAspect="1" noMove="1" noResize="1" noEditPoints="1" noAdjustHandles="1" noChangeArrowheads="1" noChangeShapeType="1" noTextEdit="1"/>
              </p:cNvSpPr>
              <p:nvPr>
                <p:ph type="body" idx="1"/>
              </p:nvPr>
            </p:nvSpPr>
            <p:spPr>
              <a:blipFill>
                <a:blip r:embed="rId2"/>
                <a:stretch>
                  <a:fillRect l="-1401" t="-1482"/>
                </a:stretch>
              </a:blipFill>
            </p:spPr>
            <p:txBody>
              <a:bodyPr/>
              <a:lstStyle/>
              <a:p>
                <a:r>
                  <a:rPr lang="en-US">
                    <a:noFill/>
                  </a:rPr>
                  <a:t> </a:t>
                </a:r>
              </a:p>
            </p:txBody>
          </p:sp>
        </mc:Fallback>
      </mc:AlternateContent>
      <p:pic>
        <p:nvPicPr>
          <p:cNvPr id="911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5150" y="2262188"/>
            <a:ext cx="3857625" cy="386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43" name="Text Box 7"/>
          <p:cNvSpPr txBox="1">
            <a:spLocks noChangeArrowheads="1"/>
          </p:cNvSpPr>
          <p:nvPr/>
        </p:nvSpPr>
        <p:spPr bwMode="auto">
          <a:xfrm>
            <a:off x="4346575" y="2397125"/>
            <a:ext cx="11255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defRPr sz="2400">
                <a:solidFill>
                  <a:srgbClr val="3333FF"/>
                </a:solidFill>
                <a:latin typeface="Arial" panose="020B0604020202020204" pitchFamily="34" charset="0"/>
              </a:defRPr>
            </a:lvl1pPr>
            <a:lvl2pPr marL="742950" indent="-285750">
              <a:spcBef>
                <a:spcPct val="50000"/>
              </a:spcBef>
              <a:defRPr sz="2400">
                <a:solidFill>
                  <a:srgbClr val="3333FF"/>
                </a:solidFill>
                <a:latin typeface="Arial" panose="020B0604020202020204" pitchFamily="34" charset="0"/>
              </a:defRPr>
            </a:lvl2pPr>
            <a:lvl3pPr marL="1143000" indent="-228600">
              <a:spcBef>
                <a:spcPct val="50000"/>
              </a:spcBef>
              <a:defRPr sz="2400">
                <a:solidFill>
                  <a:srgbClr val="3333FF"/>
                </a:solidFill>
                <a:latin typeface="Arial" panose="020B0604020202020204" pitchFamily="34" charset="0"/>
              </a:defRPr>
            </a:lvl3pPr>
            <a:lvl4pPr marL="1600200" indent="-228600">
              <a:spcBef>
                <a:spcPct val="50000"/>
              </a:spcBef>
              <a:defRPr sz="2400">
                <a:solidFill>
                  <a:srgbClr val="3333FF"/>
                </a:solidFill>
                <a:latin typeface="Arial" panose="020B0604020202020204" pitchFamily="34" charset="0"/>
              </a:defRPr>
            </a:lvl4pPr>
            <a:lvl5pPr marL="2057400" indent="-228600">
              <a:spcBef>
                <a:spcPct val="50000"/>
              </a:spcBef>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2800">
                <a:solidFill>
                  <a:schemeClr val="tx1"/>
                </a:solidFill>
                <a:latin typeface="Times New Roman" panose="02020603050405020304" pitchFamily="18" charset="0"/>
              </a:rPr>
              <a:t>(</a:t>
            </a:r>
            <a:r>
              <a:rPr lang="en-US" altLang="en-US">
                <a:solidFill>
                  <a:schemeClr val="tx1"/>
                </a:solidFill>
              </a:rPr>
              <a:t>–</a:t>
            </a:r>
            <a:r>
              <a:rPr lang="en-US" altLang="en-US" sz="2800">
                <a:solidFill>
                  <a:schemeClr val="tx1"/>
                </a:solidFill>
                <a:latin typeface="Times New Roman" panose="02020603050405020304" pitchFamily="18" charset="0"/>
              </a:rPr>
              <a:t>2, 5)</a:t>
            </a:r>
          </a:p>
        </p:txBody>
      </p:sp>
      <p:sp>
        <p:nvSpPr>
          <p:cNvPr id="91144" name="Text Box 8"/>
          <p:cNvSpPr txBox="1">
            <a:spLocks noChangeArrowheads="1"/>
          </p:cNvSpPr>
          <p:nvPr/>
        </p:nvSpPr>
        <p:spPr bwMode="auto">
          <a:xfrm>
            <a:off x="3111500" y="5270500"/>
            <a:ext cx="14890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defRPr sz="2400">
                <a:solidFill>
                  <a:srgbClr val="3333FF"/>
                </a:solidFill>
                <a:latin typeface="Arial" panose="020B0604020202020204" pitchFamily="34" charset="0"/>
              </a:defRPr>
            </a:lvl1pPr>
            <a:lvl2pPr marL="742950" indent="-285750">
              <a:spcBef>
                <a:spcPct val="50000"/>
              </a:spcBef>
              <a:defRPr sz="2400">
                <a:solidFill>
                  <a:srgbClr val="3333FF"/>
                </a:solidFill>
                <a:latin typeface="Arial" panose="020B0604020202020204" pitchFamily="34" charset="0"/>
              </a:defRPr>
            </a:lvl2pPr>
            <a:lvl3pPr marL="1143000" indent="-228600">
              <a:spcBef>
                <a:spcPct val="50000"/>
              </a:spcBef>
              <a:defRPr sz="2400">
                <a:solidFill>
                  <a:srgbClr val="3333FF"/>
                </a:solidFill>
                <a:latin typeface="Arial" panose="020B0604020202020204" pitchFamily="34" charset="0"/>
              </a:defRPr>
            </a:lvl3pPr>
            <a:lvl4pPr marL="1600200" indent="-228600">
              <a:spcBef>
                <a:spcPct val="50000"/>
              </a:spcBef>
              <a:defRPr sz="2400">
                <a:solidFill>
                  <a:srgbClr val="3333FF"/>
                </a:solidFill>
                <a:latin typeface="Arial" panose="020B0604020202020204" pitchFamily="34" charset="0"/>
              </a:defRPr>
            </a:lvl4pPr>
            <a:lvl5pPr marL="2057400" indent="-228600">
              <a:spcBef>
                <a:spcPct val="50000"/>
              </a:spcBef>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2800">
                <a:solidFill>
                  <a:schemeClr val="tx1"/>
                </a:solidFill>
                <a:latin typeface="Times New Roman" panose="02020603050405020304" pitchFamily="18" charset="0"/>
              </a:rPr>
              <a:t>(–3, –42)</a:t>
            </a:r>
          </a:p>
        </p:txBody>
      </p:sp>
      <p:sp>
        <p:nvSpPr>
          <p:cNvPr id="91145" name="Line 9"/>
          <p:cNvSpPr>
            <a:spLocks noChangeShapeType="1"/>
          </p:cNvSpPr>
          <p:nvPr/>
        </p:nvSpPr>
        <p:spPr bwMode="auto">
          <a:xfrm flipV="1">
            <a:off x="4640263" y="5341938"/>
            <a:ext cx="685800" cy="17145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7" name="Line 11"/>
          <p:cNvSpPr>
            <a:spLocks noChangeShapeType="1"/>
          </p:cNvSpPr>
          <p:nvPr/>
        </p:nvSpPr>
        <p:spPr bwMode="auto">
          <a:xfrm>
            <a:off x="5326063" y="2916238"/>
            <a:ext cx="334962" cy="422275"/>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662369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114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11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1139">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1143">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114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1139">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1139">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1139">
                                            <p:txEl>
                                              <p:pRg st="5" end="5"/>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11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Turning Points of Polynomial Functions</a:t>
            </a:r>
          </a:p>
        </p:txBody>
      </p:sp>
      <p:sp>
        <p:nvSpPr>
          <p:cNvPr id="24579" name="Rectangle 3"/>
          <p:cNvSpPr>
            <a:spLocks noGrp="1" noChangeArrowheads="1"/>
          </p:cNvSpPr>
          <p:nvPr>
            <p:ph type="body" idx="1"/>
          </p:nvPr>
        </p:nvSpPr>
        <p:spPr/>
        <p:txBody>
          <a:bodyPr/>
          <a:lstStyle/>
          <a:p>
            <a:r>
              <a:rPr lang="en-US" altLang="en-US"/>
              <a:t>In general, </a:t>
            </a:r>
            <a:r>
              <a:rPr lang="en-US" altLang="en-US" b="1"/>
              <a:t>if </a:t>
            </a:r>
            <a:r>
              <a:rPr lang="en-US" altLang="en-US" b="1" i="1"/>
              <a:t>f</a:t>
            </a:r>
            <a:r>
              <a:rPr lang="en-US" altLang="en-US" b="1"/>
              <a:t> is a polynomial function of degree </a:t>
            </a:r>
            <a:r>
              <a:rPr lang="en-US" altLang="en-US" b="1" i="1"/>
              <a:t>n</a:t>
            </a:r>
            <a:r>
              <a:rPr lang="en-US" altLang="en-US" b="1"/>
              <a:t>, then the graph of </a:t>
            </a:r>
            <a:r>
              <a:rPr lang="en-US" altLang="en-US" b="1" i="1"/>
              <a:t>f</a:t>
            </a:r>
            <a:r>
              <a:rPr lang="en-US" altLang="en-US" b="1"/>
              <a:t> has at most </a:t>
            </a:r>
            <a:r>
              <a:rPr lang="en-US" altLang="en-US" b="1" i="1"/>
              <a:t>n</a:t>
            </a:r>
            <a:r>
              <a:rPr lang="en-US" altLang="en-US" b="1"/>
              <a:t> – 1 turning points.</a:t>
            </a:r>
          </a:p>
        </p:txBody>
      </p:sp>
    </p:spTree>
    <p:extLst>
      <p:ext uri="{BB962C8B-B14F-4D97-AF65-F5344CB8AC3E}">
        <p14:creationId xmlns:p14="http://schemas.microsoft.com/office/powerpoint/2010/main" val="3147961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p:txBody>
          <a:bodyPr/>
          <a:lstStyle/>
          <a:p>
            <a:pPr eaLnBrk="1" hangingPunct="1">
              <a:tabLst>
                <a:tab pos="8694738" algn="r"/>
              </a:tabLst>
            </a:pPr>
            <a:r>
              <a:rPr lang="en-US" altLang="en-US" dirty="0"/>
              <a:t>Objectives</a:t>
            </a:r>
          </a:p>
        </p:txBody>
      </p:sp>
      <p:sp>
        <p:nvSpPr>
          <p:cNvPr id="6146" name="Rectangle 2"/>
          <p:cNvSpPr>
            <a:spLocks noGrp="1" noChangeArrowheads="1"/>
          </p:cNvSpPr>
          <p:nvPr>
            <p:ph idx="1"/>
          </p:nvPr>
        </p:nvSpPr>
        <p:spPr/>
        <p:txBody>
          <a:bodyPr/>
          <a:lstStyle/>
          <a:p>
            <a:pPr marL="533400" indent="-533400" eaLnBrk="1" hangingPunct="1">
              <a:buFontTx/>
              <a:buChar char="•"/>
            </a:pPr>
            <a:r>
              <a:rPr lang="en-US" altLang="en-US" dirty="0"/>
              <a:t>Identify polynomial functions.</a:t>
            </a:r>
          </a:p>
          <a:p>
            <a:pPr marL="533400" indent="-533400" eaLnBrk="1" hangingPunct="1">
              <a:buFontTx/>
              <a:buChar char="•"/>
            </a:pPr>
            <a:r>
              <a:rPr lang="en-US" altLang="en-US" dirty="0"/>
              <a:t>Recognize characteristics of graphs of polynomial functions.</a:t>
            </a:r>
          </a:p>
          <a:p>
            <a:pPr marL="533400" indent="-533400" eaLnBrk="1" hangingPunct="1">
              <a:buFontTx/>
              <a:buChar char="•"/>
            </a:pPr>
            <a:r>
              <a:rPr lang="en-US" altLang="en-US" dirty="0"/>
              <a:t>Determine end behavior.</a:t>
            </a:r>
          </a:p>
          <a:p>
            <a:pPr marL="533400" indent="-533400" eaLnBrk="1" hangingPunct="1">
              <a:buFontTx/>
              <a:buChar char="•"/>
            </a:pPr>
            <a:r>
              <a:rPr lang="en-US" altLang="en-US" dirty="0"/>
              <a:t>Use factoring to find zeros of polynomial functions.</a:t>
            </a:r>
          </a:p>
          <a:p>
            <a:pPr marL="533400" indent="-533400" eaLnBrk="1" hangingPunct="1">
              <a:buFontTx/>
              <a:buChar char="•"/>
            </a:pPr>
            <a:r>
              <a:rPr lang="en-US" altLang="en-US" dirty="0"/>
              <a:t>Identify zeros and their multiplicities.</a:t>
            </a:r>
          </a:p>
          <a:p>
            <a:pPr marL="533400" indent="-533400" eaLnBrk="1" hangingPunct="1">
              <a:buFontTx/>
              <a:buChar char="•"/>
            </a:pPr>
            <a:r>
              <a:rPr lang="en-US" altLang="en-US" dirty="0"/>
              <a:t>Use the Intermediate Value Theorem.</a:t>
            </a:r>
          </a:p>
          <a:p>
            <a:pPr marL="533400" indent="-533400" eaLnBrk="1" hangingPunct="1">
              <a:buFontTx/>
              <a:buChar char="•"/>
            </a:pPr>
            <a:r>
              <a:rPr lang="en-US" altLang="en-US" dirty="0"/>
              <a:t>Understand the relationship between degree and turning points.</a:t>
            </a:r>
          </a:p>
          <a:p>
            <a:pPr marL="533400" indent="-533400" eaLnBrk="1" hangingPunct="1">
              <a:buFontTx/>
              <a:buChar char="•"/>
            </a:pPr>
            <a:r>
              <a:rPr lang="en-US" altLang="en-US" dirty="0"/>
              <a:t>Graph polynomial functions.</a:t>
            </a:r>
          </a:p>
        </p:txBody>
      </p:sp>
    </p:spTree>
    <p:extLst>
      <p:ext uri="{BB962C8B-B14F-4D97-AF65-F5344CB8AC3E}">
        <p14:creationId xmlns:p14="http://schemas.microsoft.com/office/powerpoint/2010/main" val="336017659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a:t>Graphing a Polynomial Function</a:t>
            </a:r>
          </a:p>
        </p:txBody>
      </p:sp>
      <p:sp>
        <p:nvSpPr>
          <p:cNvPr id="2" name="Content Placeholder 1"/>
          <p:cNvSpPr>
            <a:spLocks noGrp="1"/>
          </p:cNvSpPr>
          <p:nvPr>
            <p:ph idx="1"/>
          </p:nvPr>
        </p:nvSpPr>
        <p:spPr>
          <a:xfrm>
            <a:off x="457200" y="1120697"/>
            <a:ext cx="8229600" cy="4525963"/>
          </a:xfrm>
        </p:spPr>
        <p:txBody>
          <a:bodyPr/>
          <a:lstStyle/>
          <a:p>
            <a:r>
              <a:rPr lang="en-US" b="1" dirty="0"/>
              <a:t>1. </a:t>
            </a:r>
            <a:r>
              <a:rPr lang="en-US" dirty="0"/>
              <a:t>Use the Leading Coefficient Test to determine the graph’s end behavior.</a:t>
            </a:r>
          </a:p>
          <a:p>
            <a:r>
              <a:rPr lang="en-US" b="1" dirty="0"/>
              <a:t>2. </a:t>
            </a:r>
            <a:r>
              <a:rPr lang="en-US" dirty="0"/>
              <a:t>Find </a:t>
            </a:r>
            <a:r>
              <a:rPr lang="en-US" i="1" dirty="0"/>
              <a:t>x-</a:t>
            </a:r>
            <a:r>
              <a:rPr lang="en-US" dirty="0"/>
              <a:t>intercepts by setting </a:t>
            </a:r>
            <a:r>
              <a:rPr lang="en-US" i="1" dirty="0"/>
              <a:t>f</a:t>
            </a:r>
            <a:r>
              <a:rPr lang="en-US" dirty="0"/>
              <a:t>(</a:t>
            </a:r>
            <a:r>
              <a:rPr lang="en-US" i="1" dirty="0"/>
              <a:t>x</a:t>
            </a:r>
            <a:r>
              <a:rPr lang="en-US" dirty="0"/>
              <a:t>) = 0 and solving the resulting polynomial equation. If there is an </a:t>
            </a:r>
            <a:r>
              <a:rPr lang="en-US" i="1" dirty="0"/>
              <a:t>x-</a:t>
            </a:r>
            <a:r>
              <a:rPr lang="en-US" dirty="0"/>
              <a:t>intercept at </a:t>
            </a:r>
            <a:r>
              <a:rPr lang="en-US" i="1" dirty="0"/>
              <a:t>r </a:t>
            </a:r>
            <a:r>
              <a:rPr lang="en-US" dirty="0"/>
              <a:t>as a result of (</a:t>
            </a:r>
            <a:r>
              <a:rPr lang="en-US" i="1" dirty="0"/>
              <a:t>x – r</a:t>
            </a:r>
            <a:r>
              <a:rPr lang="en-US" dirty="0"/>
              <a:t>)</a:t>
            </a:r>
            <a:r>
              <a:rPr lang="en-US" i="1" baseline="30000" dirty="0"/>
              <a:t>k</a:t>
            </a:r>
            <a:r>
              <a:rPr lang="en-US" i="1" dirty="0"/>
              <a:t> </a:t>
            </a:r>
            <a:r>
              <a:rPr lang="en-US" dirty="0"/>
              <a:t>in the complete factorization of </a:t>
            </a:r>
            <a:r>
              <a:rPr lang="en-US" i="1" dirty="0"/>
              <a:t>f</a:t>
            </a:r>
            <a:r>
              <a:rPr lang="en-US" dirty="0"/>
              <a:t>(</a:t>
            </a:r>
            <a:r>
              <a:rPr lang="en-US" i="1" dirty="0"/>
              <a:t>x</a:t>
            </a:r>
            <a:r>
              <a:rPr lang="en-US" dirty="0"/>
              <a:t>), then</a:t>
            </a:r>
          </a:p>
          <a:p>
            <a:r>
              <a:rPr lang="en-US" b="1" dirty="0"/>
              <a:t>            a. </a:t>
            </a:r>
            <a:r>
              <a:rPr lang="en-US" dirty="0"/>
              <a:t>If </a:t>
            </a:r>
            <a:r>
              <a:rPr lang="en-US" i="1" dirty="0"/>
              <a:t>k </a:t>
            </a:r>
            <a:r>
              <a:rPr lang="en-US" dirty="0"/>
              <a:t>is even, the graph touches the </a:t>
            </a:r>
            <a:r>
              <a:rPr lang="en-US" i="1" dirty="0"/>
              <a:t>x-</a:t>
            </a:r>
            <a:r>
              <a:rPr lang="en-US" dirty="0"/>
              <a:t>axis at </a:t>
            </a:r>
            <a:r>
              <a:rPr lang="en-US" i="1" dirty="0"/>
              <a:t>r </a:t>
            </a:r>
          </a:p>
          <a:p>
            <a:r>
              <a:rPr lang="en-US" i="1" dirty="0"/>
              <a:t>                </a:t>
            </a:r>
            <a:r>
              <a:rPr lang="en-US" dirty="0"/>
              <a:t>and turns around.</a:t>
            </a:r>
          </a:p>
          <a:p>
            <a:r>
              <a:rPr lang="en-US" b="1" dirty="0"/>
              <a:t>            b. </a:t>
            </a:r>
            <a:r>
              <a:rPr lang="en-US" dirty="0"/>
              <a:t>If </a:t>
            </a:r>
            <a:r>
              <a:rPr lang="en-US" i="1" dirty="0"/>
              <a:t>k </a:t>
            </a:r>
            <a:r>
              <a:rPr lang="en-US" dirty="0"/>
              <a:t>is odd, the graph crosses the </a:t>
            </a:r>
            <a:r>
              <a:rPr lang="en-US" i="1" dirty="0"/>
              <a:t>x-</a:t>
            </a:r>
            <a:r>
              <a:rPr lang="en-US" dirty="0"/>
              <a:t>axis at </a:t>
            </a:r>
            <a:r>
              <a:rPr lang="en-US" i="1" dirty="0"/>
              <a:t>r</a:t>
            </a:r>
            <a:r>
              <a:rPr lang="en-US" dirty="0"/>
              <a:t>.</a:t>
            </a:r>
          </a:p>
          <a:p>
            <a:r>
              <a:rPr lang="en-US" b="1" dirty="0"/>
              <a:t>            c. </a:t>
            </a:r>
            <a:r>
              <a:rPr lang="en-US" dirty="0"/>
              <a:t>If </a:t>
            </a:r>
            <a:r>
              <a:rPr lang="en-US" i="1" dirty="0"/>
              <a:t>k </a:t>
            </a:r>
            <a:r>
              <a:rPr lang="en-US" dirty="0"/>
              <a:t>&gt; 1, the graph flattens out near (</a:t>
            </a:r>
            <a:r>
              <a:rPr lang="en-US" i="1" dirty="0"/>
              <a:t>r</a:t>
            </a:r>
            <a:r>
              <a:rPr lang="en-US" dirty="0"/>
              <a:t>, 0).</a:t>
            </a:r>
          </a:p>
        </p:txBody>
      </p:sp>
    </p:spTree>
    <p:extLst>
      <p:ext uri="{BB962C8B-B14F-4D97-AF65-F5344CB8AC3E}">
        <p14:creationId xmlns:p14="http://schemas.microsoft.com/office/powerpoint/2010/main" val="32493473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dirty="0"/>
              <a:t>A Strategy for Graphing Polynomial Functions (</a:t>
            </a:r>
            <a:r>
              <a:rPr lang="en-US" altLang="en-US" dirty="0" err="1"/>
              <a:t>cont</a:t>
            </a:r>
            <a:r>
              <a:rPr lang="en-US" altLang="en-US" dirty="0"/>
              <a:t>)</a:t>
            </a:r>
          </a:p>
        </p:txBody>
      </p:sp>
      <p:sp>
        <p:nvSpPr>
          <p:cNvPr id="2" name="Content Placeholder 1"/>
          <p:cNvSpPr>
            <a:spLocks noGrp="1"/>
          </p:cNvSpPr>
          <p:nvPr>
            <p:ph idx="1"/>
          </p:nvPr>
        </p:nvSpPr>
        <p:spPr>
          <a:xfrm>
            <a:off x="457200" y="1120697"/>
            <a:ext cx="8229600" cy="4525963"/>
          </a:xfrm>
        </p:spPr>
        <p:txBody>
          <a:bodyPr/>
          <a:lstStyle/>
          <a:p>
            <a:r>
              <a:rPr lang="en-US" b="1" dirty="0"/>
              <a:t>3. </a:t>
            </a:r>
            <a:r>
              <a:rPr lang="en-US" dirty="0"/>
              <a:t>Find the </a:t>
            </a:r>
            <a:r>
              <a:rPr lang="en-US" i="1" dirty="0"/>
              <a:t>y</a:t>
            </a:r>
            <a:r>
              <a:rPr lang="en-US" dirty="0"/>
              <a:t>-intercept by computing </a:t>
            </a:r>
            <a:r>
              <a:rPr lang="en-US" i="1" dirty="0"/>
              <a:t>f</a:t>
            </a:r>
            <a:r>
              <a:rPr lang="en-US" dirty="0"/>
              <a:t>(0).</a:t>
            </a:r>
          </a:p>
          <a:p>
            <a:r>
              <a:rPr lang="en-US" b="1" dirty="0"/>
              <a:t>4. </a:t>
            </a:r>
            <a:r>
              <a:rPr lang="en-US" dirty="0"/>
              <a:t>Use symmetry, if applicable, to help draw the graph:</a:t>
            </a:r>
          </a:p>
          <a:p>
            <a:r>
              <a:rPr lang="en-US" b="1" dirty="0"/>
              <a:t>           a. </a:t>
            </a:r>
            <a:r>
              <a:rPr lang="en-US" i="1" dirty="0"/>
              <a:t>y</a:t>
            </a:r>
            <a:r>
              <a:rPr lang="en-US" dirty="0"/>
              <a:t>-axis symmetry: </a:t>
            </a:r>
            <a:r>
              <a:rPr lang="en-US" i="1" dirty="0"/>
              <a:t>f</a:t>
            </a:r>
            <a:r>
              <a:rPr lang="en-US" dirty="0"/>
              <a:t>(</a:t>
            </a:r>
            <a:r>
              <a:rPr lang="en-US" i="1" dirty="0"/>
              <a:t>–x</a:t>
            </a:r>
            <a:r>
              <a:rPr lang="en-US" dirty="0"/>
              <a:t>) = </a:t>
            </a:r>
            <a:r>
              <a:rPr lang="en-US" i="1" dirty="0"/>
              <a:t>f</a:t>
            </a:r>
            <a:r>
              <a:rPr lang="en-US" dirty="0"/>
              <a:t>(</a:t>
            </a:r>
            <a:r>
              <a:rPr lang="en-US" i="1" dirty="0"/>
              <a:t>x</a:t>
            </a:r>
            <a:r>
              <a:rPr lang="en-US" dirty="0"/>
              <a:t>)</a:t>
            </a:r>
          </a:p>
          <a:p>
            <a:r>
              <a:rPr lang="en-US" b="1" dirty="0"/>
              <a:t>           b. </a:t>
            </a:r>
            <a:r>
              <a:rPr lang="en-US" dirty="0"/>
              <a:t>Origin symmetry: </a:t>
            </a:r>
            <a:r>
              <a:rPr lang="en-US" i="1" dirty="0"/>
              <a:t>f</a:t>
            </a:r>
            <a:r>
              <a:rPr lang="en-US" dirty="0"/>
              <a:t>(</a:t>
            </a:r>
            <a:r>
              <a:rPr lang="en-US" i="1" dirty="0"/>
              <a:t>–x</a:t>
            </a:r>
            <a:r>
              <a:rPr lang="en-US" dirty="0"/>
              <a:t>) = </a:t>
            </a:r>
            <a:r>
              <a:rPr lang="en-US" i="1" dirty="0"/>
              <a:t>–f</a:t>
            </a:r>
            <a:r>
              <a:rPr lang="en-US" dirty="0"/>
              <a:t>(</a:t>
            </a:r>
            <a:r>
              <a:rPr lang="en-US" i="1" dirty="0"/>
              <a:t>x</a:t>
            </a:r>
            <a:r>
              <a:rPr lang="en-US" dirty="0"/>
              <a:t>).</a:t>
            </a:r>
          </a:p>
          <a:p>
            <a:r>
              <a:rPr lang="en-US" b="1" dirty="0"/>
              <a:t>5. </a:t>
            </a:r>
            <a:r>
              <a:rPr lang="en-US" dirty="0"/>
              <a:t>Use the fact that the maximum number of turning points of the graph is </a:t>
            </a:r>
            <a:r>
              <a:rPr lang="en-US" i="1" dirty="0"/>
              <a:t>n –</a:t>
            </a:r>
            <a:r>
              <a:rPr lang="en-US" dirty="0"/>
              <a:t> 1, where </a:t>
            </a:r>
            <a:r>
              <a:rPr lang="en-US" i="1" dirty="0"/>
              <a:t>n </a:t>
            </a:r>
            <a:r>
              <a:rPr lang="en-US" dirty="0"/>
              <a:t>is the degree of the polynomial function, to check whether it is drawn correctly.</a:t>
            </a:r>
          </a:p>
        </p:txBody>
      </p:sp>
    </p:spTree>
    <p:extLst>
      <p:ext uri="{BB962C8B-B14F-4D97-AF65-F5344CB8AC3E}">
        <p14:creationId xmlns:p14="http://schemas.microsoft.com/office/powerpoint/2010/main" val="3689553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dirty="0"/>
              <a:t>Example 10:  Graphing a Polynomial Function</a:t>
            </a:r>
          </a:p>
        </p:txBody>
      </p:sp>
      <p:sp>
        <p:nvSpPr>
          <p:cNvPr id="94211" name="Rectangle 3"/>
          <p:cNvSpPr>
            <a:spLocks noGrp="1" noChangeArrowheads="1"/>
          </p:cNvSpPr>
          <p:nvPr>
            <p:ph type="body" idx="1"/>
          </p:nvPr>
        </p:nvSpPr>
        <p:spPr>
          <a:xfrm>
            <a:off x="457200" y="1150242"/>
            <a:ext cx="8568466" cy="4986679"/>
          </a:xfrm>
        </p:spPr>
        <p:txBody>
          <a:bodyPr/>
          <a:lstStyle/>
          <a:p>
            <a:r>
              <a:rPr lang="en-US" altLang="en-US" dirty="0"/>
              <a:t>Use the five-step strategy to graph </a:t>
            </a:r>
            <a:r>
              <a:rPr lang="en-US" altLang="en-US" i="1" dirty="0"/>
              <a:t>f</a:t>
            </a:r>
            <a:r>
              <a:rPr lang="en-US" altLang="en-US" dirty="0"/>
              <a:t>(</a:t>
            </a:r>
            <a:r>
              <a:rPr lang="en-US" altLang="en-US" i="1" dirty="0"/>
              <a:t>x</a:t>
            </a:r>
            <a:r>
              <a:rPr lang="en-US" altLang="en-US" dirty="0"/>
              <a:t>) = 2(</a:t>
            </a:r>
            <a:r>
              <a:rPr lang="en-US" altLang="en-US" i="1" dirty="0"/>
              <a:t>x</a:t>
            </a:r>
            <a:r>
              <a:rPr lang="en-US" altLang="en-US" dirty="0"/>
              <a:t> + 2)</a:t>
            </a:r>
            <a:r>
              <a:rPr lang="en-US" altLang="en-US" baseline="30000" dirty="0"/>
              <a:t>2</a:t>
            </a:r>
            <a:r>
              <a:rPr lang="en-US" altLang="en-US" dirty="0"/>
              <a:t>(</a:t>
            </a:r>
            <a:r>
              <a:rPr lang="en-US" altLang="en-US" i="1" dirty="0"/>
              <a:t>x</a:t>
            </a:r>
            <a:r>
              <a:rPr lang="en-US" altLang="en-US" dirty="0"/>
              <a:t> – 3). </a:t>
            </a:r>
            <a:br>
              <a:rPr lang="en-US" altLang="en-US" dirty="0"/>
            </a:br>
            <a:r>
              <a:rPr lang="en-US" altLang="en-US" dirty="0"/>
              <a:t>Solution:</a:t>
            </a:r>
          </a:p>
          <a:p>
            <a:r>
              <a:rPr lang="en-US" altLang="en-US" b="1" dirty="0"/>
              <a:t>Step 1  Determine end </a:t>
            </a:r>
            <a:r>
              <a:rPr lang="en-US" altLang="en-US" b="1" dirty="0" smtClean="0"/>
              <a:t>behavior.</a:t>
            </a:r>
            <a:endParaRPr lang="en-US" altLang="en-US" b="1" dirty="0"/>
          </a:p>
          <a:p>
            <a:r>
              <a:rPr lang="en-US" altLang="en-US" dirty="0"/>
              <a:t>Identify the sign of </a:t>
            </a:r>
            <a:r>
              <a:rPr lang="en-US" altLang="en-US" i="1" dirty="0"/>
              <a:t>a</a:t>
            </a:r>
            <a:r>
              <a:rPr lang="en-US" altLang="en-US" i="1" baseline="-25000" dirty="0"/>
              <a:t>n</a:t>
            </a:r>
            <a:r>
              <a:rPr lang="en-US" altLang="en-US" dirty="0"/>
              <a:t>, the leading coefficient, and the degree, </a:t>
            </a:r>
            <a:r>
              <a:rPr lang="en-US" altLang="en-US" i="1" dirty="0"/>
              <a:t>n</a:t>
            </a:r>
            <a:r>
              <a:rPr lang="en-US" altLang="en-US" dirty="0"/>
              <a:t>, of the polynomial function.</a:t>
            </a:r>
          </a:p>
          <a:p>
            <a:r>
              <a:rPr lang="en-US" altLang="en-US" i="1" dirty="0"/>
              <a:t>a</a:t>
            </a:r>
            <a:r>
              <a:rPr lang="en-US" altLang="en-US" i="1" baseline="-25000" dirty="0"/>
              <a:t>n</a:t>
            </a:r>
            <a:r>
              <a:rPr lang="en-US" altLang="en-US" dirty="0"/>
              <a:t> = 2	 and </a:t>
            </a:r>
            <a:r>
              <a:rPr lang="en-US" altLang="en-US" i="1" dirty="0"/>
              <a:t>n</a:t>
            </a:r>
            <a:r>
              <a:rPr lang="en-US" altLang="en-US" dirty="0"/>
              <a:t> = 3</a:t>
            </a:r>
          </a:p>
          <a:p>
            <a:r>
              <a:rPr lang="en-US" altLang="en-US" dirty="0"/>
              <a:t>The degree, 3, is odd.  The leading</a:t>
            </a:r>
          </a:p>
          <a:p>
            <a:r>
              <a:rPr lang="en-US" altLang="en-US" dirty="0"/>
              <a:t>coefficient, 2, is a positive number.</a:t>
            </a:r>
          </a:p>
          <a:p>
            <a:r>
              <a:rPr lang="en-US" altLang="en-US" dirty="0"/>
              <a:t>The graph will rise on the right and </a:t>
            </a:r>
          </a:p>
          <a:p>
            <a:r>
              <a:rPr lang="en-US" altLang="en-US" dirty="0"/>
              <a:t>fall on the left.</a:t>
            </a:r>
          </a:p>
        </p:txBody>
      </p:sp>
      <p:pic>
        <p:nvPicPr>
          <p:cNvPr id="266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8163" y="3013075"/>
            <a:ext cx="3492500"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214" name="Line 6"/>
          <p:cNvSpPr>
            <a:spLocks noChangeShapeType="1"/>
          </p:cNvSpPr>
          <p:nvPr/>
        </p:nvSpPr>
        <p:spPr bwMode="auto">
          <a:xfrm flipV="1">
            <a:off x="8085138" y="3338513"/>
            <a:ext cx="158750" cy="1058862"/>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15" name="Line 7"/>
          <p:cNvSpPr>
            <a:spLocks noChangeShapeType="1"/>
          </p:cNvSpPr>
          <p:nvPr/>
        </p:nvSpPr>
        <p:spPr bwMode="auto">
          <a:xfrm flipH="1">
            <a:off x="6473825" y="5065713"/>
            <a:ext cx="144463" cy="106045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808482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fade">
                                      <p:cBhvr>
                                        <p:cTn id="7" dur="500"/>
                                        <p:tgtEl>
                                          <p:spTgt spid="942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4211">
                                            <p:txEl>
                                              <p:pRg st="1" end="1"/>
                                            </p:txEl>
                                          </p:spTgt>
                                        </p:tgtEl>
                                        <p:attrNameLst>
                                          <p:attrName>style.visibility</p:attrName>
                                        </p:attrNameLst>
                                      </p:cBhvr>
                                      <p:to>
                                        <p:strVal val="visible"/>
                                      </p:to>
                                    </p:set>
                                    <p:animEffect transition="in" filter="fade">
                                      <p:cBhvr>
                                        <p:cTn id="10" dur="500"/>
                                        <p:tgtEl>
                                          <p:spTgt spid="94211">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4211">
                                            <p:txEl>
                                              <p:pRg st="2" end="2"/>
                                            </p:txEl>
                                          </p:spTgt>
                                        </p:tgtEl>
                                        <p:attrNameLst>
                                          <p:attrName>style.visibility</p:attrName>
                                        </p:attrNameLst>
                                      </p:cBhvr>
                                      <p:to>
                                        <p:strVal val="visible"/>
                                      </p:to>
                                    </p:set>
                                    <p:animEffect transition="in" filter="fade">
                                      <p:cBhvr>
                                        <p:cTn id="13" dur="500"/>
                                        <p:tgtEl>
                                          <p:spTgt spid="94211">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4211">
                                            <p:txEl>
                                              <p:pRg st="3" end="3"/>
                                            </p:txEl>
                                          </p:spTgt>
                                        </p:tgtEl>
                                        <p:attrNameLst>
                                          <p:attrName>style.visibility</p:attrName>
                                        </p:attrNameLst>
                                      </p:cBhvr>
                                      <p:to>
                                        <p:strVal val="visible"/>
                                      </p:to>
                                    </p:set>
                                    <p:animEffect transition="in" filter="fade">
                                      <p:cBhvr>
                                        <p:cTn id="16" dur="500"/>
                                        <p:tgtEl>
                                          <p:spTgt spid="94211">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4211">
                                            <p:txEl>
                                              <p:pRg st="4" end="4"/>
                                            </p:txEl>
                                          </p:spTgt>
                                        </p:tgtEl>
                                        <p:attrNameLst>
                                          <p:attrName>style.visibility</p:attrName>
                                        </p:attrNameLst>
                                      </p:cBhvr>
                                      <p:to>
                                        <p:strVal val="visible"/>
                                      </p:to>
                                    </p:set>
                                    <p:animEffect transition="in" filter="fade">
                                      <p:cBhvr>
                                        <p:cTn id="19" dur="500"/>
                                        <p:tgtEl>
                                          <p:spTgt spid="94211">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94211">
                                            <p:txEl>
                                              <p:pRg st="5" end="5"/>
                                            </p:txEl>
                                          </p:spTgt>
                                        </p:tgtEl>
                                        <p:attrNameLst>
                                          <p:attrName>style.visibility</p:attrName>
                                        </p:attrNameLst>
                                      </p:cBhvr>
                                      <p:to>
                                        <p:strVal val="visible"/>
                                      </p:to>
                                    </p:set>
                                    <p:animEffect transition="in" filter="fade">
                                      <p:cBhvr>
                                        <p:cTn id="22" dur="500"/>
                                        <p:tgtEl>
                                          <p:spTgt spid="94211">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4211">
                                            <p:txEl>
                                              <p:pRg st="6" end="6"/>
                                            </p:txEl>
                                          </p:spTgt>
                                        </p:tgtEl>
                                        <p:attrNameLst>
                                          <p:attrName>style.visibility</p:attrName>
                                        </p:attrNameLst>
                                      </p:cBhvr>
                                      <p:to>
                                        <p:strVal val="visible"/>
                                      </p:to>
                                    </p:set>
                                    <p:animEffect transition="in" filter="fade">
                                      <p:cBhvr>
                                        <p:cTn id="25" dur="500"/>
                                        <p:tgtEl>
                                          <p:spTgt spid="94211">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4211">
                                            <p:txEl>
                                              <p:pRg st="7" end="7"/>
                                            </p:txEl>
                                          </p:spTgt>
                                        </p:tgtEl>
                                        <p:attrNameLst>
                                          <p:attrName>style.visibility</p:attrName>
                                        </p:attrNameLst>
                                      </p:cBhvr>
                                      <p:to>
                                        <p:strVal val="visible"/>
                                      </p:to>
                                    </p:set>
                                    <p:animEffect transition="in" filter="fade">
                                      <p:cBhvr>
                                        <p:cTn id="28" dur="500"/>
                                        <p:tgtEl>
                                          <p:spTgt spid="94211">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42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42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dirty="0"/>
              <a:t>Example 10:  Graphing a Polynomial Function</a:t>
            </a:r>
            <a:br>
              <a:rPr lang="en-US" altLang="en-US" dirty="0"/>
            </a:br>
            <a:r>
              <a:rPr lang="en-US" altLang="en-US" dirty="0"/>
              <a:t>    </a:t>
            </a:r>
            <a:r>
              <a:rPr lang="en-US" altLang="en-US" i="1" dirty="0"/>
              <a:t>(continued)</a:t>
            </a:r>
          </a:p>
        </p:txBody>
      </p:sp>
      <p:sp>
        <p:nvSpPr>
          <p:cNvPr id="95235" name="Rectangle 3"/>
          <p:cNvSpPr>
            <a:spLocks noGrp="1" noChangeArrowheads="1"/>
          </p:cNvSpPr>
          <p:nvPr>
            <p:ph type="body" idx="1"/>
          </p:nvPr>
        </p:nvSpPr>
        <p:spPr>
          <a:xfrm>
            <a:off x="457199" y="1153552"/>
            <a:ext cx="8456613" cy="4967549"/>
          </a:xfrm>
        </p:spPr>
        <p:txBody>
          <a:bodyPr/>
          <a:lstStyle/>
          <a:p>
            <a:r>
              <a:rPr lang="en-US" altLang="en-US" dirty="0"/>
              <a:t>Use the five-step strategy to graph </a:t>
            </a:r>
            <a:r>
              <a:rPr lang="en-US" altLang="en-US" i="1" dirty="0"/>
              <a:t>f</a:t>
            </a:r>
            <a:r>
              <a:rPr lang="en-US" altLang="en-US" dirty="0"/>
              <a:t>(</a:t>
            </a:r>
            <a:r>
              <a:rPr lang="en-US" altLang="en-US" i="1" dirty="0"/>
              <a:t>x</a:t>
            </a:r>
            <a:r>
              <a:rPr lang="en-US" altLang="en-US" dirty="0"/>
              <a:t>) = 2(</a:t>
            </a:r>
            <a:r>
              <a:rPr lang="en-US" altLang="en-US" i="1" dirty="0"/>
              <a:t>x</a:t>
            </a:r>
            <a:r>
              <a:rPr lang="en-US" altLang="en-US" dirty="0"/>
              <a:t> + 2)</a:t>
            </a:r>
            <a:r>
              <a:rPr lang="en-US" altLang="en-US" baseline="30000" dirty="0"/>
              <a:t>2</a:t>
            </a:r>
            <a:r>
              <a:rPr lang="en-US" altLang="en-US" dirty="0"/>
              <a:t>(</a:t>
            </a:r>
            <a:r>
              <a:rPr lang="en-US" altLang="en-US" i="1" dirty="0"/>
              <a:t>x</a:t>
            </a:r>
            <a:r>
              <a:rPr lang="en-US" altLang="en-US" dirty="0"/>
              <a:t> – 3). </a:t>
            </a:r>
          </a:p>
          <a:p>
            <a:r>
              <a:rPr lang="en-US" altLang="en-US" dirty="0"/>
              <a:t>Solution (continued):</a:t>
            </a:r>
          </a:p>
          <a:p>
            <a:r>
              <a:rPr lang="en-US" altLang="en-US" b="1" dirty="0"/>
              <a:t>Step 2  Find </a:t>
            </a:r>
            <a:r>
              <a:rPr lang="en-US" altLang="en-US" b="1" i="1" dirty="0"/>
              <a:t>x</a:t>
            </a:r>
            <a:r>
              <a:rPr lang="en-US" altLang="en-US" b="1" dirty="0"/>
              <a:t>-intercepts (zeros of the function) by setting </a:t>
            </a:r>
            <a:r>
              <a:rPr lang="en-US" altLang="en-US" b="1" i="1" dirty="0"/>
              <a:t>f</a:t>
            </a:r>
            <a:r>
              <a:rPr lang="en-US" altLang="en-US" b="1" dirty="0"/>
              <a:t>(</a:t>
            </a:r>
            <a:r>
              <a:rPr lang="en-US" altLang="en-US" b="1" i="1" dirty="0"/>
              <a:t>x</a:t>
            </a:r>
            <a:r>
              <a:rPr lang="en-US" altLang="en-US" b="1" dirty="0"/>
              <a:t>) = 0.</a:t>
            </a:r>
          </a:p>
          <a:p>
            <a:r>
              <a:rPr lang="en-US" altLang="en-US" i="1" dirty="0"/>
              <a:t>f</a:t>
            </a:r>
            <a:r>
              <a:rPr lang="en-US" altLang="en-US" dirty="0"/>
              <a:t>(</a:t>
            </a:r>
            <a:r>
              <a:rPr lang="en-US" altLang="en-US" i="1" dirty="0"/>
              <a:t>x</a:t>
            </a:r>
            <a:r>
              <a:rPr lang="en-US" altLang="en-US" dirty="0"/>
              <a:t>) = 2(</a:t>
            </a:r>
            <a:r>
              <a:rPr lang="en-US" altLang="en-US" i="1" dirty="0"/>
              <a:t>x</a:t>
            </a:r>
            <a:r>
              <a:rPr lang="en-US" altLang="en-US" dirty="0"/>
              <a:t> + 2)</a:t>
            </a:r>
            <a:r>
              <a:rPr lang="en-US" altLang="en-US" baseline="30000" dirty="0"/>
              <a:t>2</a:t>
            </a:r>
            <a:r>
              <a:rPr lang="en-US" altLang="en-US" dirty="0"/>
              <a:t>(</a:t>
            </a:r>
            <a:r>
              <a:rPr lang="en-US" altLang="en-US" i="1" dirty="0"/>
              <a:t>x</a:t>
            </a:r>
            <a:r>
              <a:rPr lang="en-US" altLang="en-US" dirty="0"/>
              <a:t> – 3)</a:t>
            </a:r>
          </a:p>
          <a:p>
            <a:r>
              <a:rPr lang="en-US" altLang="en-US" dirty="0"/>
              <a:t>2(</a:t>
            </a:r>
            <a:r>
              <a:rPr lang="en-US" altLang="en-US" i="1" dirty="0"/>
              <a:t>x</a:t>
            </a:r>
            <a:r>
              <a:rPr lang="en-US" altLang="en-US" dirty="0"/>
              <a:t> + 2)</a:t>
            </a:r>
            <a:r>
              <a:rPr lang="en-US" altLang="en-US" baseline="30000" dirty="0"/>
              <a:t>2</a:t>
            </a:r>
            <a:r>
              <a:rPr lang="en-US" altLang="en-US" dirty="0"/>
              <a:t>(</a:t>
            </a:r>
            <a:r>
              <a:rPr lang="en-US" altLang="en-US" i="1" dirty="0"/>
              <a:t>x</a:t>
            </a:r>
            <a:r>
              <a:rPr lang="en-US" altLang="en-US" dirty="0"/>
              <a:t> – 3) = 0 </a:t>
            </a:r>
          </a:p>
          <a:p>
            <a:r>
              <a:rPr lang="en-US" altLang="en-US" i="1" dirty="0"/>
              <a:t>x</a:t>
            </a:r>
            <a:r>
              <a:rPr lang="en-US" altLang="en-US" dirty="0"/>
              <a:t> + 2 = 0   or  </a:t>
            </a:r>
            <a:r>
              <a:rPr lang="en-US" altLang="en-US" i="1" dirty="0"/>
              <a:t>x</a:t>
            </a:r>
            <a:r>
              <a:rPr lang="en-US" altLang="en-US" dirty="0"/>
              <a:t> – 3 = 0 </a:t>
            </a:r>
          </a:p>
          <a:p>
            <a:r>
              <a:rPr lang="en-US" altLang="en-US" i="1" dirty="0"/>
              <a:t>x</a:t>
            </a:r>
            <a:r>
              <a:rPr lang="en-US" altLang="en-US" dirty="0"/>
              <a:t> = –2 </a:t>
            </a:r>
            <a:r>
              <a:rPr lang="en-US" altLang="en-US" i="1" dirty="0"/>
              <a:t>       </a:t>
            </a:r>
            <a:r>
              <a:rPr lang="en-US" altLang="en-US" dirty="0"/>
              <a:t>or        </a:t>
            </a:r>
            <a:r>
              <a:rPr lang="en-US" altLang="en-US" i="1" dirty="0"/>
              <a:t>x</a:t>
            </a:r>
            <a:r>
              <a:rPr lang="en-US" altLang="en-US" dirty="0"/>
              <a:t> = 3</a:t>
            </a:r>
          </a:p>
          <a:p>
            <a:r>
              <a:rPr lang="en-US" altLang="en-US" i="1" dirty="0"/>
              <a:t>x</a:t>
            </a:r>
            <a:r>
              <a:rPr lang="en-US" altLang="en-US" dirty="0"/>
              <a:t> = –2 is a zero of multiplicity 2.  </a:t>
            </a:r>
          </a:p>
          <a:p>
            <a:r>
              <a:rPr lang="en-US" altLang="en-US" i="1" dirty="0"/>
              <a:t>x</a:t>
            </a:r>
            <a:r>
              <a:rPr lang="en-US" altLang="en-US" dirty="0"/>
              <a:t> = 3 is a zero of multiplicity 1.</a:t>
            </a:r>
            <a:endParaRPr lang="en-US" altLang="en-US" b="1" dirty="0"/>
          </a:p>
        </p:txBody>
      </p:sp>
    </p:spTree>
    <p:extLst>
      <p:ext uri="{BB962C8B-B14F-4D97-AF65-F5344CB8AC3E}">
        <p14:creationId xmlns:p14="http://schemas.microsoft.com/office/powerpoint/2010/main" val="13904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3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523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523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523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523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523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dirty="0"/>
              <a:t>Example 10:  Graphing a Polynomial Function</a:t>
            </a:r>
            <a:br>
              <a:rPr lang="en-US" altLang="en-US" dirty="0"/>
            </a:br>
            <a:r>
              <a:rPr lang="en-US" altLang="en-US" dirty="0"/>
              <a:t>    </a:t>
            </a:r>
            <a:r>
              <a:rPr lang="en-US" altLang="en-US" i="1" dirty="0"/>
              <a:t>(continued)</a:t>
            </a:r>
          </a:p>
        </p:txBody>
      </p:sp>
      <p:sp>
        <p:nvSpPr>
          <p:cNvPr id="96259" name="Rectangle 3"/>
          <p:cNvSpPr>
            <a:spLocks noGrp="1" noChangeArrowheads="1"/>
          </p:cNvSpPr>
          <p:nvPr>
            <p:ph type="body" idx="1"/>
          </p:nvPr>
        </p:nvSpPr>
        <p:spPr>
          <a:xfrm>
            <a:off x="457199" y="1209822"/>
            <a:ext cx="8558213" cy="4932794"/>
          </a:xfrm>
        </p:spPr>
        <p:txBody>
          <a:bodyPr/>
          <a:lstStyle/>
          <a:p>
            <a:r>
              <a:rPr lang="en-US" altLang="en-US" dirty="0"/>
              <a:t>Use the five-step strategy to graph </a:t>
            </a:r>
            <a:r>
              <a:rPr lang="en-US" altLang="en-US" i="1" dirty="0"/>
              <a:t>f</a:t>
            </a:r>
            <a:r>
              <a:rPr lang="en-US" altLang="en-US" dirty="0"/>
              <a:t>(</a:t>
            </a:r>
            <a:r>
              <a:rPr lang="en-US" altLang="en-US" i="1" dirty="0"/>
              <a:t>x</a:t>
            </a:r>
            <a:r>
              <a:rPr lang="en-US" altLang="en-US" dirty="0"/>
              <a:t>) = 2(</a:t>
            </a:r>
            <a:r>
              <a:rPr lang="en-US" altLang="en-US" i="1" dirty="0"/>
              <a:t>x</a:t>
            </a:r>
            <a:r>
              <a:rPr lang="en-US" altLang="en-US" dirty="0"/>
              <a:t> + 2)</a:t>
            </a:r>
            <a:r>
              <a:rPr lang="en-US" altLang="en-US" baseline="30000" dirty="0"/>
              <a:t>2</a:t>
            </a:r>
            <a:r>
              <a:rPr lang="en-US" altLang="en-US" dirty="0"/>
              <a:t>(</a:t>
            </a:r>
            <a:r>
              <a:rPr lang="en-US" altLang="en-US" i="1" dirty="0"/>
              <a:t>x</a:t>
            </a:r>
            <a:r>
              <a:rPr lang="en-US" altLang="en-US" dirty="0"/>
              <a:t> – 3).</a:t>
            </a:r>
          </a:p>
          <a:p>
            <a:r>
              <a:rPr lang="en-US" altLang="en-US" dirty="0"/>
              <a:t>Solution (continued): </a:t>
            </a:r>
          </a:p>
          <a:p>
            <a:r>
              <a:rPr lang="en-US" altLang="en-US" b="1" dirty="0"/>
              <a:t>Step 2  </a:t>
            </a:r>
            <a:r>
              <a:rPr lang="en-US" altLang="en-US" b="1" i="1" dirty="0"/>
              <a:t>(continued)</a:t>
            </a:r>
            <a:r>
              <a:rPr lang="en-US" altLang="en-US" b="1" dirty="0"/>
              <a:t> Find </a:t>
            </a:r>
            <a:r>
              <a:rPr lang="en-US" altLang="en-US" b="1" i="1" dirty="0"/>
              <a:t>x</a:t>
            </a:r>
            <a:r>
              <a:rPr lang="en-US" altLang="en-US" b="1" dirty="0"/>
              <a:t>-intercepts (zeros of the function) by setting </a:t>
            </a:r>
            <a:r>
              <a:rPr lang="en-US" altLang="en-US" b="1" i="1" dirty="0"/>
              <a:t>f</a:t>
            </a:r>
            <a:r>
              <a:rPr lang="en-US" altLang="en-US" b="1" dirty="0"/>
              <a:t>(</a:t>
            </a:r>
            <a:r>
              <a:rPr lang="en-US" altLang="en-US" b="1" i="1" dirty="0"/>
              <a:t>x</a:t>
            </a:r>
            <a:r>
              <a:rPr lang="en-US" altLang="en-US" b="1" dirty="0"/>
              <a:t>) = 0.</a:t>
            </a:r>
          </a:p>
          <a:p>
            <a:r>
              <a:rPr lang="en-US" altLang="en-US" i="1" dirty="0"/>
              <a:t>x</a:t>
            </a:r>
            <a:r>
              <a:rPr lang="en-US" altLang="en-US" dirty="0"/>
              <a:t> = –2 is a zero of multiplicity 2.  </a:t>
            </a:r>
          </a:p>
          <a:p>
            <a:r>
              <a:rPr lang="en-US" altLang="en-US" dirty="0"/>
              <a:t>The graph </a:t>
            </a:r>
            <a:r>
              <a:rPr lang="en-US" altLang="en-US" dirty="0">
                <a:solidFill>
                  <a:srgbClr val="E60000"/>
                </a:solidFill>
              </a:rPr>
              <a:t>touches</a:t>
            </a:r>
            <a:r>
              <a:rPr lang="en-US" altLang="en-US" dirty="0"/>
              <a:t> the </a:t>
            </a:r>
            <a:r>
              <a:rPr lang="en-US" altLang="en-US" i="1" dirty="0"/>
              <a:t>x</a:t>
            </a:r>
            <a:r>
              <a:rPr lang="en-US" altLang="en-US" dirty="0"/>
              <a:t>-axis </a:t>
            </a:r>
          </a:p>
          <a:p>
            <a:r>
              <a:rPr lang="en-US" altLang="en-US" dirty="0"/>
              <a:t>at </a:t>
            </a:r>
            <a:r>
              <a:rPr lang="en-US" altLang="en-US" i="1" dirty="0"/>
              <a:t>x</a:t>
            </a:r>
            <a:r>
              <a:rPr lang="en-US" altLang="en-US" dirty="0"/>
              <a:t> = –2, </a:t>
            </a:r>
            <a:r>
              <a:rPr lang="en-US" altLang="en-US" dirty="0">
                <a:solidFill>
                  <a:srgbClr val="E60000"/>
                </a:solidFill>
              </a:rPr>
              <a:t>flattens and turns around</a:t>
            </a:r>
            <a:r>
              <a:rPr lang="en-US" altLang="en-US" dirty="0"/>
              <a:t>.</a:t>
            </a:r>
          </a:p>
          <a:p>
            <a:r>
              <a:rPr lang="en-US" altLang="en-US" i="1" dirty="0"/>
              <a:t>x</a:t>
            </a:r>
            <a:r>
              <a:rPr lang="en-US" altLang="en-US" dirty="0"/>
              <a:t> = 3 is a zero of multiplicity 1.</a:t>
            </a:r>
          </a:p>
          <a:p>
            <a:r>
              <a:rPr lang="en-US" altLang="en-US" dirty="0"/>
              <a:t>The graph </a:t>
            </a:r>
            <a:r>
              <a:rPr lang="en-US" altLang="en-US" dirty="0">
                <a:solidFill>
                  <a:srgbClr val="0000FF"/>
                </a:solidFill>
              </a:rPr>
              <a:t>crosses</a:t>
            </a:r>
            <a:r>
              <a:rPr lang="en-US" altLang="en-US" dirty="0"/>
              <a:t> the </a:t>
            </a:r>
            <a:r>
              <a:rPr lang="en-US" altLang="en-US" i="1" dirty="0"/>
              <a:t>x</a:t>
            </a:r>
            <a:r>
              <a:rPr lang="en-US" altLang="en-US" dirty="0"/>
              <a:t>-axis</a:t>
            </a:r>
          </a:p>
          <a:p>
            <a:r>
              <a:rPr lang="en-US" altLang="en-US" dirty="0"/>
              <a:t>at </a:t>
            </a:r>
            <a:r>
              <a:rPr lang="en-US" altLang="en-US" i="1" dirty="0"/>
              <a:t>x</a:t>
            </a:r>
            <a:r>
              <a:rPr lang="en-US" altLang="en-US" dirty="0"/>
              <a:t> = 3.</a:t>
            </a:r>
          </a:p>
        </p:txBody>
      </p:sp>
      <p:pic>
        <p:nvPicPr>
          <p:cNvPr id="9626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900" y="2895600"/>
            <a:ext cx="3492500"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264" name="Text Box 8"/>
          <p:cNvSpPr txBox="1">
            <a:spLocks noChangeArrowheads="1"/>
          </p:cNvSpPr>
          <p:nvPr/>
        </p:nvSpPr>
        <p:spPr bwMode="auto">
          <a:xfrm>
            <a:off x="5784850" y="3325813"/>
            <a:ext cx="10747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defRPr sz="2400">
                <a:solidFill>
                  <a:srgbClr val="3333FF"/>
                </a:solidFill>
                <a:latin typeface="Arial" panose="020B0604020202020204" pitchFamily="34" charset="0"/>
              </a:defRPr>
            </a:lvl1pPr>
            <a:lvl2pPr marL="742950" indent="-285750">
              <a:spcBef>
                <a:spcPct val="50000"/>
              </a:spcBef>
              <a:defRPr sz="2400">
                <a:solidFill>
                  <a:srgbClr val="3333FF"/>
                </a:solidFill>
                <a:latin typeface="Arial" panose="020B0604020202020204" pitchFamily="34" charset="0"/>
              </a:defRPr>
            </a:lvl2pPr>
            <a:lvl3pPr marL="1143000" indent="-228600">
              <a:spcBef>
                <a:spcPct val="50000"/>
              </a:spcBef>
              <a:defRPr sz="2400">
                <a:solidFill>
                  <a:srgbClr val="3333FF"/>
                </a:solidFill>
                <a:latin typeface="Arial" panose="020B0604020202020204" pitchFamily="34" charset="0"/>
              </a:defRPr>
            </a:lvl3pPr>
            <a:lvl4pPr marL="1600200" indent="-228600">
              <a:spcBef>
                <a:spcPct val="50000"/>
              </a:spcBef>
              <a:defRPr sz="2400">
                <a:solidFill>
                  <a:srgbClr val="3333FF"/>
                </a:solidFill>
                <a:latin typeface="Arial" panose="020B0604020202020204" pitchFamily="34" charset="0"/>
              </a:defRPr>
            </a:lvl4pPr>
            <a:lvl5pPr marL="2057400" indent="-228600">
              <a:spcBef>
                <a:spcPct val="50000"/>
              </a:spcBef>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2800" i="1">
                <a:solidFill>
                  <a:schemeClr val="tx1"/>
                </a:solidFill>
                <a:latin typeface="Times New Roman" panose="02020603050405020304" pitchFamily="18" charset="0"/>
              </a:rPr>
              <a:t>x</a:t>
            </a:r>
            <a:r>
              <a:rPr lang="en-US" altLang="en-US" sz="2800">
                <a:solidFill>
                  <a:schemeClr val="tx1"/>
                </a:solidFill>
                <a:latin typeface="Times New Roman" panose="02020603050405020304" pitchFamily="18" charset="0"/>
              </a:rPr>
              <a:t> = –2</a:t>
            </a:r>
          </a:p>
        </p:txBody>
      </p:sp>
      <p:sp>
        <p:nvSpPr>
          <p:cNvPr id="96265" name="Line 9"/>
          <p:cNvSpPr>
            <a:spLocks noChangeShapeType="1"/>
          </p:cNvSpPr>
          <p:nvPr/>
        </p:nvSpPr>
        <p:spPr bwMode="auto">
          <a:xfrm>
            <a:off x="6488113" y="3844925"/>
            <a:ext cx="130175" cy="755650"/>
          </a:xfrm>
          <a:prstGeom prst="line">
            <a:avLst/>
          </a:prstGeom>
          <a:noFill/>
          <a:ln w="31750">
            <a:solidFill>
              <a:srgbClr val="E6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66" name="Text Box 10"/>
          <p:cNvSpPr txBox="1">
            <a:spLocks noChangeArrowheads="1"/>
          </p:cNvSpPr>
          <p:nvPr/>
        </p:nvSpPr>
        <p:spPr bwMode="auto">
          <a:xfrm>
            <a:off x="8139113" y="3221038"/>
            <a:ext cx="8969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50000"/>
              </a:spcBef>
              <a:defRPr sz="2400">
                <a:solidFill>
                  <a:srgbClr val="3333FF"/>
                </a:solidFill>
                <a:latin typeface="Arial" panose="020B0604020202020204" pitchFamily="34" charset="0"/>
              </a:defRPr>
            </a:lvl1pPr>
            <a:lvl2pPr marL="742950" indent="-285750">
              <a:spcBef>
                <a:spcPct val="50000"/>
              </a:spcBef>
              <a:defRPr sz="2400">
                <a:solidFill>
                  <a:srgbClr val="3333FF"/>
                </a:solidFill>
                <a:latin typeface="Arial" panose="020B0604020202020204" pitchFamily="34" charset="0"/>
              </a:defRPr>
            </a:lvl2pPr>
            <a:lvl3pPr marL="1143000" indent="-228600">
              <a:spcBef>
                <a:spcPct val="50000"/>
              </a:spcBef>
              <a:defRPr sz="2400">
                <a:solidFill>
                  <a:srgbClr val="3333FF"/>
                </a:solidFill>
                <a:latin typeface="Arial" panose="020B0604020202020204" pitchFamily="34" charset="0"/>
              </a:defRPr>
            </a:lvl3pPr>
            <a:lvl4pPr marL="1600200" indent="-228600">
              <a:spcBef>
                <a:spcPct val="50000"/>
              </a:spcBef>
              <a:defRPr sz="2400">
                <a:solidFill>
                  <a:srgbClr val="3333FF"/>
                </a:solidFill>
                <a:latin typeface="Arial" panose="020B0604020202020204" pitchFamily="34" charset="0"/>
              </a:defRPr>
            </a:lvl4pPr>
            <a:lvl5pPr marL="2057400" indent="-228600">
              <a:spcBef>
                <a:spcPct val="50000"/>
              </a:spcBef>
              <a:defRPr sz="2400">
                <a:solidFill>
                  <a:srgbClr val="3333FF"/>
                </a:solidFill>
                <a:latin typeface="Arial" panose="020B0604020202020204" pitchFamily="34" charset="0"/>
              </a:defRPr>
            </a:lvl5pPr>
            <a:lvl6pPr marL="2514600" indent="-228600" eaLnBrk="0" fontAlgn="base" hangingPunct="0">
              <a:spcBef>
                <a:spcPct val="50000"/>
              </a:spcBef>
              <a:spcAft>
                <a:spcPct val="0"/>
              </a:spcAft>
              <a:defRPr sz="2400">
                <a:solidFill>
                  <a:srgbClr val="3333FF"/>
                </a:solidFill>
                <a:latin typeface="Arial" panose="020B0604020202020204" pitchFamily="34" charset="0"/>
              </a:defRPr>
            </a:lvl6pPr>
            <a:lvl7pPr marL="2971800" indent="-228600" eaLnBrk="0" fontAlgn="base" hangingPunct="0">
              <a:spcBef>
                <a:spcPct val="50000"/>
              </a:spcBef>
              <a:spcAft>
                <a:spcPct val="0"/>
              </a:spcAft>
              <a:defRPr sz="2400">
                <a:solidFill>
                  <a:srgbClr val="3333FF"/>
                </a:solidFill>
                <a:latin typeface="Arial" panose="020B0604020202020204" pitchFamily="34" charset="0"/>
              </a:defRPr>
            </a:lvl7pPr>
            <a:lvl8pPr marL="3429000" indent="-228600" eaLnBrk="0" fontAlgn="base" hangingPunct="0">
              <a:spcBef>
                <a:spcPct val="50000"/>
              </a:spcBef>
              <a:spcAft>
                <a:spcPct val="0"/>
              </a:spcAft>
              <a:defRPr sz="2400">
                <a:solidFill>
                  <a:srgbClr val="3333FF"/>
                </a:solidFill>
                <a:latin typeface="Arial" panose="020B0604020202020204" pitchFamily="34" charset="0"/>
              </a:defRPr>
            </a:lvl8pPr>
            <a:lvl9pPr marL="3886200" indent="-228600" eaLnBrk="0" fontAlgn="base" hangingPunct="0">
              <a:spcBef>
                <a:spcPct val="50000"/>
              </a:spcBef>
              <a:spcAft>
                <a:spcPct val="0"/>
              </a:spcAft>
              <a:defRPr sz="2400">
                <a:solidFill>
                  <a:srgbClr val="3333FF"/>
                </a:solidFill>
                <a:latin typeface="Arial" panose="020B0604020202020204" pitchFamily="34" charset="0"/>
              </a:defRPr>
            </a:lvl9pPr>
          </a:lstStyle>
          <a:p>
            <a:pPr eaLnBrk="1" hangingPunct="1"/>
            <a:r>
              <a:rPr lang="en-US" altLang="en-US" sz="2800" i="1">
                <a:solidFill>
                  <a:schemeClr val="tx1"/>
                </a:solidFill>
                <a:latin typeface="Times New Roman" panose="02020603050405020304" pitchFamily="18" charset="0"/>
              </a:rPr>
              <a:t>x</a:t>
            </a:r>
            <a:r>
              <a:rPr lang="en-US" altLang="en-US" sz="2800">
                <a:solidFill>
                  <a:schemeClr val="tx1"/>
                </a:solidFill>
                <a:latin typeface="Times New Roman" panose="02020603050405020304" pitchFamily="18" charset="0"/>
              </a:rPr>
              <a:t> = 3</a:t>
            </a:r>
          </a:p>
        </p:txBody>
      </p:sp>
      <p:sp>
        <p:nvSpPr>
          <p:cNvPr id="96267" name="Line 11"/>
          <p:cNvSpPr>
            <a:spLocks noChangeShapeType="1"/>
          </p:cNvSpPr>
          <p:nvPr/>
        </p:nvSpPr>
        <p:spPr bwMode="auto">
          <a:xfrm flipH="1">
            <a:off x="8039100" y="3740150"/>
            <a:ext cx="436563" cy="860425"/>
          </a:xfrm>
          <a:prstGeom prst="line">
            <a:avLst/>
          </a:prstGeom>
          <a:noFill/>
          <a:ln w="317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133517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6259">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626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625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625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626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626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6259">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6259">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6266">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6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dirty="0"/>
              <a:t>Example 10:  Graphing a Polynomial Function</a:t>
            </a:r>
            <a:br>
              <a:rPr lang="en-US" altLang="en-US" dirty="0"/>
            </a:br>
            <a:r>
              <a:rPr lang="en-US" altLang="en-US" dirty="0"/>
              <a:t>    </a:t>
            </a:r>
            <a:r>
              <a:rPr lang="en-US" altLang="en-US" i="1" dirty="0"/>
              <a:t>(continued)</a:t>
            </a:r>
          </a:p>
        </p:txBody>
      </p:sp>
      <p:sp>
        <p:nvSpPr>
          <p:cNvPr id="97283" name="Rectangle 3"/>
          <p:cNvSpPr>
            <a:spLocks noGrp="1" noChangeArrowheads="1"/>
          </p:cNvSpPr>
          <p:nvPr>
            <p:ph type="body" idx="1"/>
          </p:nvPr>
        </p:nvSpPr>
        <p:spPr>
          <a:xfrm>
            <a:off x="457200" y="1223890"/>
            <a:ext cx="8396288" cy="4821908"/>
          </a:xfrm>
        </p:spPr>
        <p:txBody>
          <a:bodyPr/>
          <a:lstStyle/>
          <a:p>
            <a:r>
              <a:rPr lang="en-US" altLang="en-US" dirty="0"/>
              <a:t>Use the five-step strategy to graph </a:t>
            </a:r>
            <a:r>
              <a:rPr lang="en-US" altLang="en-US" i="1" dirty="0"/>
              <a:t>f</a:t>
            </a:r>
            <a:r>
              <a:rPr lang="en-US" altLang="en-US" dirty="0"/>
              <a:t>(</a:t>
            </a:r>
            <a:r>
              <a:rPr lang="en-US" altLang="en-US" i="1" dirty="0"/>
              <a:t>x</a:t>
            </a:r>
            <a:r>
              <a:rPr lang="en-US" altLang="en-US" dirty="0"/>
              <a:t>) = 2(</a:t>
            </a:r>
            <a:r>
              <a:rPr lang="en-US" altLang="en-US" i="1" dirty="0"/>
              <a:t>x</a:t>
            </a:r>
            <a:r>
              <a:rPr lang="en-US" altLang="en-US" dirty="0"/>
              <a:t> + 2)</a:t>
            </a:r>
            <a:r>
              <a:rPr lang="en-US" altLang="en-US" baseline="30000" dirty="0"/>
              <a:t>2</a:t>
            </a:r>
            <a:r>
              <a:rPr lang="en-US" altLang="en-US" dirty="0"/>
              <a:t>(</a:t>
            </a:r>
            <a:r>
              <a:rPr lang="en-US" altLang="en-US" i="1" dirty="0"/>
              <a:t>x</a:t>
            </a:r>
            <a:r>
              <a:rPr lang="en-US" altLang="en-US" dirty="0"/>
              <a:t> – 3).</a:t>
            </a:r>
          </a:p>
          <a:p>
            <a:r>
              <a:rPr lang="en-US" altLang="en-US" dirty="0"/>
              <a:t>Solution (continued):</a:t>
            </a:r>
          </a:p>
          <a:p>
            <a:r>
              <a:rPr lang="en-US" altLang="en-US" b="1" dirty="0"/>
              <a:t>Step 3  Find the </a:t>
            </a:r>
            <a:r>
              <a:rPr lang="en-US" altLang="en-US" b="1" i="1" dirty="0"/>
              <a:t>y</a:t>
            </a:r>
            <a:r>
              <a:rPr lang="en-US" altLang="en-US" b="1" dirty="0"/>
              <a:t>-intercept by computing </a:t>
            </a:r>
            <a:r>
              <a:rPr lang="en-US" altLang="en-US" b="1" i="1" dirty="0"/>
              <a:t>f</a:t>
            </a:r>
            <a:r>
              <a:rPr lang="en-US" altLang="en-US" b="1" dirty="0"/>
              <a:t>(0).</a:t>
            </a:r>
          </a:p>
          <a:p>
            <a:r>
              <a:rPr lang="en-US" altLang="en-US" i="1" dirty="0"/>
              <a:t>f</a:t>
            </a:r>
            <a:r>
              <a:rPr lang="en-US" altLang="en-US" dirty="0"/>
              <a:t>(</a:t>
            </a:r>
            <a:r>
              <a:rPr lang="en-US" altLang="en-US" i="1" dirty="0"/>
              <a:t>x</a:t>
            </a:r>
            <a:r>
              <a:rPr lang="en-US" altLang="en-US" dirty="0"/>
              <a:t>) = 2(</a:t>
            </a:r>
            <a:r>
              <a:rPr lang="en-US" altLang="en-US" i="1" dirty="0"/>
              <a:t>x</a:t>
            </a:r>
            <a:r>
              <a:rPr lang="en-US" altLang="en-US" dirty="0"/>
              <a:t> + 2)</a:t>
            </a:r>
            <a:r>
              <a:rPr lang="en-US" altLang="en-US" baseline="30000" dirty="0"/>
              <a:t>2</a:t>
            </a:r>
            <a:r>
              <a:rPr lang="en-US" altLang="en-US" dirty="0"/>
              <a:t>(</a:t>
            </a:r>
            <a:r>
              <a:rPr lang="en-US" altLang="en-US" i="1" dirty="0"/>
              <a:t>x</a:t>
            </a:r>
            <a:r>
              <a:rPr lang="en-US" altLang="en-US" dirty="0"/>
              <a:t> – 3)</a:t>
            </a:r>
          </a:p>
          <a:p>
            <a:r>
              <a:rPr lang="en-US" altLang="en-US" i="1" dirty="0"/>
              <a:t>f</a:t>
            </a:r>
            <a:r>
              <a:rPr lang="en-US" altLang="en-US" dirty="0"/>
              <a:t>(0) = 2(0 + 2)</a:t>
            </a:r>
            <a:r>
              <a:rPr lang="en-US" altLang="en-US" baseline="30000" dirty="0"/>
              <a:t>2</a:t>
            </a:r>
            <a:r>
              <a:rPr lang="en-US" altLang="en-US" dirty="0"/>
              <a:t>(0 – 3)</a:t>
            </a:r>
          </a:p>
          <a:p>
            <a:r>
              <a:rPr lang="en-US" altLang="en-US" dirty="0"/>
              <a:t>       = 2(4)(–3) = –24 </a:t>
            </a:r>
          </a:p>
          <a:p>
            <a:r>
              <a:rPr lang="en-US" altLang="en-US" dirty="0"/>
              <a:t>The </a:t>
            </a:r>
            <a:r>
              <a:rPr lang="en-US" altLang="en-US" i="1" dirty="0"/>
              <a:t>y</a:t>
            </a:r>
            <a:r>
              <a:rPr lang="en-US" altLang="en-US" dirty="0"/>
              <a:t>-intercept is –24.</a:t>
            </a:r>
          </a:p>
          <a:p>
            <a:r>
              <a:rPr lang="en-US" altLang="en-US" dirty="0"/>
              <a:t>The graph passes through the</a:t>
            </a:r>
          </a:p>
          <a:p>
            <a:r>
              <a:rPr lang="en-US" altLang="en-US" i="1" dirty="0"/>
              <a:t>y</a:t>
            </a:r>
            <a:r>
              <a:rPr lang="en-US" altLang="en-US" dirty="0"/>
              <a:t>-axis at (0, –24).  </a:t>
            </a:r>
          </a:p>
        </p:txBody>
      </p:sp>
      <p:pic>
        <p:nvPicPr>
          <p:cNvPr id="972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0988" y="2627314"/>
            <a:ext cx="3492500"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95425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2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728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72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728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728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728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7283">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97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dirty="0"/>
              <a:t>Example 10:  Graphing a Polynomial Function</a:t>
            </a:r>
            <a:br>
              <a:rPr lang="en-US" altLang="en-US" dirty="0"/>
            </a:br>
            <a:r>
              <a:rPr lang="en-US" altLang="en-US" dirty="0"/>
              <a:t>    </a:t>
            </a:r>
            <a:r>
              <a:rPr lang="en-US" altLang="en-US" i="1" dirty="0"/>
              <a:t>(continued)</a:t>
            </a:r>
          </a:p>
        </p:txBody>
      </p:sp>
      <p:sp>
        <p:nvSpPr>
          <p:cNvPr id="99331" name="Rectangle 3"/>
          <p:cNvSpPr>
            <a:spLocks noGrp="1" noChangeArrowheads="1"/>
          </p:cNvSpPr>
          <p:nvPr>
            <p:ph type="body" idx="1"/>
          </p:nvPr>
        </p:nvSpPr>
        <p:spPr>
          <a:xfrm>
            <a:off x="457199" y="1266092"/>
            <a:ext cx="8456613" cy="4801221"/>
          </a:xfrm>
        </p:spPr>
        <p:txBody>
          <a:bodyPr/>
          <a:lstStyle/>
          <a:p>
            <a:r>
              <a:rPr lang="en-US" altLang="en-US" dirty="0"/>
              <a:t>Use the five-step strategy to graph </a:t>
            </a:r>
            <a:r>
              <a:rPr lang="en-US" altLang="en-US" i="1" dirty="0"/>
              <a:t>f</a:t>
            </a:r>
            <a:r>
              <a:rPr lang="en-US" altLang="en-US" dirty="0"/>
              <a:t>(</a:t>
            </a:r>
            <a:r>
              <a:rPr lang="en-US" altLang="en-US" i="1" dirty="0"/>
              <a:t>x</a:t>
            </a:r>
            <a:r>
              <a:rPr lang="en-US" altLang="en-US" dirty="0"/>
              <a:t>) = 2(</a:t>
            </a:r>
            <a:r>
              <a:rPr lang="en-US" altLang="en-US" i="1" dirty="0"/>
              <a:t>x</a:t>
            </a:r>
            <a:r>
              <a:rPr lang="en-US" altLang="en-US" dirty="0"/>
              <a:t> + 2)</a:t>
            </a:r>
            <a:r>
              <a:rPr lang="en-US" altLang="en-US" baseline="30000" dirty="0"/>
              <a:t>2</a:t>
            </a:r>
            <a:r>
              <a:rPr lang="en-US" altLang="en-US" dirty="0"/>
              <a:t>(</a:t>
            </a:r>
            <a:r>
              <a:rPr lang="en-US" altLang="en-US" i="1" dirty="0"/>
              <a:t>x</a:t>
            </a:r>
            <a:r>
              <a:rPr lang="en-US" altLang="en-US" dirty="0"/>
              <a:t> – 3). </a:t>
            </a:r>
          </a:p>
          <a:p>
            <a:r>
              <a:rPr lang="en-US" altLang="en-US" dirty="0"/>
              <a:t>Solution (continued):</a:t>
            </a:r>
          </a:p>
          <a:p>
            <a:r>
              <a:rPr lang="en-US" altLang="en-US" b="1" dirty="0"/>
              <a:t>Step 3  </a:t>
            </a:r>
            <a:r>
              <a:rPr lang="en-US" altLang="en-US" b="1" i="1" dirty="0"/>
              <a:t>(continued)</a:t>
            </a:r>
            <a:r>
              <a:rPr lang="en-US" altLang="en-US" b="1" dirty="0"/>
              <a:t> Find the </a:t>
            </a:r>
            <a:r>
              <a:rPr lang="en-US" altLang="en-US" b="1" i="1" dirty="0"/>
              <a:t>y</a:t>
            </a:r>
            <a:r>
              <a:rPr lang="en-US" altLang="en-US" b="1" dirty="0"/>
              <a:t>-intercept by computing </a:t>
            </a:r>
            <a:r>
              <a:rPr lang="en-US" altLang="en-US" b="1" i="1" dirty="0"/>
              <a:t>f</a:t>
            </a:r>
            <a:r>
              <a:rPr lang="en-US" altLang="en-US" b="1" dirty="0"/>
              <a:t>(0).</a:t>
            </a:r>
          </a:p>
          <a:p>
            <a:r>
              <a:rPr lang="en-US" altLang="en-US" dirty="0"/>
              <a:t>To help us determine how to scale the graph, we will evaluate </a:t>
            </a:r>
            <a:r>
              <a:rPr lang="en-US" altLang="en-US" i="1" dirty="0"/>
              <a:t>f</a:t>
            </a:r>
            <a:r>
              <a:rPr lang="en-US" altLang="en-US" dirty="0"/>
              <a:t>(</a:t>
            </a:r>
            <a:r>
              <a:rPr lang="en-US" altLang="en-US" i="1" dirty="0"/>
              <a:t>x</a:t>
            </a:r>
            <a:r>
              <a:rPr lang="en-US" altLang="en-US" dirty="0"/>
              <a:t>) at </a:t>
            </a:r>
            <a:r>
              <a:rPr lang="en-US" altLang="en-US" i="1" dirty="0"/>
              <a:t>x</a:t>
            </a:r>
            <a:r>
              <a:rPr lang="en-US" altLang="en-US" dirty="0"/>
              <a:t> = 1 and </a:t>
            </a:r>
            <a:r>
              <a:rPr lang="en-US" altLang="en-US" i="1" dirty="0"/>
              <a:t>x</a:t>
            </a:r>
            <a:r>
              <a:rPr lang="en-US" altLang="en-US" dirty="0"/>
              <a:t> = 2.</a:t>
            </a:r>
          </a:p>
          <a:p>
            <a:r>
              <a:rPr lang="en-US" altLang="en-US" i="1" dirty="0"/>
              <a:t>f</a:t>
            </a:r>
            <a:r>
              <a:rPr lang="en-US" altLang="en-US" dirty="0"/>
              <a:t>(</a:t>
            </a:r>
            <a:r>
              <a:rPr lang="en-US" altLang="en-US" i="1" dirty="0"/>
              <a:t>x</a:t>
            </a:r>
            <a:r>
              <a:rPr lang="en-US" altLang="en-US" dirty="0"/>
              <a:t>) = 2(</a:t>
            </a:r>
            <a:r>
              <a:rPr lang="en-US" altLang="en-US" i="1" dirty="0"/>
              <a:t>x</a:t>
            </a:r>
            <a:r>
              <a:rPr lang="en-US" altLang="en-US" dirty="0"/>
              <a:t> + 2)</a:t>
            </a:r>
            <a:r>
              <a:rPr lang="en-US" altLang="en-US" baseline="30000" dirty="0"/>
              <a:t>2</a:t>
            </a:r>
            <a:r>
              <a:rPr lang="en-US" altLang="en-US" dirty="0"/>
              <a:t>(</a:t>
            </a:r>
            <a:r>
              <a:rPr lang="en-US" altLang="en-US" i="1" dirty="0"/>
              <a:t>x</a:t>
            </a:r>
            <a:r>
              <a:rPr lang="en-US" altLang="en-US" dirty="0"/>
              <a:t> – 3)</a:t>
            </a:r>
          </a:p>
          <a:p>
            <a:r>
              <a:rPr lang="en-US" altLang="en-US" i="1" dirty="0"/>
              <a:t>f</a:t>
            </a:r>
            <a:r>
              <a:rPr lang="en-US" altLang="en-US" dirty="0"/>
              <a:t>(1) = 2(1 + 2)</a:t>
            </a:r>
            <a:r>
              <a:rPr lang="en-US" altLang="en-US" baseline="30000" dirty="0"/>
              <a:t>2</a:t>
            </a:r>
            <a:r>
              <a:rPr lang="en-US" altLang="en-US" dirty="0"/>
              <a:t>(1 – 3) = 2(9)(–2) = –36 </a:t>
            </a:r>
          </a:p>
          <a:p>
            <a:r>
              <a:rPr lang="en-US" altLang="en-US" i="1" dirty="0"/>
              <a:t>f</a:t>
            </a:r>
            <a:r>
              <a:rPr lang="en-US" altLang="en-US" dirty="0"/>
              <a:t>(2) = 2(2 + 2)</a:t>
            </a:r>
            <a:r>
              <a:rPr lang="en-US" altLang="en-US" baseline="30000" dirty="0"/>
              <a:t>2</a:t>
            </a:r>
            <a:r>
              <a:rPr lang="en-US" altLang="en-US" dirty="0"/>
              <a:t>(2 – 3) = 2(16)(–1) = –32 </a:t>
            </a:r>
          </a:p>
          <a:p>
            <a:endParaRPr lang="en-US" altLang="en-US" dirty="0"/>
          </a:p>
        </p:txBody>
      </p:sp>
    </p:spTree>
    <p:extLst>
      <p:ext uri="{BB962C8B-B14F-4D97-AF65-F5344CB8AC3E}">
        <p14:creationId xmlns:p14="http://schemas.microsoft.com/office/powerpoint/2010/main" val="9034556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331">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93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19074" y="0"/>
            <a:ext cx="8705851" cy="996950"/>
          </a:xfrm>
        </p:spPr>
        <p:txBody>
          <a:bodyPr/>
          <a:lstStyle/>
          <a:p>
            <a:r>
              <a:rPr lang="en-US" altLang="en-US" dirty="0"/>
              <a:t>Example 10:  Graphing a Polynomial Function</a:t>
            </a:r>
            <a:br>
              <a:rPr lang="en-US" altLang="en-US" dirty="0"/>
            </a:br>
            <a:r>
              <a:rPr lang="en-US" altLang="en-US" dirty="0"/>
              <a:t>    </a:t>
            </a:r>
            <a:r>
              <a:rPr lang="en-US" altLang="en-US" i="1" dirty="0"/>
              <a:t>(continued)</a:t>
            </a:r>
          </a:p>
        </p:txBody>
      </p:sp>
      <p:sp>
        <p:nvSpPr>
          <p:cNvPr id="98307" name="Rectangle 3"/>
          <p:cNvSpPr>
            <a:spLocks noGrp="1" noChangeArrowheads="1"/>
          </p:cNvSpPr>
          <p:nvPr>
            <p:ph type="body" idx="1"/>
          </p:nvPr>
        </p:nvSpPr>
        <p:spPr>
          <a:xfrm>
            <a:off x="457199" y="1322364"/>
            <a:ext cx="8467725" cy="4669645"/>
          </a:xfrm>
        </p:spPr>
        <p:txBody>
          <a:bodyPr/>
          <a:lstStyle/>
          <a:p>
            <a:r>
              <a:rPr lang="en-US" altLang="en-US" dirty="0"/>
              <a:t>Use the five-step strategy to graph </a:t>
            </a:r>
            <a:r>
              <a:rPr lang="en-US" altLang="en-US" i="1" dirty="0"/>
              <a:t>f</a:t>
            </a:r>
            <a:r>
              <a:rPr lang="en-US" altLang="en-US" dirty="0"/>
              <a:t>(</a:t>
            </a:r>
            <a:r>
              <a:rPr lang="en-US" altLang="en-US" i="1" dirty="0"/>
              <a:t>x</a:t>
            </a:r>
            <a:r>
              <a:rPr lang="en-US" altLang="en-US" dirty="0"/>
              <a:t>) = 2(</a:t>
            </a:r>
            <a:r>
              <a:rPr lang="en-US" altLang="en-US" i="1" dirty="0"/>
              <a:t>x</a:t>
            </a:r>
            <a:r>
              <a:rPr lang="en-US" altLang="en-US" dirty="0"/>
              <a:t> + 2)</a:t>
            </a:r>
            <a:r>
              <a:rPr lang="en-US" altLang="en-US" baseline="30000" dirty="0"/>
              <a:t>2</a:t>
            </a:r>
            <a:r>
              <a:rPr lang="en-US" altLang="en-US" dirty="0"/>
              <a:t>(</a:t>
            </a:r>
            <a:r>
              <a:rPr lang="en-US" altLang="en-US" i="1" dirty="0"/>
              <a:t>x</a:t>
            </a:r>
            <a:r>
              <a:rPr lang="en-US" altLang="en-US" dirty="0"/>
              <a:t> – 3). </a:t>
            </a:r>
          </a:p>
          <a:p>
            <a:r>
              <a:rPr lang="en-US" altLang="en-US" dirty="0"/>
              <a:t>Solution (continued):</a:t>
            </a:r>
          </a:p>
          <a:p>
            <a:r>
              <a:rPr lang="en-US" altLang="en-US" b="1" dirty="0"/>
              <a:t>Step 4  Use possible symmetry to help draw the graph.</a:t>
            </a:r>
            <a:endParaRPr lang="en-US" altLang="en-US" dirty="0"/>
          </a:p>
          <a:p>
            <a:r>
              <a:rPr lang="en-US" altLang="en-US" dirty="0"/>
              <a:t>Our partial graph illustrates </a:t>
            </a:r>
          </a:p>
          <a:p>
            <a:r>
              <a:rPr lang="en-US" altLang="en-US" dirty="0"/>
              <a:t>that we have neither </a:t>
            </a:r>
            <a:r>
              <a:rPr lang="en-US" altLang="en-US" i="1" dirty="0"/>
              <a:t>y</a:t>
            </a:r>
            <a:r>
              <a:rPr lang="en-US" altLang="en-US" dirty="0"/>
              <a:t>-axis</a:t>
            </a:r>
          </a:p>
          <a:p>
            <a:r>
              <a:rPr lang="en-US" altLang="en-US" dirty="0"/>
              <a:t>symmetry nor origin symmetry.</a:t>
            </a:r>
          </a:p>
        </p:txBody>
      </p:sp>
      <p:pic>
        <p:nvPicPr>
          <p:cNvPr id="9831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250" y="2606675"/>
            <a:ext cx="376555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1541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830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830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83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dirty="0"/>
              <a:t>Example 10:  Graphing a Polynomial Function</a:t>
            </a:r>
            <a:br>
              <a:rPr lang="en-US" altLang="en-US" dirty="0"/>
            </a:br>
            <a:r>
              <a:rPr lang="en-US" altLang="en-US" dirty="0"/>
              <a:t>    </a:t>
            </a:r>
            <a:r>
              <a:rPr lang="en-US" altLang="en-US" i="1" dirty="0"/>
              <a:t>(continued)</a:t>
            </a:r>
          </a:p>
        </p:txBody>
      </p:sp>
      <p:sp>
        <p:nvSpPr>
          <p:cNvPr id="101379" name="Rectangle 3"/>
          <p:cNvSpPr>
            <a:spLocks noGrp="1" noChangeArrowheads="1"/>
          </p:cNvSpPr>
          <p:nvPr>
            <p:ph type="body" idx="1"/>
          </p:nvPr>
        </p:nvSpPr>
        <p:spPr>
          <a:xfrm>
            <a:off x="457200" y="1209822"/>
            <a:ext cx="8415338" cy="4803703"/>
          </a:xfrm>
        </p:spPr>
        <p:txBody>
          <a:bodyPr/>
          <a:lstStyle/>
          <a:p>
            <a:r>
              <a:rPr lang="en-US" altLang="en-US" dirty="0"/>
              <a:t>Use the five-step strategy to graph </a:t>
            </a:r>
            <a:r>
              <a:rPr lang="en-US" altLang="en-US" i="1" dirty="0"/>
              <a:t>f</a:t>
            </a:r>
            <a:r>
              <a:rPr lang="en-US" altLang="en-US" dirty="0"/>
              <a:t>(</a:t>
            </a:r>
            <a:r>
              <a:rPr lang="en-US" altLang="en-US" i="1" dirty="0"/>
              <a:t>x</a:t>
            </a:r>
            <a:r>
              <a:rPr lang="en-US" altLang="en-US" dirty="0"/>
              <a:t>) = 2(</a:t>
            </a:r>
            <a:r>
              <a:rPr lang="en-US" altLang="en-US" i="1" dirty="0"/>
              <a:t>x</a:t>
            </a:r>
            <a:r>
              <a:rPr lang="en-US" altLang="en-US" dirty="0"/>
              <a:t> + 2)</a:t>
            </a:r>
            <a:r>
              <a:rPr lang="en-US" altLang="en-US" baseline="30000" dirty="0"/>
              <a:t>2</a:t>
            </a:r>
            <a:r>
              <a:rPr lang="en-US" altLang="en-US" dirty="0"/>
              <a:t>(</a:t>
            </a:r>
            <a:r>
              <a:rPr lang="en-US" altLang="en-US" i="1" dirty="0"/>
              <a:t>x</a:t>
            </a:r>
            <a:r>
              <a:rPr lang="en-US" altLang="en-US" dirty="0"/>
              <a:t> – </a:t>
            </a:r>
            <a:r>
              <a:rPr lang="en-US" altLang="en-US"/>
              <a:t>3). </a:t>
            </a:r>
            <a:endParaRPr lang="en-US" altLang="en-US" dirty="0"/>
          </a:p>
          <a:p>
            <a:r>
              <a:rPr lang="en-US" altLang="en-US" dirty="0"/>
              <a:t>Solution (continued):</a:t>
            </a:r>
          </a:p>
          <a:p>
            <a:r>
              <a:rPr lang="en-US" altLang="en-US" b="1" dirty="0"/>
              <a:t>Step 4  </a:t>
            </a:r>
            <a:r>
              <a:rPr lang="en-US" altLang="en-US" b="1" i="1" dirty="0"/>
              <a:t>(continued)</a:t>
            </a:r>
            <a:r>
              <a:rPr lang="en-US" altLang="en-US" b="1" dirty="0"/>
              <a:t> Use possible symmetry to help draw the graph.</a:t>
            </a:r>
            <a:endParaRPr lang="en-US" altLang="en-US" dirty="0"/>
          </a:p>
          <a:p>
            <a:r>
              <a:rPr lang="en-US" altLang="en-US" dirty="0"/>
              <a:t>Using end behavior, intercepts,</a:t>
            </a:r>
          </a:p>
          <a:p>
            <a:r>
              <a:rPr lang="en-US" altLang="en-US" dirty="0"/>
              <a:t>and the additional points, we</a:t>
            </a:r>
          </a:p>
          <a:p>
            <a:r>
              <a:rPr lang="en-US" altLang="en-US" dirty="0"/>
              <a:t>graph the function.</a:t>
            </a:r>
          </a:p>
        </p:txBody>
      </p:sp>
      <p:pic>
        <p:nvPicPr>
          <p:cNvPr id="1013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6988" y="2606675"/>
            <a:ext cx="3765550"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05504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dirty="0"/>
              <a:t>Example 10:  Graphing a Polynomial Function</a:t>
            </a:r>
            <a:br>
              <a:rPr lang="en-US" altLang="en-US" dirty="0"/>
            </a:br>
            <a:r>
              <a:rPr lang="en-US" altLang="en-US" dirty="0"/>
              <a:t>    </a:t>
            </a:r>
            <a:r>
              <a:rPr lang="en-US" altLang="en-US" i="1" dirty="0"/>
              <a:t>(continued)</a:t>
            </a:r>
          </a:p>
        </p:txBody>
      </p:sp>
      <p:sp>
        <p:nvSpPr>
          <p:cNvPr id="100355" name="Rectangle 3"/>
          <p:cNvSpPr>
            <a:spLocks noGrp="1" noChangeArrowheads="1"/>
          </p:cNvSpPr>
          <p:nvPr>
            <p:ph type="body" idx="1"/>
          </p:nvPr>
        </p:nvSpPr>
        <p:spPr>
          <a:xfrm>
            <a:off x="457200" y="1336432"/>
            <a:ext cx="8229600" cy="4789732"/>
          </a:xfrm>
        </p:spPr>
        <p:txBody>
          <a:bodyPr/>
          <a:lstStyle/>
          <a:p>
            <a:r>
              <a:rPr lang="en-US" altLang="en-US" dirty="0"/>
              <a:t>Use the five-step strategy to graph </a:t>
            </a:r>
            <a:r>
              <a:rPr lang="en-US" altLang="en-US" i="1" dirty="0"/>
              <a:t>f</a:t>
            </a:r>
            <a:r>
              <a:rPr lang="en-US" altLang="en-US" dirty="0"/>
              <a:t>(</a:t>
            </a:r>
            <a:r>
              <a:rPr lang="en-US" altLang="en-US" i="1" dirty="0"/>
              <a:t>x</a:t>
            </a:r>
            <a:r>
              <a:rPr lang="en-US" altLang="en-US" dirty="0"/>
              <a:t>) = 2(</a:t>
            </a:r>
            <a:r>
              <a:rPr lang="en-US" altLang="en-US" i="1" dirty="0"/>
              <a:t>x</a:t>
            </a:r>
            <a:r>
              <a:rPr lang="en-US" altLang="en-US" dirty="0"/>
              <a:t> + 2)</a:t>
            </a:r>
            <a:r>
              <a:rPr lang="en-US" altLang="en-US" baseline="30000" dirty="0"/>
              <a:t>2</a:t>
            </a:r>
            <a:r>
              <a:rPr lang="en-US" altLang="en-US" dirty="0"/>
              <a:t>(</a:t>
            </a:r>
            <a:r>
              <a:rPr lang="en-US" altLang="en-US" i="1" dirty="0"/>
              <a:t>x</a:t>
            </a:r>
            <a:r>
              <a:rPr lang="en-US" altLang="en-US" dirty="0"/>
              <a:t> – 3) </a:t>
            </a:r>
          </a:p>
          <a:p>
            <a:r>
              <a:rPr lang="en-US" altLang="en-US" dirty="0"/>
              <a:t>Solution (continued):</a:t>
            </a:r>
          </a:p>
          <a:p>
            <a:r>
              <a:rPr lang="en-US" altLang="en-US" b="1" dirty="0"/>
              <a:t>Step 5  Use the fact that the maximum number of turning points of the graph is </a:t>
            </a:r>
            <a:r>
              <a:rPr lang="en-US" altLang="en-US" b="1" i="1" dirty="0" smtClean="0"/>
              <a:t>n </a:t>
            </a:r>
            <a:r>
              <a:rPr lang="en-US" altLang="en-US" b="1" dirty="0" smtClean="0"/>
              <a:t>− 1 </a:t>
            </a:r>
            <a:r>
              <a:rPr lang="en-US" altLang="en-US" b="1" dirty="0"/>
              <a:t>to check </a:t>
            </a:r>
            <a:r>
              <a:rPr lang="en-US" altLang="en-US" b="1" dirty="0" smtClean="0"/>
              <a:t/>
            </a:r>
            <a:br>
              <a:rPr lang="en-US" altLang="en-US" b="1" dirty="0" smtClean="0"/>
            </a:br>
            <a:r>
              <a:rPr lang="en-US" altLang="en-US" b="1" dirty="0" smtClean="0"/>
              <a:t>whether </a:t>
            </a:r>
            <a:r>
              <a:rPr lang="en-US" altLang="en-US" b="1" dirty="0"/>
              <a:t>it is drawn correctly.</a:t>
            </a:r>
          </a:p>
          <a:p>
            <a:r>
              <a:rPr lang="en-US" altLang="en-US" dirty="0"/>
              <a:t>The degree is 3.  The maximum</a:t>
            </a:r>
          </a:p>
          <a:p>
            <a:r>
              <a:rPr lang="en-US" altLang="en-US" dirty="0"/>
              <a:t>number of turning points will</a:t>
            </a:r>
          </a:p>
          <a:p>
            <a:r>
              <a:rPr lang="en-US" altLang="en-US" dirty="0"/>
              <a:t>be 3 – 1 or 2.  Because the graph</a:t>
            </a:r>
          </a:p>
          <a:p>
            <a:r>
              <a:rPr lang="en-US" altLang="en-US" dirty="0"/>
              <a:t>has two turning points, we have not</a:t>
            </a:r>
          </a:p>
          <a:p>
            <a:r>
              <a:rPr lang="en-US" altLang="en-US" dirty="0"/>
              <a:t>violated the maximum number possible.</a:t>
            </a:r>
          </a:p>
        </p:txBody>
      </p:sp>
      <p:pic>
        <p:nvPicPr>
          <p:cNvPr id="1003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5475" y="2898775"/>
            <a:ext cx="3492500" cy="349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819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035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035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35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035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03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Definition of a Polynomial Function</a:t>
            </a:r>
          </a:p>
        </p:txBody>
      </p:sp>
      <mc:AlternateContent xmlns:mc="http://schemas.openxmlformats.org/markup-compatibility/2006" xmlns:a14="http://schemas.microsoft.com/office/drawing/2010/main">
        <mc:Choice Requires="a14">
          <p:sp>
            <p:nvSpPr>
              <p:cNvPr id="8195" name="Rectangle 3"/>
              <p:cNvSpPr>
                <a:spLocks noGrp="1" noChangeArrowheads="1"/>
              </p:cNvSpPr>
              <p:nvPr>
                <p:ph type="body" idx="1"/>
              </p:nvPr>
            </p:nvSpPr>
            <p:spPr/>
            <p:txBody>
              <a:bodyPr/>
              <a:lstStyle/>
              <a:p>
                <a:r>
                  <a:rPr lang="en-US" altLang="en-US" dirty="0"/>
                  <a:t>Let </a:t>
                </a:r>
                <a14:m>
                  <m:oMath xmlns:m="http://schemas.openxmlformats.org/officeDocument/2006/math">
                    <m:r>
                      <a:rPr lang="en-US" altLang="en-US" b="0" i="1" smtClean="0">
                        <a:latin typeface="Cambria Math" panose="02040503050406030204" pitchFamily="18" charset="0"/>
                      </a:rPr>
                      <m:t>𝑛</m:t>
                    </m:r>
                  </m:oMath>
                </a14:m>
                <a:r>
                  <a:rPr lang="en-US" altLang="en-US" dirty="0"/>
                  <a:t> be a nonnegative integer and let </a:t>
                </a:r>
                <a14:m>
                  <m:oMath xmlns:m="http://schemas.openxmlformats.org/officeDocument/2006/math">
                    <m:sSub>
                      <m:sSubPr>
                        <m:ctrlPr>
                          <a:rPr lang="en-US" altLang="en-US" i="1" smtClean="0">
                            <a:latin typeface="Cambria Math"/>
                          </a:rPr>
                        </m:ctrlPr>
                      </m:sSubPr>
                      <m:e>
                        <m:r>
                          <a:rPr lang="en-US" altLang="en-US" b="0" i="1" smtClean="0">
                            <a:latin typeface="Cambria Math" panose="02040503050406030204" pitchFamily="18" charset="0"/>
                          </a:rPr>
                          <m:t>𝑎</m:t>
                        </m:r>
                      </m:e>
                      <m:sub>
                        <m:r>
                          <a:rPr lang="en-US" altLang="en-US" b="0" i="1" smtClean="0">
                            <a:latin typeface="Cambria Math" panose="02040503050406030204" pitchFamily="18" charset="0"/>
                          </a:rPr>
                          <m:t>𝑛</m:t>
                        </m:r>
                      </m:sub>
                    </m:sSub>
                    <m:r>
                      <a:rPr lang="en-US" altLang="en-US" b="0" i="1" smtClean="0">
                        <a:latin typeface="Cambria Math" panose="02040503050406030204" pitchFamily="18" charset="0"/>
                      </a:rPr>
                      <m:t>,</m:t>
                    </m:r>
                    <m:sSub>
                      <m:sSubPr>
                        <m:ctrlPr>
                          <a:rPr lang="en-US" altLang="en-US" i="1">
                            <a:latin typeface="Cambria Math"/>
                          </a:rPr>
                        </m:ctrlPr>
                      </m:sSubPr>
                      <m:e>
                        <m:r>
                          <a:rPr lang="en-US" altLang="en-US" i="1">
                            <a:latin typeface="Cambria Math" panose="02040503050406030204" pitchFamily="18" charset="0"/>
                          </a:rPr>
                          <m:t>𝑎</m:t>
                        </m:r>
                      </m:e>
                      <m:sub>
                        <m:r>
                          <a:rPr lang="en-US" altLang="en-US" i="1">
                            <a:latin typeface="Cambria Math" panose="02040503050406030204" pitchFamily="18" charset="0"/>
                          </a:rPr>
                          <m:t>𝑛</m:t>
                        </m:r>
                        <m:r>
                          <a:rPr lang="en-US" altLang="en-US" b="0" i="1" smtClean="0">
                            <a:latin typeface="Cambria Math" panose="02040503050406030204" pitchFamily="18" charset="0"/>
                          </a:rPr>
                          <m:t>−1</m:t>
                        </m:r>
                      </m:sub>
                    </m:sSub>
                    <m:r>
                      <a:rPr lang="en-US" altLang="en-US" b="0" i="1" smtClean="0">
                        <a:latin typeface="Cambria Math" panose="02040503050406030204" pitchFamily="18" charset="0"/>
                      </a:rPr>
                      <m:t>,…,</m:t>
                    </m:r>
                    <m:sSub>
                      <m:sSubPr>
                        <m:ctrlPr>
                          <a:rPr lang="en-US" altLang="en-US" i="1">
                            <a:latin typeface="Cambria Math"/>
                          </a:rPr>
                        </m:ctrlPr>
                      </m:sSubPr>
                      <m:e>
                        <m:r>
                          <a:rPr lang="en-US" altLang="en-US" i="1">
                            <a:latin typeface="Cambria Math" panose="02040503050406030204" pitchFamily="18" charset="0"/>
                          </a:rPr>
                          <m:t>𝑎</m:t>
                        </m:r>
                      </m:e>
                      <m:sub>
                        <m:r>
                          <a:rPr lang="en-US" altLang="en-US" b="0" i="1" smtClean="0">
                            <a:latin typeface="Cambria Math" panose="02040503050406030204" pitchFamily="18" charset="0"/>
                          </a:rPr>
                          <m:t>2</m:t>
                        </m:r>
                      </m:sub>
                    </m:sSub>
                    <m:r>
                      <a:rPr lang="en-US" altLang="en-US" b="0" i="1" smtClean="0">
                        <a:latin typeface="Cambria Math" panose="02040503050406030204" pitchFamily="18" charset="0"/>
                      </a:rPr>
                      <m:t>,</m:t>
                    </m:r>
                    <m:sSub>
                      <m:sSubPr>
                        <m:ctrlPr>
                          <a:rPr lang="en-US" altLang="en-US" i="1">
                            <a:latin typeface="Cambria Math"/>
                          </a:rPr>
                        </m:ctrlPr>
                      </m:sSubPr>
                      <m:e>
                        <m:r>
                          <a:rPr lang="en-US" altLang="en-US" i="1">
                            <a:latin typeface="Cambria Math" panose="02040503050406030204" pitchFamily="18" charset="0"/>
                          </a:rPr>
                          <m:t>𝑎</m:t>
                        </m:r>
                      </m:e>
                      <m:sub>
                        <m:r>
                          <a:rPr lang="en-US" altLang="en-US" b="0" i="1" smtClean="0">
                            <a:latin typeface="Cambria Math" panose="02040503050406030204" pitchFamily="18" charset="0"/>
                          </a:rPr>
                          <m:t>1</m:t>
                        </m:r>
                      </m:sub>
                    </m:sSub>
                  </m:oMath>
                </a14:m>
                <a:r>
                  <a:rPr lang="en-US" altLang="en-US" dirty="0"/>
                  <a:t>, </a:t>
                </a:r>
                <a14:m>
                  <m:oMath xmlns:m="http://schemas.openxmlformats.org/officeDocument/2006/math">
                    <m:sSub>
                      <m:sSubPr>
                        <m:ctrlPr>
                          <a:rPr lang="en-US" altLang="en-US" i="1">
                            <a:latin typeface="Cambria Math"/>
                          </a:rPr>
                        </m:ctrlPr>
                      </m:sSubPr>
                      <m:e>
                        <m:r>
                          <a:rPr lang="en-US" altLang="en-US" i="1">
                            <a:latin typeface="Cambria Math" panose="02040503050406030204" pitchFamily="18" charset="0"/>
                          </a:rPr>
                          <m:t>𝑎</m:t>
                        </m:r>
                      </m:e>
                      <m:sub>
                        <m:r>
                          <a:rPr lang="en-US" altLang="en-US" b="0" i="1" smtClean="0">
                            <a:latin typeface="Cambria Math" panose="02040503050406030204" pitchFamily="18" charset="0"/>
                          </a:rPr>
                          <m:t>0</m:t>
                        </m:r>
                      </m:sub>
                    </m:sSub>
                  </m:oMath>
                </a14:m>
                <a:r>
                  <a:rPr lang="en-US" altLang="en-US" dirty="0"/>
                  <a:t> be real numbers, with</a:t>
                </a:r>
                <a14:m>
                  <m:oMath xmlns:m="http://schemas.openxmlformats.org/officeDocument/2006/math">
                    <m:sSub>
                      <m:sSubPr>
                        <m:ctrlPr>
                          <a:rPr lang="en-US" altLang="en-US" i="1">
                            <a:latin typeface="Cambria Math"/>
                          </a:rPr>
                        </m:ctrlPr>
                      </m:sSubPr>
                      <m:e>
                        <m:r>
                          <a:rPr lang="en-US" altLang="en-US" b="0" i="1" smtClean="0">
                            <a:latin typeface="Cambria Math" panose="02040503050406030204" pitchFamily="18" charset="0"/>
                          </a:rPr>
                          <m:t> </m:t>
                        </m:r>
                        <m:r>
                          <a:rPr lang="en-US" altLang="en-US" i="1">
                            <a:latin typeface="Cambria Math" panose="02040503050406030204" pitchFamily="18" charset="0"/>
                          </a:rPr>
                          <m:t>𝑎</m:t>
                        </m:r>
                      </m:e>
                      <m:sub>
                        <m:r>
                          <a:rPr lang="en-US" altLang="en-US" i="1">
                            <a:latin typeface="Cambria Math" panose="02040503050406030204" pitchFamily="18" charset="0"/>
                          </a:rPr>
                          <m:t>𝑛</m:t>
                        </m:r>
                      </m:sub>
                    </m:sSub>
                    <m:r>
                      <a:rPr lang="en-US" altLang="en-US" i="1" smtClean="0">
                        <a:latin typeface="Cambria Math" panose="02040503050406030204" pitchFamily="18" charset="0"/>
                        <a:ea typeface="Cambria Math" panose="02040503050406030204" pitchFamily="18" charset="0"/>
                      </a:rPr>
                      <m:t>≠</m:t>
                    </m:r>
                    <m:r>
                      <a:rPr lang="en-US" altLang="en-US" b="0" i="1" smtClean="0">
                        <a:latin typeface="Cambria Math" panose="02040503050406030204" pitchFamily="18" charset="0"/>
                        <a:ea typeface="Cambria Math" panose="02040503050406030204" pitchFamily="18" charset="0"/>
                      </a:rPr>
                      <m:t>0.</m:t>
                    </m:r>
                  </m:oMath>
                </a14:m>
                <a:r>
                  <a:rPr lang="en-US" altLang="en-US" dirty="0"/>
                  <a:t> The function defined by</a:t>
                </a:r>
              </a:p>
              <a:p>
                <a:endParaRPr lang="en-US" altLang="en-US" dirty="0"/>
              </a:p>
              <a:p>
                <a:pPr/>
                <a14:m>
                  <m:oMathPara xmlns:m="http://schemas.openxmlformats.org/officeDocument/2006/math">
                    <m:oMathParaPr>
                      <m:jc m:val="centerGroup"/>
                    </m:oMathParaPr>
                    <m:oMath xmlns:m="http://schemas.openxmlformats.org/officeDocument/2006/math">
                      <m:r>
                        <a:rPr lang="en-US" altLang="en-US" b="0" i="1" smtClean="0">
                          <a:latin typeface="Cambria Math" panose="02040503050406030204" pitchFamily="18" charset="0"/>
                        </a:rPr>
                        <m:t>𝑓</m:t>
                      </m:r>
                      <m:d>
                        <m:dPr>
                          <m:ctrlPr>
                            <a:rPr lang="en-US" altLang="en-US" b="0" i="1" smtClean="0">
                              <a:latin typeface="Cambria Math"/>
                            </a:rPr>
                          </m:ctrlPr>
                        </m:dPr>
                        <m:e>
                          <m:r>
                            <a:rPr lang="en-US" altLang="en-US" b="0" i="1" smtClean="0">
                              <a:latin typeface="Cambria Math" panose="02040503050406030204" pitchFamily="18" charset="0"/>
                            </a:rPr>
                            <m:t>𝑥</m:t>
                          </m:r>
                        </m:e>
                      </m:d>
                      <m:r>
                        <a:rPr lang="en-US" altLang="en-US" b="0" i="1" smtClean="0">
                          <a:latin typeface="Cambria Math" panose="02040503050406030204" pitchFamily="18" charset="0"/>
                        </a:rPr>
                        <m:t>=</m:t>
                      </m:r>
                      <m:sSub>
                        <m:sSubPr>
                          <m:ctrlPr>
                            <a:rPr lang="en-US" altLang="en-US" b="0" i="1" smtClean="0">
                              <a:latin typeface="Cambria Math"/>
                            </a:rPr>
                          </m:ctrlPr>
                        </m:sSubPr>
                        <m:e>
                          <m:r>
                            <a:rPr lang="en-US" altLang="en-US" b="0" i="1" smtClean="0">
                              <a:latin typeface="Cambria Math" panose="02040503050406030204" pitchFamily="18" charset="0"/>
                            </a:rPr>
                            <m:t>𝑎</m:t>
                          </m:r>
                        </m:e>
                        <m:sub>
                          <m:r>
                            <a:rPr lang="en-US" altLang="en-US" b="0" i="1" smtClean="0">
                              <a:latin typeface="Cambria Math" panose="02040503050406030204" pitchFamily="18" charset="0"/>
                            </a:rPr>
                            <m:t>𝑛</m:t>
                          </m:r>
                        </m:sub>
                      </m:sSub>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𝑛</m:t>
                          </m:r>
                        </m:sup>
                      </m:sSup>
                      <m:r>
                        <a:rPr lang="en-US" altLang="en-US" b="0" i="1" smtClean="0">
                          <a:latin typeface="Cambria Math" panose="02040503050406030204" pitchFamily="18" charset="0"/>
                        </a:rPr>
                        <m:t>+</m:t>
                      </m:r>
                      <m:sSub>
                        <m:sSubPr>
                          <m:ctrlPr>
                            <a:rPr lang="en-US" altLang="en-US" i="1">
                              <a:latin typeface="Cambria Math"/>
                            </a:rPr>
                          </m:ctrlPr>
                        </m:sSubPr>
                        <m:e>
                          <m:r>
                            <a:rPr lang="en-US" altLang="en-US" i="1">
                              <a:latin typeface="Cambria Math" panose="02040503050406030204" pitchFamily="18" charset="0"/>
                            </a:rPr>
                            <m:t>𝑎</m:t>
                          </m:r>
                        </m:e>
                        <m:sub>
                          <m:r>
                            <a:rPr lang="en-US" altLang="en-US" i="1">
                              <a:latin typeface="Cambria Math" panose="02040503050406030204" pitchFamily="18" charset="0"/>
                            </a:rPr>
                            <m:t>𝑛</m:t>
                          </m:r>
                          <m:r>
                            <a:rPr lang="en-US" altLang="en-US" b="0" i="1" smtClean="0">
                              <a:latin typeface="Cambria Math" panose="02040503050406030204" pitchFamily="18" charset="0"/>
                            </a:rPr>
                            <m:t>−1</m:t>
                          </m:r>
                        </m:sub>
                      </m:sSub>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𝑛</m:t>
                          </m:r>
                          <m:r>
                            <a:rPr lang="en-US" altLang="en-US" b="0" i="1" smtClean="0">
                              <a:latin typeface="Cambria Math" panose="02040503050406030204" pitchFamily="18" charset="0"/>
                            </a:rPr>
                            <m:t>−1</m:t>
                          </m:r>
                        </m:sup>
                      </m:sSup>
                      <m:r>
                        <a:rPr lang="en-US" altLang="en-US" b="0" i="1" smtClean="0">
                          <a:latin typeface="Cambria Math" panose="02040503050406030204" pitchFamily="18" charset="0"/>
                        </a:rPr>
                        <m:t>+…+</m:t>
                      </m:r>
                      <m:sSub>
                        <m:sSubPr>
                          <m:ctrlPr>
                            <a:rPr lang="en-US" altLang="en-US" i="1">
                              <a:latin typeface="Cambria Math"/>
                            </a:rPr>
                          </m:ctrlPr>
                        </m:sSubPr>
                        <m:e>
                          <m:r>
                            <a:rPr lang="en-US" altLang="en-US" i="1">
                              <a:latin typeface="Cambria Math" panose="02040503050406030204" pitchFamily="18" charset="0"/>
                            </a:rPr>
                            <m:t>𝑎</m:t>
                          </m:r>
                        </m:e>
                        <m:sub>
                          <m:r>
                            <a:rPr lang="en-US" altLang="en-US" b="0" i="1" smtClean="0">
                              <a:latin typeface="Cambria Math" panose="02040503050406030204" pitchFamily="18" charset="0"/>
                            </a:rPr>
                            <m:t>2</m:t>
                          </m:r>
                        </m:sub>
                      </m:sSub>
                      <m:sSup>
                        <m:sSupPr>
                          <m:ctrlPr>
                            <a:rPr lang="en-US" altLang="en-US" i="1">
                              <a:latin typeface="Cambria Math"/>
                            </a:rPr>
                          </m:ctrlPr>
                        </m:sSupPr>
                        <m:e>
                          <m:r>
                            <a:rPr lang="en-US" altLang="en-US" i="1">
                              <a:latin typeface="Cambria Math" panose="02040503050406030204" pitchFamily="18" charset="0"/>
                            </a:rPr>
                            <m:t>𝑥</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m:t>
                      </m:r>
                      <m:sSub>
                        <m:sSubPr>
                          <m:ctrlPr>
                            <a:rPr lang="en-US" altLang="en-US" i="1">
                              <a:latin typeface="Cambria Math"/>
                            </a:rPr>
                          </m:ctrlPr>
                        </m:sSubPr>
                        <m:e>
                          <m:r>
                            <a:rPr lang="en-US" altLang="en-US" i="1">
                              <a:latin typeface="Cambria Math" panose="02040503050406030204" pitchFamily="18" charset="0"/>
                            </a:rPr>
                            <m:t>𝑎</m:t>
                          </m:r>
                        </m:e>
                        <m:sub>
                          <m:r>
                            <a:rPr lang="en-US" altLang="en-US" b="0" i="1" smtClean="0">
                              <a:latin typeface="Cambria Math" panose="02040503050406030204" pitchFamily="18" charset="0"/>
                            </a:rPr>
                            <m:t>1</m:t>
                          </m:r>
                        </m:sub>
                      </m:sSub>
                      <m:r>
                        <a:rPr lang="en-US" altLang="en-US" b="0" i="1" smtClean="0">
                          <a:latin typeface="Cambria Math" panose="02040503050406030204" pitchFamily="18" charset="0"/>
                        </a:rPr>
                        <m:t>𝑥</m:t>
                      </m:r>
                      <m:r>
                        <a:rPr lang="en-US" altLang="en-US" b="0" i="1" smtClean="0">
                          <a:latin typeface="Cambria Math" panose="02040503050406030204" pitchFamily="18" charset="0"/>
                        </a:rPr>
                        <m:t>+</m:t>
                      </m:r>
                      <m:sSub>
                        <m:sSubPr>
                          <m:ctrlPr>
                            <a:rPr lang="en-US" altLang="en-US" b="0" i="1" smtClean="0">
                              <a:latin typeface="Cambria Math"/>
                            </a:rPr>
                          </m:ctrlPr>
                        </m:sSubPr>
                        <m:e>
                          <m:r>
                            <a:rPr lang="en-US" altLang="en-US" b="0" i="1" smtClean="0">
                              <a:latin typeface="Cambria Math" panose="02040503050406030204" pitchFamily="18" charset="0"/>
                            </a:rPr>
                            <m:t>𝑎</m:t>
                          </m:r>
                        </m:e>
                        <m:sub>
                          <m:r>
                            <a:rPr lang="en-US" altLang="en-US" b="0" i="1" smtClean="0">
                              <a:latin typeface="Cambria Math" panose="02040503050406030204" pitchFamily="18" charset="0"/>
                            </a:rPr>
                            <m:t>0</m:t>
                          </m:r>
                        </m:sub>
                      </m:sSub>
                    </m:oMath>
                  </m:oMathPara>
                </a14:m>
                <a:endParaRPr lang="en-US" altLang="en-US" dirty="0"/>
              </a:p>
              <a:p>
                <a:endParaRPr lang="en-US" altLang="en-US" dirty="0"/>
              </a:p>
              <a:p>
                <a:r>
                  <a:rPr lang="en-US" altLang="en-US" dirty="0"/>
                  <a:t>is called a </a:t>
                </a:r>
                <a:r>
                  <a:rPr lang="en-US" altLang="en-US" b="1" dirty="0"/>
                  <a:t>polynomial function of degree </a:t>
                </a:r>
                <a14:m>
                  <m:oMath xmlns:m="http://schemas.openxmlformats.org/officeDocument/2006/math">
                    <m:r>
                      <a:rPr lang="en-US" altLang="en-US" b="1" i="1" smtClean="0">
                        <a:latin typeface="Cambria Math" panose="02040503050406030204" pitchFamily="18" charset="0"/>
                      </a:rPr>
                      <m:t>𝒏</m:t>
                    </m:r>
                  </m:oMath>
                </a14:m>
                <a:r>
                  <a:rPr lang="en-US" altLang="en-US" dirty="0"/>
                  <a:t>.  The number </a:t>
                </a:r>
                <a:r>
                  <a:rPr lang="en-US" altLang="en-US" i="1" dirty="0"/>
                  <a:t>a</a:t>
                </a:r>
                <a:r>
                  <a:rPr lang="en-US" altLang="en-US" i="1" baseline="-25000" dirty="0"/>
                  <a:t>n</a:t>
                </a:r>
                <a:r>
                  <a:rPr lang="en-US" altLang="en-US" dirty="0"/>
                  <a:t>, the coefficient of the variable to the highest power, is called the </a:t>
                </a:r>
                <a:r>
                  <a:rPr lang="en-US" altLang="en-US" b="1" dirty="0"/>
                  <a:t>leading coefficient</a:t>
                </a:r>
                <a:r>
                  <a:rPr lang="en-US" altLang="en-US" dirty="0"/>
                  <a:t>.</a:t>
                </a:r>
              </a:p>
            </p:txBody>
          </p:sp>
        </mc:Choice>
        <mc:Fallback xmlns="">
          <p:sp>
            <p:nvSpPr>
              <p:cNvPr id="8195" name="Rectangle 3"/>
              <p:cNvSpPr>
                <a:spLocks noGrp="1" noRot="1" noChangeAspect="1" noMove="1" noResize="1" noEditPoints="1" noAdjustHandles="1" noChangeArrowheads="1" noChangeShapeType="1" noTextEdit="1"/>
              </p:cNvSpPr>
              <p:nvPr>
                <p:ph type="body" idx="1"/>
              </p:nvPr>
            </p:nvSpPr>
            <p:spPr>
              <a:blipFill>
                <a:blip r:embed="rId2"/>
                <a:stretch>
                  <a:fillRect l="-1401" t="-1482" r="-560"/>
                </a:stretch>
              </a:blipFill>
            </p:spPr>
            <p:txBody>
              <a:bodyPr/>
              <a:lstStyle/>
              <a:p>
                <a:r>
                  <a:rPr lang="en-US">
                    <a:noFill/>
                  </a:rPr>
                  <a:t> </a:t>
                </a:r>
              </a:p>
            </p:txBody>
          </p:sp>
        </mc:Fallback>
      </mc:AlternateContent>
    </p:spTree>
    <p:extLst>
      <p:ext uri="{BB962C8B-B14F-4D97-AF65-F5344CB8AC3E}">
        <p14:creationId xmlns:p14="http://schemas.microsoft.com/office/powerpoint/2010/main" val="2418062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Graphs of Polynomial Functions – Smooth and Continuous</a:t>
            </a:r>
          </a:p>
        </p:txBody>
      </p:sp>
      <p:sp>
        <p:nvSpPr>
          <p:cNvPr id="76803" name="Rectangle 3"/>
          <p:cNvSpPr>
            <a:spLocks noGrp="1" noChangeArrowheads="1"/>
          </p:cNvSpPr>
          <p:nvPr>
            <p:ph type="body" idx="1"/>
          </p:nvPr>
        </p:nvSpPr>
        <p:spPr/>
        <p:txBody>
          <a:bodyPr/>
          <a:lstStyle/>
          <a:p>
            <a:r>
              <a:rPr lang="en-US" altLang="en-US"/>
              <a:t>Polynomial functions of degree 2 or higher have graphs that are </a:t>
            </a:r>
            <a:r>
              <a:rPr lang="en-US" altLang="en-US" i="1"/>
              <a:t>smooth</a:t>
            </a:r>
            <a:r>
              <a:rPr lang="en-US" altLang="en-US"/>
              <a:t> and </a:t>
            </a:r>
            <a:r>
              <a:rPr lang="en-US" altLang="en-US" i="1"/>
              <a:t>continuous</a:t>
            </a:r>
            <a:r>
              <a:rPr lang="en-US" altLang="en-US"/>
              <a:t>.  </a:t>
            </a:r>
          </a:p>
          <a:p>
            <a:endParaRPr lang="en-US" altLang="en-US"/>
          </a:p>
          <a:p>
            <a:r>
              <a:rPr lang="en-US" altLang="en-US"/>
              <a:t>By </a:t>
            </a:r>
            <a:r>
              <a:rPr lang="en-US" altLang="en-US" b="1"/>
              <a:t>smooth</a:t>
            </a:r>
            <a:r>
              <a:rPr lang="en-US" altLang="en-US"/>
              <a:t>, we mean that the graphs contain only rounded curves with no sharp corners.  </a:t>
            </a:r>
          </a:p>
          <a:p>
            <a:endParaRPr lang="en-US" altLang="en-US"/>
          </a:p>
          <a:p>
            <a:r>
              <a:rPr lang="en-US" altLang="en-US"/>
              <a:t>By </a:t>
            </a:r>
            <a:r>
              <a:rPr lang="en-US" altLang="en-US" b="1"/>
              <a:t>continuous</a:t>
            </a:r>
            <a:r>
              <a:rPr lang="en-US" altLang="en-US"/>
              <a:t>, we mean that the graphs have no breaks and can be drawn without lifting your pencil from the rectangular coordinate system.     </a:t>
            </a:r>
          </a:p>
        </p:txBody>
      </p:sp>
    </p:spTree>
    <p:extLst>
      <p:ext uri="{BB962C8B-B14F-4D97-AF65-F5344CB8AC3E}">
        <p14:creationId xmlns:p14="http://schemas.microsoft.com/office/powerpoint/2010/main" val="836325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80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68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End Behavior of Polynomial Functions</a:t>
            </a:r>
          </a:p>
        </p:txBody>
      </p:sp>
      <p:sp>
        <p:nvSpPr>
          <p:cNvPr id="77827" name="Rectangle 3"/>
          <p:cNvSpPr>
            <a:spLocks noGrp="1" noChangeArrowheads="1"/>
          </p:cNvSpPr>
          <p:nvPr>
            <p:ph type="body" idx="1"/>
          </p:nvPr>
        </p:nvSpPr>
        <p:spPr/>
        <p:txBody>
          <a:bodyPr/>
          <a:lstStyle/>
          <a:p>
            <a:r>
              <a:rPr lang="en-US" altLang="en-US" dirty="0"/>
              <a:t>The behavior of the graph of a function to the far left or the far right is called its </a:t>
            </a:r>
            <a:r>
              <a:rPr lang="en-US" altLang="en-US" b="1" dirty="0"/>
              <a:t>end behavior</a:t>
            </a:r>
            <a:r>
              <a:rPr lang="en-US" altLang="en-US" dirty="0"/>
              <a:t>.</a:t>
            </a:r>
          </a:p>
          <a:p>
            <a:r>
              <a:rPr lang="en-US" altLang="en-US" dirty="0"/>
              <a:t>     Although the graph of a polynomial function may have intervals where it increases or decreases, the graph will eventually rise or fall without bound as it moves far to the left or far to the right.</a:t>
            </a:r>
          </a:p>
          <a:p>
            <a:r>
              <a:rPr lang="en-US" altLang="en-US" dirty="0"/>
              <a:t>     The sign of the leading coefficient, </a:t>
            </a:r>
            <a:r>
              <a:rPr lang="en-US" altLang="en-US" i="1" dirty="0"/>
              <a:t>a</a:t>
            </a:r>
            <a:r>
              <a:rPr lang="en-US" altLang="en-US" i="1" baseline="-25000" dirty="0"/>
              <a:t>n</a:t>
            </a:r>
            <a:r>
              <a:rPr lang="en-US" altLang="en-US" dirty="0"/>
              <a:t>, and the degree, </a:t>
            </a:r>
            <a:r>
              <a:rPr lang="en-US" altLang="en-US" i="1" dirty="0"/>
              <a:t>n</a:t>
            </a:r>
            <a:r>
              <a:rPr lang="en-US" altLang="en-US" dirty="0"/>
              <a:t>, of the polynomial function reveal its end behavior.</a:t>
            </a:r>
          </a:p>
          <a:p>
            <a:endParaRPr lang="en-US" altLang="en-US" dirty="0"/>
          </a:p>
        </p:txBody>
      </p:sp>
    </p:spTree>
    <p:extLst>
      <p:ext uri="{BB962C8B-B14F-4D97-AF65-F5344CB8AC3E}">
        <p14:creationId xmlns:p14="http://schemas.microsoft.com/office/powerpoint/2010/main" val="171052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8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The Leading Coefficient Test</a:t>
            </a:r>
          </a:p>
        </p:txBody>
      </p:sp>
      <mc:AlternateContent xmlns:mc="http://schemas.openxmlformats.org/markup-compatibility/2006" xmlns:a14="http://schemas.microsoft.com/office/drawing/2010/main">
        <mc:Choice Requires="a14">
          <p:sp>
            <p:nvSpPr>
              <p:cNvPr id="11267" name="Rectangle 3"/>
              <p:cNvSpPr>
                <a:spLocks noGrp="1" noChangeArrowheads="1"/>
              </p:cNvSpPr>
              <p:nvPr>
                <p:ph type="body" idx="1"/>
              </p:nvPr>
            </p:nvSpPr>
            <p:spPr/>
            <p:txBody>
              <a:bodyPr/>
              <a:lstStyle/>
              <a:p>
                <a:r>
                  <a:rPr lang="en-US" altLang="en-US" dirty="0"/>
                  <a:t>As </a:t>
                </a:r>
                <a:r>
                  <a:rPr lang="en-US" altLang="en-US" i="1" dirty="0"/>
                  <a:t>x</a:t>
                </a:r>
                <a:r>
                  <a:rPr lang="en-US" altLang="en-US" dirty="0"/>
                  <a:t> increases or decreases without bound, the graph of the polynomial function</a:t>
                </a:r>
              </a:p>
              <a:p>
                <a14:m>
                  <m:oMath xmlns:m="http://schemas.openxmlformats.org/officeDocument/2006/math">
                    <m:r>
                      <a:rPr lang="en-US" altLang="en-US" b="0" i="1" smtClean="0">
                        <a:latin typeface="Cambria Math" panose="02040503050406030204" pitchFamily="18" charset="0"/>
                      </a:rPr>
                      <m:t>𝑓</m:t>
                    </m:r>
                    <m:d>
                      <m:dPr>
                        <m:ctrlPr>
                          <a:rPr lang="en-US" altLang="en-US" b="0" i="1" smtClean="0">
                            <a:latin typeface="Cambria Math"/>
                          </a:rPr>
                        </m:ctrlPr>
                      </m:dPr>
                      <m:e>
                        <m:r>
                          <a:rPr lang="en-US" altLang="en-US" b="0" i="1" smtClean="0">
                            <a:latin typeface="Cambria Math" panose="02040503050406030204" pitchFamily="18" charset="0"/>
                          </a:rPr>
                          <m:t>𝑥</m:t>
                        </m:r>
                      </m:e>
                    </m:d>
                    <m:r>
                      <a:rPr lang="en-US" altLang="en-US" b="0" i="1" smtClean="0">
                        <a:latin typeface="Cambria Math" panose="02040503050406030204" pitchFamily="18" charset="0"/>
                      </a:rPr>
                      <m:t>=</m:t>
                    </m:r>
                    <m:sSub>
                      <m:sSubPr>
                        <m:ctrlPr>
                          <a:rPr lang="en-US" altLang="en-US" b="0" i="1" smtClean="0">
                            <a:latin typeface="Cambria Math"/>
                          </a:rPr>
                        </m:ctrlPr>
                      </m:sSubPr>
                      <m:e>
                        <m:r>
                          <a:rPr lang="en-US" altLang="en-US" b="0" i="1" smtClean="0">
                            <a:latin typeface="Cambria Math" panose="02040503050406030204" pitchFamily="18" charset="0"/>
                          </a:rPr>
                          <m:t>𝑎</m:t>
                        </m:r>
                      </m:e>
                      <m:sub>
                        <m:r>
                          <a:rPr lang="en-US" altLang="en-US" b="0" i="1" smtClean="0">
                            <a:latin typeface="Cambria Math" panose="02040503050406030204" pitchFamily="18" charset="0"/>
                          </a:rPr>
                          <m:t>𝑛</m:t>
                        </m:r>
                      </m:sub>
                    </m:sSub>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𝑛</m:t>
                        </m:r>
                      </m:sup>
                    </m:sSup>
                    <m:r>
                      <a:rPr lang="en-US" altLang="en-US" b="0" i="1" smtClean="0">
                        <a:latin typeface="Cambria Math" panose="02040503050406030204" pitchFamily="18" charset="0"/>
                      </a:rPr>
                      <m:t>+</m:t>
                    </m:r>
                    <m:sSub>
                      <m:sSubPr>
                        <m:ctrlPr>
                          <a:rPr lang="en-US" altLang="en-US" i="1">
                            <a:latin typeface="Cambria Math"/>
                          </a:rPr>
                        </m:ctrlPr>
                      </m:sSubPr>
                      <m:e>
                        <m:r>
                          <a:rPr lang="en-US" altLang="en-US" i="1">
                            <a:latin typeface="Cambria Math" panose="02040503050406030204" pitchFamily="18" charset="0"/>
                          </a:rPr>
                          <m:t>𝑎</m:t>
                        </m:r>
                      </m:e>
                      <m:sub>
                        <m:r>
                          <a:rPr lang="en-US" altLang="en-US" i="1">
                            <a:latin typeface="Cambria Math" panose="02040503050406030204" pitchFamily="18" charset="0"/>
                          </a:rPr>
                          <m:t>𝑛</m:t>
                        </m:r>
                        <m:r>
                          <a:rPr lang="en-US" altLang="en-US" b="0" i="1" smtClean="0">
                            <a:latin typeface="Cambria Math" panose="02040503050406030204" pitchFamily="18" charset="0"/>
                          </a:rPr>
                          <m:t>−1</m:t>
                        </m:r>
                      </m:sub>
                    </m:sSub>
                    <m:sSup>
                      <m:sSupPr>
                        <m:ctrlPr>
                          <a:rPr lang="en-US" altLang="en-US" i="1">
                            <a:latin typeface="Cambria Math"/>
                          </a:rPr>
                        </m:ctrlPr>
                      </m:sSupPr>
                      <m:e>
                        <m:r>
                          <a:rPr lang="en-US" altLang="en-US" i="1">
                            <a:latin typeface="Cambria Math" panose="02040503050406030204" pitchFamily="18" charset="0"/>
                          </a:rPr>
                          <m:t>𝑥</m:t>
                        </m:r>
                      </m:e>
                      <m:sup>
                        <m:r>
                          <a:rPr lang="en-US" altLang="en-US" i="1">
                            <a:latin typeface="Cambria Math" panose="02040503050406030204" pitchFamily="18" charset="0"/>
                          </a:rPr>
                          <m:t>𝑛</m:t>
                        </m:r>
                        <m:r>
                          <a:rPr lang="en-US" altLang="en-US" b="0" i="1" smtClean="0">
                            <a:latin typeface="Cambria Math" panose="02040503050406030204" pitchFamily="18" charset="0"/>
                          </a:rPr>
                          <m:t>−1</m:t>
                        </m:r>
                      </m:sup>
                    </m:sSup>
                    <m:r>
                      <a:rPr lang="en-US" altLang="en-US" b="0" i="1" smtClean="0">
                        <a:latin typeface="Cambria Math" panose="02040503050406030204" pitchFamily="18" charset="0"/>
                      </a:rPr>
                      <m:t>+…+</m:t>
                    </m:r>
                    <m:sSub>
                      <m:sSubPr>
                        <m:ctrlPr>
                          <a:rPr lang="en-US" altLang="en-US" i="1">
                            <a:latin typeface="Cambria Math"/>
                          </a:rPr>
                        </m:ctrlPr>
                      </m:sSubPr>
                      <m:e>
                        <m:r>
                          <a:rPr lang="en-US" altLang="en-US" i="1">
                            <a:latin typeface="Cambria Math" panose="02040503050406030204" pitchFamily="18" charset="0"/>
                          </a:rPr>
                          <m:t>𝑎</m:t>
                        </m:r>
                      </m:e>
                      <m:sub>
                        <m:r>
                          <a:rPr lang="en-US" altLang="en-US" b="0" i="1" smtClean="0">
                            <a:latin typeface="Cambria Math" panose="02040503050406030204" pitchFamily="18" charset="0"/>
                          </a:rPr>
                          <m:t>2</m:t>
                        </m:r>
                      </m:sub>
                    </m:sSub>
                    <m:sSup>
                      <m:sSupPr>
                        <m:ctrlPr>
                          <a:rPr lang="en-US" altLang="en-US" i="1">
                            <a:latin typeface="Cambria Math"/>
                          </a:rPr>
                        </m:ctrlPr>
                      </m:sSupPr>
                      <m:e>
                        <m:r>
                          <a:rPr lang="en-US" altLang="en-US" i="1">
                            <a:latin typeface="Cambria Math" panose="02040503050406030204" pitchFamily="18" charset="0"/>
                          </a:rPr>
                          <m:t>𝑥</m:t>
                        </m:r>
                      </m:e>
                      <m:sup>
                        <m:r>
                          <a:rPr lang="en-US" altLang="en-US" b="0" i="1" smtClean="0">
                            <a:latin typeface="Cambria Math" panose="02040503050406030204" pitchFamily="18" charset="0"/>
                          </a:rPr>
                          <m:t>2</m:t>
                        </m:r>
                      </m:sup>
                    </m:sSup>
                    <m:r>
                      <a:rPr lang="en-US" altLang="en-US" b="0" i="1" smtClean="0">
                        <a:latin typeface="Cambria Math" panose="02040503050406030204" pitchFamily="18" charset="0"/>
                      </a:rPr>
                      <m:t>+</m:t>
                    </m:r>
                    <m:sSub>
                      <m:sSubPr>
                        <m:ctrlPr>
                          <a:rPr lang="en-US" altLang="en-US" i="1">
                            <a:latin typeface="Cambria Math"/>
                          </a:rPr>
                        </m:ctrlPr>
                      </m:sSubPr>
                      <m:e>
                        <m:r>
                          <a:rPr lang="en-US" altLang="en-US" i="1">
                            <a:latin typeface="Cambria Math" panose="02040503050406030204" pitchFamily="18" charset="0"/>
                          </a:rPr>
                          <m:t>𝑎</m:t>
                        </m:r>
                      </m:e>
                      <m:sub>
                        <m:r>
                          <a:rPr lang="en-US" altLang="en-US" b="0" i="1" smtClean="0">
                            <a:latin typeface="Cambria Math" panose="02040503050406030204" pitchFamily="18" charset="0"/>
                          </a:rPr>
                          <m:t>1</m:t>
                        </m:r>
                      </m:sub>
                    </m:sSub>
                    <m:r>
                      <a:rPr lang="en-US" altLang="en-US" b="0" i="1" smtClean="0">
                        <a:latin typeface="Cambria Math" panose="02040503050406030204" pitchFamily="18" charset="0"/>
                      </a:rPr>
                      <m:t>𝑥</m:t>
                    </m:r>
                    <m:r>
                      <a:rPr lang="en-US" altLang="en-US" b="0" i="1" smtClean="0">
                        <a:latin typeface="Cambria Math" panose="02040503050406030204" pitchFamily="18" charset="0"/>
                      </a:rPr>
                      <m:t>+</m:t>
                    </m:r>
                    <m:sSub>
                      <m:sSubPr>
                        <m:ctrlPr>
                          <a:rPr lang="en-US" altLang="en-US" b="0" i="1" smtClean="0">
                            <a:latin typeface="Cambria Math"/>
                          </a:rPr>
                        </m:ctrlPr>
                      </m:sSubPr>
                      <m:e>
                        <m:r>
                          <a:rPr lang="en-US" altLang="en-US" b="0" i="1" smtClean="0">
                            <a:latin typeface="Cambria Math" panose="02040503050406030204" pitchFamily="18" charset="0"/>
                          </a:rPr>
                          <m:t>𝑎</m:t>
                        </m:r>
                      </m:e>
                      <m:sub>
                        <m:r>
                          <a:rPr lang="en-US" altLang="en-US" b="0" i="1" smtClean="0">
                            <a:latin typeface="Cambria Math" panose="02040503050406030204" pitchFamily="18" charset="0"/>
                          </a:rPr>
                          <m:t>0</m:t>
                        </m:r>
                      </m:sub>
                    </m:sSub>
                  </m:oMath>
                </a14:m>
                <a:r>
                  <a:rPr lang="en-US" altLang="en-US" dirty="0"/>
                  <a:t> </a:t>
                </a:r>
                <a14:m>
                  <m:oMath xmlns:m="http://schemas.openxmlformats.org/officeDocument/2006/math">
                    <m:d>
                      <m:dPr>
                        <m:ctrlPr>
                          <a:rPr lang="en-US" altLang="en-US" i="1" dirty="0" smtClean="0">
                            <a:latin typeface="Cambria Math"/>
                          </a:rPr>
                        </m:ctrlPr>
                      </m:dPr>
                      <m:e>
                        <m:sSub>
                          <m:sSubPr>
                            <m:ctrlPr>
                              <a:rPr lang="en-US" altLang="en-US" i="1" dirty="0" smtClean="0">
                                <a:latin typeface="Cambria Math"/>
                              </a:rPr>
                            </m:ctrlPr>
                          </m:sSubPr>
                          <m:e>
                            <m:r>
                              <a:rPr lang="en-US" altLang="en-US" b="0" i="1" dirty="0" smtClean="0">
                                <a:latin typeface="Cambria Math" panose="02040503050406030204" pitchFamily="18" charset="0"/>
                              </a:rPr>
                              <m:t>𝑎</m:t>
                            </m:r>
                          </m:e>
                          <m:sub>
                            <m:r>
                              <a:rPr lang="en-US" altLang="en-US" b="0" i="1" dirty="0" smtClean="0">
                                <a:latin typeface="Cambria Math" panose="02040503050406030204" pitchFamily="18" charset="0"/>
                              </a:rPr>
                              <m:t>𝑛</m:t>
                            </m:r>
                          </m:sub>
                        </m:sSub>
                        <m:r>
                          <a:rPr lang="en-US" altLang="en-US" i="1" dirty="0" smtClean="0">
                            <a:latin typeface="Cambria Math" panose="02040503050406030204" pitchFamily="18" charset="0"/>
                            <a:ea typeface="Cambria Math" panose="02040503050406030204" pitchFamily="18" charset="0"/>
                          </a:rPr>
                          <m:t>≠</m:t>
                        </m:r>
                        <m:r>
                          <a:rPr lang="en-US" altLang="en-US" b="0" i="1" dirty="0" smtClean="0">
                            <a:latin typeface="Cambria Math" panose="02040503050406030204" pitchFamily="18" charset="0"/>
                            <a:ea typeface="Cambria Math" panose="02040503050406030204" pitchFamily="18" charset="0"/>
                          </a:rPr>
                          <m:t>0</m:t>
                        </m:r>
                      </m:e>
                    </m:d>
                  </m:oMath>
                </a14:m>
                <a:endParaRPr lang="en-US" altLang="en-US" dirty="0"/>
              </a:p>
              <a:p>
                <a:r>
                  <a:rPr lang="en-US" altLang="en-US" dirty="0"/>
                  <a:t>eventually rises or falls.  In particular, the sign of the leading coefficient, </a:t>
                </a:r>
                <a:r>
                  <a:rPr lang="en-US" altLang="en-US" i="1" dirty="0"/>
                  <a:t>a</a:t>
                </a:r>
                <a:r>
                  <a:rPr lang="en-US" altLang="en-US" i="1" baseline="-25000" dirty="0"/>
                  <a:t>n</a:t>
                </a:r>
                <a:r>
                  <a:rPr lang="en-US" altLang="en-US" dirty="0"/>
                  <a:t>, and the degree, </a:t>
                </a:r>
                <a:r>
                  <a:rPr lang="en-US" altLang="en-US" i="1" dirty="0"/>
                  <a:t>n</a:t>
                </a:r>
                <a:r>
                  <a:rPr lang="en-US" altLang="en-US" dirty="0"/>
                  <a:t>, of the polynomial function reveal its end behavior.</a:t>
                </a:r>
              </a:p>
              <a:p>
                <a:endParaRPr lang="en-US" altLang="en-US" dirty="0"/>
              </a:p>
            </p:txBody>
          </p:sp>
        </mc:Choice>
        <mc:Fallback xmlns="">
          <p:sp>
            <p:nvSpPr>
              <p:cNvPr id="11267" name="Rectangle 3"/>
              <p:cNvSpPr>
                <a:spLocks noGrp="1" noRot="1" noChangeAspect="1" noMove="1" noResize="1" noEditPoints="1" noAdjustHandles="1" noChangeArrowheads="1" noChangeShapeType="1" noTextEdit="1"/>
              </p:cNvSpPr>
              <p:nvPr>
                <p:ph type="body" idx="1"/>
              </p:nvPr>
            </p:nvSpPr>
            <p:spPr>
              <a:blipFill>
                <a:blip r:embed="rId2"/>
                <a:stretch>
                  <a:fillRect l="-1401" t="-1482" r="-1471"/>
                </a:stretch>
              </a:blipFill>
            </p:spPr>
            <p:txBody>
              <a:bodyPr/>
              <a:lstStyle/>
              <a:p>
                <a:r>
                  <a:rPr lang="en-US">
                    <a:noFill/>
                  </a:rPr>
                  <a:t> </a:t>
                </a:r>
              </a:p>
            </p:txBody>
          </p:sp>
        </mc:Fallback>
      </mc:AlternateContent>
    </p:spTree>
    <p:extLst>
      <p:ext uri="{BB962C8B-B14F-4D97-AF65-F5344CB8AC3E}">
        <p14:creationId xmlns:p14="http://schemas.microsoft.com/office/powerpoint/2010/main" val="489642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a:t>The Leading Coefficient Test </a:t>
            </a:r>
            <a:r>
              <a:rPr lang="en-US" altLang="en-US" i="1" dirty="0"/>
              <a:t>(continued)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10" y="1235551"/>
            <a:ext cx="8954429" cy="4481779"/>
          </a:xfrm>
          <a:prstGeom prst="rect">
            <a:avLst/>
          </a:prstGeom>
        </p:spPr>
      </p:pic>
    </p:spTree>
    <p:extLst>
      <p:ext uri="{BB962C8B-B14F-4D97-AF65-F5344CB8AC3E}">
        <p14:creationId xmlns:p14="http://schemas.microsoft.com/office/powerpoint/2010/main" val="27029755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a:t>Example 1:  Using the Leading Coefficient Test</a:t>
            </a:r>
          </a:p>
        </p:txBody>
      </p:sp>
      <mc:AlternateContent xmlns:mc="http://schemas.openxmlformats.org/markup-compatibility/2006" xmlns:a14="http://schemas.microsoft.com/office/drawing/2010/main">
        <mc:Choice Requires="a14">
          <p:sp>
            <p:nvSpPr>
              <p:cNvPr id="80899" name="Rectangle 3"/>
              <p:cNvSpPr>
                <a:spLocks noGrp="1" noChangeArrowheads="1"/>
              </p:cNvSpPr>
              <p:nvPr>
                <p:ph type="body" idx="1"/>
              </p:nvPr>
            </p:nvSpPr>
            <p:spPr>
              <a:xfrm>
                <a:off x="457200" y="1223890"/>
                <a:ext cx="8229600" cy="4902274"/>
              </a:xfrm>
            </p:spPr>
            <p:txBody>
              <a:bodyPr/>
              <a:lstStyle/>
              <a:p>
                <a:r>
                  <a:rPr lang="en-US" altLang="en-US" dirty="0"/>
                  <a:t>Use the Leading Coefficient Test to determine the end behavior of the graph of </a:t>
                </a:r>
                <a14:m>
                  <m:oMath xmlns:m="http://schemas.openxmlformats.org/officeDocument/2006/math">
                    <m:r>
                      <a:rPr lang="en-US" altLang="en-US" b="0" i="1" smtClean="0">
                        <a:latin typeface="Cambria Math" panose="02040503050406030204" pitchFamily="18" charset="0"/>
                      </a:rPr>
                      <m:t>𝑓</m:t>
                    </m:r>
                    <m:d>
                      <m:dPr>
                        <m:ctrlPr>
                          <a:rPr lang="en-US" altLang="en-US" b="0" i="1" smtClean="0">
                            <a:latin typeface="Cambria Math"/>
                          </a:rPr>
                        </m:ctrlPr>
                      </m:dPr>
                      <m:e>
                        <m:r>
                          <a:rPr lang="en-US" altLang="en-US" b="0" i="1" smtClean="0">
                            <a:latin typeface="Cambria Math" panose="02040503050406030204" pitchFamily="18" charset="0"/>
                          </a:rPr>
                          <m:t>𝑥</m:t>
                        </m:r>
                      </m:e>
                    </m:d>
                    <m:r>
                      <a:rPr lang="en-US" altLang="en-US" b="0" i="1" smtClean="0">
                        <a:latin typeface="Cambria Math" panose="02040503050406030204" pitchFamily="18" charset="0"/>
                      </a:rPr>
                      <m:t>=</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4</m:t>
                        </m:r>
                      </m:sup>
                    </m:sSup>
                    <m:r>
                      <a:rPr lang="en-US" altLang="en-US" b="0" i="1" smtClean="0">
                        <a:latin typeface="Cambria Math" panose="02040503050406030204" pitchFamily="18" charset="0"/>
                      </a:rPr>
                      <m:t>−4</m:t>
                    </m:r>
                    <m:sSup>
                      <m:sSupPr>
                        <m:ctrlPr>
                          <a:rPr lang="en-US" altLang="en-US" b="0" i="1" smtClean="0">
                            <a:latin typeface="Cambria Math"/>
                          </a:rPr>
                        </m:ctrlPr>
                      </m:sSupPr>
                      <m:e>
                        <m:r>
                          <a:rPr lang="en-US" altLang="en-US" b="0" i="1" smtClean="0">
                            <a:latin typeface="Cambria Math" panose="02040503050406030204" pitchFamily="18" charset="0"/>
                          </a:rPr>
                          <m:t>𝑥</m:t>
                        </m:r>
                      </m:e>
                      <m:sup>
                        <m:r>
                          <a:rPr lang="en-US" altLang="en-US" b="0" i="1" smtClean="0">
                            <a:latin typeface="Cambria Math" panose="02040503050406030204" pitchFamily="18" charset="0"/>
                          </a:rPr>
                          <m:t>2</m:t>
                        </m:r>
                      </m:sup>
                    </m:sSup>
                  </m:oMath>
                </a14:m>
                <a:r>
                  <a:rPr lang="en-US" altLang="en-US" dirty="0"/>
                  <a:t>.</a:t>
                </a:r>
              </a:p>
              <a:p>
                <a:r>
                  <a:rPr lang="en-US" altLang="en-US" dirty="0"/>
                  <a:t>Solution:</a:t>
                </a:r>
              </a:p>
              <a:p>
                <a:r>
                  <a:rPr lang="en-US" altLang="en-US" dirty="0"/>
                  <a:t>The degree of the function is 4, </a:t>
                </a:r>
              </a:p>
              <a:p>
                <a:r>
                  <a:rPr lang="en-US" altLang="en-US" dirty="0"/>
                  <a:t>which is even.  Even-degree </a:t>
                </a:r>
              </a:p>
              <a:p>
                <a:r>
                  <a:rPr lang="en-US" altLang="en-US" dirty="0"/>
                  <a:t>functions have graphs with the </a:t>
                </a:r>
              </a:p>
              <a:p>
                <a:r>
                  <a:rPr lang="en-US" altLang="en-US" dirty="0"/>
                  <a:t>same behavior at each end.  </a:t>
                </a:r>
              </a:p>
              <a:p>
                <a:r>
                  <a:rPr lang="en-US" altLang="en-US" dirty="0"/>
                  <a:t>The leading coefficient, 1, is</a:t>
                </a:r>
              </a:p>
              <a:p>
                <a:r>
                  <a:rPr lang="en-US" altLang="en-US" dirty="0"/>
                  <a:t>positive.  The graph rises to</a:t>
                </a:r>
              </a:p>
              <a:p>
                <a:r>
                  <a:rPr lang="en-US" altLang="en-US" dirty="0"/>
                  <a:t>the left and to the right. </a:t>
                </a:r>
              </a:p>
            </p:txBody>
          </p:sp>
        </mc:Choice>
        <mc:Fallback xmlns="">
          <p:sp>
            <p:nvSpPr>
              <p:cNvPr id="80899" name="Rectangle 3"/>
              <p:cNvSpPr>
                <a:spLocks noGrp="1" noRot="1" noChangeAspect="1" noMove="1" noResize="1" noEditPoints="1" noAdjustHandles="1" noChangeArrowheads="1" noChangeShapeType="1" noTextEdit="1"/>
              </p:cNvSpPr>
              <p:nvPr>
                <p:ph type="body" idx="1"/>
              </p:nvPr>
            </p:nvSpPr>
            <p:spPr>
              <a:xfrm>
                <a:off x="457200" y="1223890"/>
                <a:ext cx="8229600" cy="4902274"/>
              </a:xfrm>
              <a:blipFill>
                <a:blip r:embed="rId2"/>
                <a:stretch>
                  <a:fillRect l="-1481" t="-1368" b="-6343"/>
                </a:stretch>
              </a:blipFill>
            </p:spPr>
            <p:txBody>
              <a:bodyPr/>
              <a:lstStyle/>
              <a:p>
                <a:r>
                  <a:rPr lang="en-US">
                    <a:noFill/>
                  </a:rPr>
                  <a:t> </a:t>
                </a:r>
              </a:p>
            </p:txBody>
          </p:sp>
        </mc:Fallback>
      </mc:AlternateContent>
      <p:pic>
        <p:nvPicPr>
          <p:cNvPr id="809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5088" y="2320925"/>
            <a:ext cx="3798887" cy="380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895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899">
                                            <p:txEl>
                                              <p:pRg st="1" end="1"/>
                                            </p:txEl>
                                          </p:spTgt>
                                        </p:tgtEl>
                                        <p:attrNameLst>
                                          <p:attrName>style.visibility</p:attrName>
                                        </p:attrNameLst>
                                      </p:cBhvr>
                                      <p:to>
                                        <p:strVal val="visible"/>
                                      </p:to>
                                    </p:set>
                                    <p:animEffect transition="in" filter="fade">
                                      <p:cBhvr>
                                        <p:cTn id="7" dur="500"/>
                                        <p:tgtEl>
                                          <p:spTgt spid="8089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0899">
                                            <p:txEl>
                                              <p:pRg st="2" end="2"/>
                                            </p:txEl>
                                          </p:spTgt>
                                        </p:tgtEl>
                                        <p:attrNameLst>
                                          <p:attrName>style.visibility</p:attrName>
                                        </p:attrNameLst>
                                      </p:cBhvr>
                                      <p:to>
                                        <p:strVal val="visible"/>
                                      </p:to>
                                    </p:set>
                                    <p:animEffect transition="in" filter="fade">
                                      <p:cBhvr>
                                        <p:cTn id="10" dur="500"/>
                                        <p:tgtEl>
                                          <p:spTgt spid="80899">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0899">
                                            <p:txEl>
                                              <p:pRg st="3" end="3"/>
                                            </p:txEl>
                                          </p:spTgt>
                                        </p:tgtEl>
                                        <p:attrNameLst>
                                          <p:attrName>style.visibility</p:attrName>
                                        </p:attrNameLst>
                                      </p:cBhvr>
                                      <p:to>
                                        <p:strVal val="visible"/>
                                      </p:to>
                                    </p:set>
                                    <p:animEffect transition="in" filter="fade">
                                      <p:cBhvr>
                                        <p:cTn id="13" dur="500"/>
                                        <p:tgtEl>
                                          <p:spTgt spid="80899">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0899">
                                            <p:txEl>
                                              <p:pRg st="4" end="4"/>
                                            </p:txEl>
                                          </p:spTgt>
                                        </p:tgtEl>
                                        <p:attrNameLst>
                                          <p:attrName>style.visibility</p:attrName>
                                        </p:attrNameLst>
                                      </p:cBhvr>
                                      <p:to>
                                        <p:strVal val="visible"/>
                                      </p:to>
                                    </p:set>
                                    <p:animEffect transition="in" filter="fade">
                                      <p:cBhvr>
                                        <p:cTn id="16" dur="500"/>
                                        <p:tgtEl>
                                          <p:spTgt spid="80899">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0899">
                                            <p:txEl>
                                              <p:pRg st="5" end="5"/>
                                            </p:txEl>
                                          </p:spTgt>
                                        </p:tgtEl>
                                        <p:attrNameLst>
                                          <p:attrName>style.visibility</p:attrName>
                                        </p:attrNameLst>
                                      </p:cBhvr>
                                      <p:to>
                                        <p:strVal val="visible"/>
                                      </p:to>
                                    </p:set>
                                    <p:animEffect transition="in" filter="fade">
                                      <p:cBhvr>
                                        <p:cTn id="19" dur="500"/>
                                        <p:tgtEl>
                                          <p:spTgt spid="80899">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0899">
                                            <p:txEl>
                                              <p:pRg st="6" end="6"/>
                                            </p:txEl>
                                          </p:spTgt>
                                        </p:tgtEl>
                                        <p:attrNameLst>
                                          <p:attrName>style.visibility</p:attrName>
                                        </p:attrNameLst>
                                      </p:cBhvr>
                                      <p:to>
                                        <p:strVal val="visible"/>
                                      </p:to>
                                    </p:set>
                                    <p:animEffect transition="in" filter="fade">
                                      <p:cBhvr>
                                        <p:cTn id="22" dur="500"/>
                                        <p:tgtEl>
                                          <p:spTgt spid="80899">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80899">
                                            <p:txEl>
                                              <p:pRg st="7" end="7"/>
                                            </p:txEl>
                                          </p:spTgt>
                                        </p:tgtEl>
                                        <p:attrNameLst>
                                          <p:attrName>style.visibility</p:attrName>
                                        </p:attrNameLst>
                                      </p:cBhvr>
                                      <p:to>
                                        <p:strVal val="visible"/>
                                      </p:to>
                                    </p:set>
                                    <p:animEffect transition="in" filter="fade">
                                      <p:cBhvr>
                                        <p:cTn id="25" dur="500"/>
                                        <p:tgtEl>
                                          <p:spTgt spid="80899">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0899">
                                            <p:txEl>
                                              <p:pRg st="8" end="8"/>
                                            </p:txEl>
                                          </p:spTgt>
                                        </p:tgtEl>
                                        <p:attrNameLst>
                                          <p:attrName>style.visibility</p:attrName>
                                        </p:attrNameLst>
                                      </p:cBhvr>
                                      <p:to>
                                        <p:strVal val="visible"/>
                                      </p:to>
                                    </p:set>
                                    <p:animEffect transition="in" filter="fade">
                                      <p:cBhvr>
                                        <p:cTn id="28" dur="500"/>
                                        <p:tgtEl>
                                          <p:spTgt spid="80899">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09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Zeros of Polynomial Functions</a:t>
            </a:r>
          </a:p>
        </p:txBody>
      </p:sp>
      <p:sp>
        <p:nvSpPr>
          <p:cNvPr id="81923" name="Rectangle 3"/>
          <p:cNvSpPr>
            <a:spLocks noGrp="1" noChangeArrowheads="1"/>
          </p:cNvSpPr>
          <p:nvPr>
            <p:ph type="body" idx="1"/>
          </p:nvPr>
        </p:nvSpPr>
        <p:spPr/>
        <p:txBody>
          <a:bodyPr/>
          <a:lstStyle/>
          <a:p>
            <a:r>
              <a:rPr lang="en-US" altLang="en-US" dirty="0"/>
              <a:t>If </a:t>
            </a:r>
            <a:r>
              <a:rPr lang="en-US" altLang="en-US" i="1" dirty="0"/>
              <a:t>f</a:t>
            </a:r>
            <a:r>
              <a:rPr lang="en-US" altLang="en-US" dirty="0"/>
              <a:t> is a polynomial function, then the values of </a:t>
            </a:r>
            <a:r>
              <a:rPr lang="en-US" altLang="en-US" i="1" dirty="0"/>
              <a:t>x</a:t>
            </a:r>
            <a:r>
              <a:rPr lang="en-US" altLang="en-US" dirty="0"/>
              <a:t> for which </a:t>
            </a:r>
            <a:r>
              <a:rPr lang="en-US" altLang="en-US" i="1" dirty="0"/>
              <a:t>f</a:t>
            </a:r>
            <a:r>
              <a:rPr lang="en-US" altLang="en-US" dirty="0"/>
              <a:t>(</a:t>
            </a:r>
            <a:r>
              <a:rPr lang="en-US" altLang="en-US" i="1" dirty="0"/>
              <a:t>x</a:t>
            </a:r>
            <a:r>
              <a:rPr lang="en-US" altLang="en-US" dirty="0"/>
              <a:t>) is equal to 0 are called the </a:t>
            </a:r>
            <a:r>
              <a:rPr lang="en-US" altLang="en-US" b="1" dirty="0"/>
              <a:t>zeros</a:t>
            </a:r>
            <a:r>
              <a:rPr lang="en-US" altLang="en-US" dirty="0"/>
              <a:t> of </a:t>
            </a:r>
            <a:r>
              <a:rPr lang="en-US" altLang="en-US" i="1" dirty="0"/>
              <a:t>f</a:t>
            </a:r>
            <a:r>
              <a:rPr lang="en-US" altLang="en-US" dirty="0"/>
              <a:t>.  </a:t>
            </a:r>
          </a:p>
          <a:p>
            <a:endParaRPr lang="en-US" altLang="en-US" dirty="0"/>
          </a:p>
          <a:p>
            <a:r>
              <a:rPr lang="en-US" altLang="en-US" dirty="0"/>
              <a:t>These values of </a:t>
            </a:r>
            <a:r>
              <a:rPr lang="en-US" altLang="en-US" i="1" dirty="0"/>
              <a:t>x</a:t>
            </a:r>
            <a:r>
              <a:rPr lang="en-US" altLang="en-US" dirty="0"/>
              <a:t> are the </a:t>
            </a:r>
            <a:r>
              <a:rPr lang="en-US" altLang="en-US" b="1" dirty="0"/>
              <a:t>roots</a:t>
            </a:r>
            <a:r>
              <a:rPr lang="en-US" altLang="en-US" dirty="0"/>
              <a:t>, or </a:t>
            </a:r>
            <a:r>
              <a:rPr lang="en-US" altLang="en-US" b="1" dirty="0"/>
              <a:t>solutions</a:t>
            </a:r>
            <a:r>
              <a:rPr lang="en-US" altLang="en-US" dirty="0"/>
              <a:t>, of the polynomial equation </a:t>
            </a:r>
            <a:r>
              <a:rPr lang="en-US" altLang="en-US" i="1" dirty="0"/>
              <a:t>f</a:t>
            </a:r>
            <a:r>
              <a:rPr lang="en-US" altLang="en-US" dirty="0"/>
              <a:t>(</a:t>
            </a:r>
            <a:r>
              <a:rPr lang="en-US" altLang="en-US" i="1" dirty="0"/>
              <a:t>x</a:t>
            </a:r>
            <a:r>
              <a:rPr lang="en-US" altLang="en-US" dirty="0"/>
              <a:t>) = 0.  </a:t>
            </a:r>
          </a:p>
          <a:p>
            <a:endParaRPr lang="en-US" altLang="en-US" dirty="0"/>
          </a:p>
          <a:p>
            <a:r>
              <a:rPr lang="en-US" altLang="en-US" dirty="0"/>
              <a:t>Each real root of the polynomial equation appears as an </a:t>
            </a:r>
            <a:br>
              <a:rPr lang="en-US" altLang="en-US" dirty="0"/>
            </a:br>
            <a:r>
              <a:rPr lang="en-US" altLang="en-US" i="1" dirty="0"/>
              <a:t>x</a:t>
            </a:r>
            <a:r>
              <a:rPr lang="en-US" altLang="en-US" dirty="0"/>
              <a:t>-intercept of the graph of the polynomial function.</a:t>
            </a:r>
          </a:p>
        </p:txBody>
      </p:sp>
    </p:spTree>
    <p:extLst>
      <p:ext uri="{BB962C8B-B14F-4D97-AF65-F5344CB8AC3E}">
        <p14:creationId xmlns:p14="http://schemas.microsoft.com/office/powerpoint/2010/main" val="12696732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956&quot;/&gt;&lt;/object&gt;&lt;object type=&quot;3&quot; unique_id=&quot;10005&quot;&gt;&lt;property id=&quot;20148&quot; value=&quot;5&quot;/&gt;&lt;property id=&quot;20300&quot; value=&quot;Slide 2&quot;/&gt;&lt;property id=&quot;20307&quot; value=&quot;861&quot;/&gt;&lt;/object&gt;&lt;object type=&quot;3&quot; unique_id=&quot;10006&quot;&gt;&lt;property id=&quot;20148&quot; value=&quot;5&quot;/&gt;&lt;property id=&quot;20300&quot; value=&quot;Slide 3&quot;/&gt;&lt;property id=&quot;20307&quot; value=&quot;942&quot;/&gt;&lt;/object&gt;&lt;object type=&quot;3&quot; unique_id=&quot;10008&quot;&gt;&lt;property id=&quot;20148&quot; value=&quot;5&quot;/&gt;&lt;property id=&quot;20300&quot; value=&quot;Slide 4 - &amp;quot;Plotting Points in the Rectangle Coordinate System&amp;quot;&quot;/&gt;&lt;property id=&quot;20307&quot; value=&quot;957&quot;/&gt;&lt;/object&gt;&lt;object type=&quot;3&quot; unique_id=&quot;10018&quot;&gt;&lt;property id=&quot;20148&quot; value=&quot;5&quot;/&gt;&lt;property id=&quot;20300&quot; value=&quot;Slide 5&quot;/&gt;&lt;property id=&quot;20307&quot; value=&quot;958&quot;/&gt;&lt;/object&gt;&lt;/object&gt;&lt;/object&gt;&lt;/database&gt;"/>
</p:tagLst>
</file>

<file path=ppt/theme/theme1.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2400" b="0" i="0" u="none" strike="noStrike" cap="none" normalizeH="0" baseline="0" smtClean="0">
            <a:ln>
              <a:noFill/>
            </a:ln>
            <a:solidFill>
              <a:srgbClr val="3333FF"/>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CA" sz="2400" b="0" i="0" u="none" strike="noStrike" cap="none" normalizeH="0" baseline="0" smtClean="0">
            <a:ln>
              <a:noFill/>
            </a:ln>
            <a:solidFill>
              <a:srgbClr val="3333FF"/>
            </a:solidFill>
            <a:effectLst/>
            <a:latin typeface="Arial" charset="0"/>
          </a:defRPr>
        </a:defPPr>
      </a:lstStyle>
    </a:lnDef>
    <a:txDef>
      <a:spPr>
        <a:noFill/>
      </a:spPr>
      <a:bodyPr wrap="square" rtlCol="0">
        <a:spAutoFit/>
      </a:bodyPr>
      <a:lstStyle>
        <a:defPPr algn="l">
          <a:defRPr dirty="0" smtClean="0">
            <a:solidFill>
              <a:schemeClr val="tx1"/>
            </a:solidFill>
          </a:defRPr>
        </a:defPPr>
      </a:lstStyle>
    </a:tx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Custom Design 13">
        <a:dk1>
          <a:srgbClr val="000000"/>
        </a:dk1>
        <a:lt1>
          <a:srgbClr val="C0C0C0"/>
        </a:lt1>
        <a:dk2>
          <a:srgbClr val="000000"/>
        </a:dk2>
        <a:lt2>
          <a:srgbClr val="808080"/>
        </a:lt2>
        <a:accent1>
          <a:srgbClr val="BBE0E3"/>
        </a:accent1>
        <a:accent2>
          <a:srgbClr val="333399"/>
        </a:accent2>
        <a:accent3>
          <a:srgbClr val="DCDCDC"/>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
      <a:clrScheme name="3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11472</TotalTime>
  <Words>2066</Words>
  <Application>Microsoft Office PowerPoint</Application>
  <PresentationFormat>Letter Paper (8.5x11 in)</PresentationFormat>
  <Paragraphs>217</Paragraphs>
  <Slides>29</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Times New Roman</vt:lpstr>
      <vt:lpstr>Arial Narrow</vt:lpstr>
      <vt:lpstr>Cambria Math</vt:lpstr>
      <vt:lpstr>Calibri</vt:lpstr>
      <vt:lpstr>Tahoma</vt:lpstr>
      <vt:lpstr>3_Custom Design</vt:lpstr>
      <vt:lpstr>PowerPoint Presentation</vt:lpstr>
      <vt:lpstr>Objectives</vt:lpstr>
      <vt:lpstr>Definition of a Polynomial Function</vt:lpstr>
      <vt:lpstr>Graphs of Polynomial Functions – Smooth and Continuous</vt:lpstr>
      <vt:lpstr>End Behavior of Polynomial Functions</vt:lpstr>
      <vt:lpstr>The Leading Coefficient Test</vt:lpstr>
      <vt:lpstr>The Leading Coefficient Test (continued)</vt:lpstr>
      <vt:lpstr>Example 1:  Using the Leading Coefficient Test</vt:lpstr>
      <vt:lpstr>Zeros of Polynomial Functions</vt:lpstr>
      <vt:lpstr>Example 5:  Finding Zeros of a Polynomial Function</vt:lpstr>
      <vt:lpstr>Example 5:  Finding Zeros of a Polynomial Function      (continued)</vt:lpstr>
      <vt:lpstr>Multiplicity and x-Intercepts</vt:lpstr>
      <vt:lpstr>Example 7:  Finding Zeros and Their Multiplicities</vt:lpstr>
      <vt:lpstr>Example 7:  Finding Zeros and Their Multiplicities     (continued)</vt:lpstr>
      <vt:lpstr>Example 7:  Finding Zeros and Their Multiplicities     (continued)</vt:lpstr>
      <vt:lpstr>The Intermediate Value Theorem</vt:lpstr>
      <vt:lpstr>Example 8:  Using the Intermediate Value Theorem</vt:lpstr>
      <vt:lpstr>Example 8:  Using the Intermediate Value Theorem     (continued)</vt:lpstr>
      <vt:lpstr>Turning Points of Polynomial Functions</vt:lpstr>
      <vt:lpstr>Graphing a Polynomial Function</vt:lpstr>
      <vt:lpstr>A Strategy for Graphing Polynomial Functions (cont)</vt:lpstr>
      <vt:lpstr>Example 10:  Graphing a Polynomial Function</vt:lpstr>
      <vt:lpstr>Example 10:  Graphing a Polynomial Function     (continued)</vt:lpstr>
      <vt:lpstr>Example 10:  Graphing a Polynomial Function     (continued)</vt:lpstr>
      <vt:lpstr>Example 10:  Graphing a Polynomial Function     (continued)</vt:lpstr>
      <vt:lpstr>Example 10:  Graphing a Polynomial Function     (continued)</vt:lpstr>
      <vt:lpstr>Example 10:  Graphing a Polynomial Function     (continued)</vt:lpstr>
      <vt:lpstr>Example 10:  Graphing a Polynomial Function     (continued)</vt:lpstr>
      <vt:lpstr>Example 10:  Graphing a Polynomial Function     (continued)</vt:lpstr>
    </vt:vector>
  </TitlesOfParts>
  <Company>Copyright © 2022, 2018, 2014 Pearson Education,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Algebra 8th Edition</dc:title>
  <dc:creator>Robert Blitzer</dc:creator>
  <cp:lastModifiedBy>Christi Verity</cp:lastModifiedBy>
  <cp:revision>941</cp:revision>
  <cp:lastPrinted>2001-11-04T00:51:13Z</cp:lastPrinted>
  <dcterms:created xsi:type="dcterms:W3CDTF">2005-02-25T19:46:41Z</dcterms:created>
  <dcterms:modified xsi:type="dcterms:W3CDTF">2023-01-02T22:54:19Z</dcterms:modified>
</cp:coreProperties>
</file>