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22"/>
  </p:notesMasterIdLst>
  <p:handoutMasterIdLst>
    <p:handoutMasterId r:id="rId23"/>
  </p:handoutMasterIdLst>
  <p:sldIdLst>
    <p:sldId id="956" r:id="rId2"/>
    <p:sldId id="1439" r:id="rId3"/>
    <p:sldId id="1447" r:id="rId4"/>
    <p:sldId id="1448" r:id="rId5"/>
    <p:sldId id="1465" r:id="rId6"/>
    <p:sldId id="1449" r:id="rId7"/>
    <p:sldId id="1450" r:id="rId8"/>
    <p:sldId id="1451" r:id="rId9"/>
    <p:sldId id="1452" r:id="rId10"/>
    <p:sldId id="1453" r:id="rId11"/>
    <p:sldId id="1454" r:id="rId12"/>
    <p:sldId id="1455" r:id="rId13"/>
    <p:sldId id="1456" r:id="rId14"/>
    <p:sldId id="1457" r:id="rId15"/>
    <p:sldId id="1458" r:id="rId16"/>
    <p:sldId id="1459" r:id="rId17"/>
    <p:sldId id="1460" r:id="rId18"/>
    <p:sldId id="1466" r:id="rId19"/>
    <p:sldId id="1462" r:id="rId20"/>
    <p:sldId id="1463" r:id="rId21"/>
  </p:sldIdLst>
  <p:sldSz cx="9144000" cy="6858000" type="letter"/>
  <p:notesSz cx="6858000" cy="9144000"/>
  <p:embeddedFontLst>
    <p:embeddedFont>
      <p:font typeface="Arial Narrow" pitchFamily="34" charset="0"/>
      <p:regular r:id="rId24"/>
      <p:bold r:id="rId25"/>
      <p:italic r:id="rId26"/>
      <p:boldItalic r:id="rId27"/>
    </p:embeddedFont>
    <p:embeddedFont>
      <p:font typeface="Cambria Math" pitchFamily="18" charset="0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Tahoma" pitchFamily="34" charset="0"/>
      <p:regular r:id="rId33"/>
      <p:bold r:id="rId34"/>
    </p:embeddedFont>
  </p:embeddedFontLst>
  <p:custDataLst>
    <p:tags r:id="rId35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66"/>
    <a:srgbClr val="E86542"/>
    <a:srgbClr val="4F2270"/>
    <a:srgbClr val="441D61"/>
    <a:srgbClr val="FFFFFF"/>
    <a:srgbClr val="3399FF"/>
    <a:srgbClr val="CCECFF"/>
    <a:srgbClr val="2BCEDF"/>
    <a:srgbClr val="BFE8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95" autoAdjust="0"/>
    <p:restoredTop sz="93129" autoAdjust="0"/>
  </p:normalViewPr>
  <p:slideViewPr>
    <p:cSldViewPr snapToGrid="0" snapToObjects="1">
      <p:cViewPr>
        <p:scale>
          <a:sx n="79" d="100"/>
          <a:sy n="79" d="100"/>
        </p:scale>
        <p:origin x="-120" y="186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2484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1408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4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187450"/>
            <a:ext cx="87058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rgbClr val="E86542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37" name="Straight Connector 4"/>
          <p:cNvCxnSpPr>
            <a:cxnSpLocks noChangeShapeType="1"/>
          </p:cNvCxnSpPr>
          <p:nvPr userDrawn="1"/>
        </p:nvCxnSpPr>
        <p:spPr bwMode="auto">
          <a:xfrm>
            <a:off x="0" y="1038225"/>
            <a:ext cx="9144000" cy="0"/>
          </a:xfrm>
          <a:prstGeom prst="line">
            <a:avLst/>
          </a:prstGeom>
          <a:noFill/>
          <a:ln w="44450" algn="ctr">
            <a:solidFill>
              <a:srgbClr val="E865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7" r:id="rId8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9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-8731" y="0"/>
            <a:ext cx="9144000" cy="64119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cs typeface="Times New Roman" panose="02020603050405020304" pitchFamily="18" charset="0"/>
              </a:rPr>
              <a:t>Chapter 4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Exponential and Logarithmic Functions 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00869" y="4245817"/>
            <a:ext cx="3962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4.4 Exponential and Logarithmic Equations</a:t>
            </a: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C88A565-983E-44BE-9EFF-668C676F7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08194"/>
            <a:ext cx="3916127" cy="495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the Definition of a Logarithm to Solve Logarithmic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65138" indent="-465138"/>
                <a:r>
                  <a:rPr lang="en-US" altLang="en-US" dirty="0"/>
                  <a:t>1.  Express the equation in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pPr marL="465138" indent="-465138"/>
                <a:r>
                  <a:rPr lang="en-US" altLang="en-US" dirty="0"/>
                  <a:t>2.  Use the definition of a logarithm to rewrite the equation in exponential form:</a:t>
                </a:r>
              </a:p>
              <a:p>
                <a:pPr marL="465138" indent="-465138"/>
                <a:r>
                  <a:rPr lang="en-US" alt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dirty="0"/>
                  <a:t> means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pPr marL="465138" indent="-465138"/>
                <a:r>
                  <a:rPr lang="en-US" altLang="en-US" dirty="0"/>
                  <a:t>3.  Solve for the variable.</a:t>
                </a:r>
              </a:p>
              <a:p>
                <a:pPr marL="465138" indent="-465138"/>
                <a:r>
                  <a:rPr lang="en-US" altLang="en-US" dirty="0"/>
                  <a:t>4.  Check proposed solutions in the original equation.  Include in the solution set only values for which </a:t>
                </a:r>
                <a:r>
                  <a:rPr lang="en-US" altLang="en-US" i="1" dirty="0"/>
                  <a:t>M </a:t>
                </a:r>
                <a:r>
                  <a:rPr lang="en-US" altLang="en-US" dirty="0"/>
                  <a:t> &gt; 0.</a:t>
                </a:r>
              </a:p>
            </p:txBody>
          </p:sp>
        </mc:Choice>
        <mc:Fallback xmlns=""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58" t="-1401" r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11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6a:  Solving Logarithmic Equations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6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 smtClean="0"/>
                  <a:t>Solve: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r>
                  <a:rPr lang="en-US" altLang="en-US" dirty="0"/>
                  <a:t>Solution: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altLang="en-US" dirty="0"/>
              </a:p>
              <a:p>
                <a:r>
                  <a:rPr lang="en-US" altLang="en-US" dirty="0"/>
                  <a:t> 				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US" altLang="en-US" dirty="0"/>
              </a:p>
              <a:p>
                <a:r>
                  <a:rPr lang="en-US" altLang="en-US" b="0" dirty="0"/>
                  <a:t>					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8=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US" altLang="en-US" dirty="0"/>
              </a:p>
              <a:p>
                <a:r>
                  <a:rPr lang="en-US" altLang="en-US" b="0" dirty="0"/>
                  <a:t>					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Check: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12−4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altLang="en-US" dirty="0"/>
                  <a:t>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8=3</m:t>
                    </m:r>
                  </m:oMath>
                </a14:m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altLang="en-US" b="0" dirty="0"/>
                  <a:t>		</a:t>
                </a:r>
                <a:r>
                  <a:rPr lang="en-US" altLang="en-US" b="0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=3  </m:t>
                    </m:r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endParaRPr lang="en-US" altLang="en-US" dirty="0"/>
              </a:p>
              <a:p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solution set is {12}.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1348" b="-15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6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6b:  Solving Logarithmic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52026"/>
                <a:ext cx="8229600" cy="4874138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Solve: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4 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pPr marL="0" indent="0"/>
                <a:r>
                  <a:rPr lang="en-US" altLang="en-US" dirty="0"/>
                  <a:t>Solution: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altLang="en-US" dirty="0"/>
              </a:p>
              <a:p>
                <a:r>
                  <a:rPr lang="en-US" altLang="en-US" b="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b="0" dirty="0"/>
                  <a:t>    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The solution set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52026"/>
                <a:ext cx="8229600" cy="4874138"/>
              </a:xfrm>
              <a:blipFill>
                <a:blip r:embed="rId2"/>
                <a:stretch>
                  <a:fillRect l="-1698" t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4344584" y="1806709"/>
            <a:ext cx="1189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Check: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F466DE7A-7F1F-4719-8D4F-9E6E9F6277A9}"/>
                  </a:ext>
                </a:extLst>
              </p:cNvPr>
              <p:cNvSpPr txBox="1"/>
              <p:nvPr/>
            </p:nvSpPr>
            <p:spPr>
              <a:xfrm>
                <a:off x="4475145" y="2124399"/>
                <a:ext cx="3009900" cy="1069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66DE7A-7F1F-4719-8D4F-9E6E9F627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145" y="2124399"/>
                <a:ext cx="3009900" cy="10691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6269A723-189F-4D48-A113-40815BA848BF}"/>
                  </a:ext>
                </a:extLst>
              </p:cNvPr>
              <p:cNvSpPr txBox="1"/>
              <p:nvPr/>
            </p:nvSpPr>
            <p:spPr>
              <a:xfrm>
                <a:off x="5518241" y="3288541"/>
                <a:ext cx="22794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69A723-189F-4D48-A113-40815BA84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241" y="3288541"/>
                <a:ext cx="227946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B5F2B3E3-BCE9-4BB1-950A-C30E8A8595FA}"/>
                  </a:ext>
                </a:extLst>
              </p:cNvPr>
              <p:cNvSpPr txBox="1"/>
              <p:nvPr/>
            </p:nvSpPr>
            <p:spPr>
              <a:xfrm>
                <a:off x="5869832" y="3839914"/>
                <a:ext cx="183377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·2=8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F2B3E3-BCE9-4BB1-950A-C30E8A859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832" y="3839914"/>
                <a:ext cx="183377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3F5E8E6E-5661-4963-B845-3923FB4667B3}"/>
                  </a:ext>
                </a:extLst>
              </p:cNvPr>
              <p:cNvSpPr txBox="1"/>
              <p:nvPr/>
            </p:nvSpPr>
            <p:spPr>
              <a:xfrm>
                <a:off x="6315075" y="4437867"/>
                <a:ext cx="148263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F5E8E6E-5661-4963-B845-3923FB466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075" y="4437867"/>
                <a:ext cx="148263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04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1" grpId="0"/>
      <p:bldP spid="3" grpId="0"/>
      <p:bldP spid="18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7:  Solving Logarithmic Equations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25415"/>
                <a:ext cx="8229600" cy="5000749"/>
              </a:xfrm>
            </p:spPr>
            <p:txBody>
              <a:bodyPr/>
              <a:lstStyle/>
              <a:p>
                <a:pPr marL="0" indent="0"/>
                <a:r>
                  <a:rPr lang="en-US" altLang="en-US" dirty="0" smtClean="0"/>
                  <a:t>Solve: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r>
                  <a:rPr lang="en-US" altLang="en-US" dirty="0"/>
                  <a:t>Solution:   </a:t>
                </a:r>
                <a:endParaRPr lang="en-US" altLang="en-US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alt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en-US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alt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altLang="en-US" dirty="0"/>
              </a:p>
              <a:p>
                <a:r>
                  <a:rPr lang="en-US" altLang="en-US" b="0" dirty="0"/>
                  <a:t>			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endParaRPr lang="en-US" altLang="en-US" dirty="0"/>
              </a:p>
              <a:p>
                <a:r>
                  <a:rPr lang="en-US" altLang="en-US" b="0" dirty="0"/>
                  <a:t>					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10=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en-US" dirty="0"/>
              </a:p>
              <a:p>
                <a:r>
                  <a:rPr lang="en-US" altLang="en-US" b="0" dirty="0"/>
                  <a:t>					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0=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endParaRPr lang="en-US" altLang="en-US" dirty="0"/>
              </a:p>
              <a:p>
                <a:r>
                  <a:rPr lang="en-US" altLang="en-US" b="0" dirty="0"/>
                  <a:t>		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0=(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−5)(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2)</m:t>
                    </m:r>
                  </m:oMath>
                </a14:m>
                <a:endParaRPr lang="en-US" altLang="en-US" dirty="0"/>
              </a:p>
              <a:p>
                <a:r>
                  <a:rPr lang="en-US" altLang="en-US" b="0" dirty="0"/>
                  <a:t>			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−5=0 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endParaRPr lang="en-US" altLang="en-US" b="0" dirty="0"/>
              </a:p>
              <a:p>
                <a:r>
                  <a:rPr lang="en-US" altLang="en-US" b="0" dirty="0"/>
                  <a:t>		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altLang="en-US" dirty="0"/>
                  <a:t> or   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25415"/>
                <a:ext cx="8229600" cy="5000749"/>
              </a:xfrm>
              <a:blipFill rotWithShape="1">
                <a:blip r:embed="rId2"/>
                <a:stretch>
                  <a:fillRect l="-1481" t="-1220" b="-4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7:  Solving Logarithmic Equations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01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We have found two possible solutions: 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5 and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– 2.  </a:t>
                </a:r>
              </a:p>
              <a:p>
                <a:pPr marL="0" indent="0"/>
                <a:r>
                  <a:rPr lang="en-US" altLang="en-US" dirty="0"/>
                  <a:t>Check 5: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en-US" dirty="0"/>
              </a:p>
              <a:p>
                <a:pPr>
                  <a:spcBef>
                    <a:spcPts val="1200"/>
                  </a:spcBef>
                </a:pPr>
                <a:r>
                  <a:rPr lang="en-US" altLang="en-US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en-US" dirty="0"/>
              </a:p>
              <a:p>
                <a:pPr>
                  <a:spcBef>
                    <a:spcPts val="1200"/>
                  </a:spcBef>
                </a:pPr>
                <a:r>
                  <a:rPr lang="en-US" altLang="en-US" dirty="0"/>
                  <a:t>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>
                        <a:latin typeface="Cambria Math" panose="02040503050406030204" pitchFamily="18" charset="0"/>
                      </a:rPr>
                      <m:t> 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en-US" dirty="0"/>
              </a:p>
              <a:p>
                <a:pPr>
                  <a:spcBef>
                    <a:spcPts val="1200"/>
                  </a:spcBef>
                </a:pPr>
                <a:r>
                  <a:rPr lang="en-US" altLang="en-US" b="0" dirty="0"/>
                  <a:t>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en-US" dirty="0"/>
              </a:p>
              <a:p>
                <a:pPr>
                  <a:spcBef>
                    <a:spcPts val="1200"/>
                  </a:spcBef>
                </a:pPr>
                <a:r>
                  <a:rPr lang="en-US" altLang="en-US" b="0" dirty="0"/>
                  <a:t>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10=1 </m:t>
                    </m:r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endParaRPr lang="en-US" altLang="en-US" dirty="0"/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dirty="0"/>
                  <a:t>The number –2 does not check. The domain of logarithmic functions consists of positive numbers.</a:t>
                </a:r>
              </a:p>
              <a:p>
                <a:r>
                  <a:rPr lang="en-US" altLang="en-US" dirty="0"/>
                  <a:t>The solution set is {5}.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86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8" t="-1401" r="-729" b="-2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4779691" y="1696243"/>
            <a:ext cx="16335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Check –2: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F57DE3EE-312B-452C-879E-2A14E306A21B}"/>
                  </a:ext>
                </a:extLst>
              </p:cNvPr>
              <p:cNvSpPr txBox="1"/>
              <p:nvPr/>
            </p:nvSpPr>
            <p:spPr>
              <a:xfrm>
                <a:off x="4364310" y="2144246"/>
                <a:ext cx="45850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alt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(−2)+</m:t>
                      </m:r>
                      <m:r>
                        <m:rPr>
                          <m:sty m:val="p"/>
                        </m:rPr>
                        <a:rPr lang="en-US" alt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alt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7DE3EE-312B-452C-879E-2A14E306A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310" y="2144246"/>
                <a:ext cx="458506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38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6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the One-to-One Property of Logarithms to Solve Logarithmic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65138" indent="-465138"/>
                <a:r>
                  <a:rPr lang="en-US" altLang="en-US" dirty="0"/>
                  <a:t>1.  Express the equation in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dirty="0"/>
                  <a:t>                            This form involves a single logarithm whose coefficient is 1 on each side of the equation.</a:t>
                </a:r>
              </a:p>
              <a:p>
                <a:pPr marL="465138" indent="-465138"/>
                <a:r>
                  <a:rPr lang="en-US" altLang="en-US" dirty="0"/>
                  <a:t>2.  Use the one-to-one property to rewrite the equation without logarithms.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dirty="0"/>
                  <a:t> then </a:t>
                </a:r>
                <a:r>
                  <a:rPr lang="en-US" altLang="en-US" i="1" dirty="0"/>
                  <a:t>M</a:t>
                </a:r>
                <a:r>
                  <a:rPr lang="en-US" altLang="en-US" dirty="0"/>
                  <a:t> =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.</a:t>
                </a:r>
              </a:p>
              <a:p>
                <a:pPr marL="465138" indent="-465138"/>
                <a:r>
                  <a:rPr lang="en-US" altLang="en-US" dirty="0"/>
                  <a:t>3.  Solve for the variable.</a:t>
                </a:r>
              </a:p>
              <a:p>
                <a:pPr marL="465138" indent="-465138"/>
                <a:r>
                  <a:rPr lang="en-US" altLang="en-US" dirty="0"/>
                  <a:t>4.  Check proposed solutions in the original equation.  Include in the solution set only values for which </a:t>
                </a:r>
                <a:r>
                  <a:rPr lang="en-US" altLang="en-US" i="1" dirty="0"/>
                  <a:t>M</a:t>
                </a:r>
                <a:r>
                  <a:rPr lang="en-US" altLang="en-US" dirty="0"/>
                  <a:t> &gt; 0 and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 &gt; 0.</a:t>
                </a: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 r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8:  Solving a Logarithmic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67618"/>
                <a:ext cx="8229600" cy="4958545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Solve: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−23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r>
                  <a:rPr lang="en-US" altLang="en-US" dirty="0"/>
                  <a:t>Solution:</a:t>
                </a:r>
              </a:p>
              <a:p>
                <a:r>
                  <a:rPr lang="en-US" altLang="en-US" b="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−23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altLang="en-US" dirty="0"/>
              </a:p>
              <a:p>
                <a:r>
                  <a:rPr lang="en-US" altLang="en-US" b="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−23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</m:oMath>
                </a14:m>
                <a:endParaRPr lang="en-US" altLang="en-US" dirty="0"/>
              </a:p>
              <a:p>
                <a:r>
                  <a:rPr lang="en-US" altLang="en-US" dirty="0"/>
                  <a:t>     	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−3=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−23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altLang="en-US" dirty="0"/>
                  <a:t>	</a:t>
                </a:r>
              </a:p>
              <a:p>
                <a:r>
                  <a:rPr lang="en-US" altLang="en-US" b="0" dirty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−23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=7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−23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−3=7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−23</m:t>
                    </m:r>
                  </m:oMath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67618"/>
                <a:ext cx="8229600" cy="4958545"/>
              </a:xfrm>
              <a:blipFill>
                <a:blip r:embed="rId2"/>
                <a:stretch>
                  <a:fillRect l="-1698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6AD544FE-849D-4FA5-8A60-21F928EE71F5}"/>
                  </a:ext>
                </a:extLst>
              </p:cNvPr>
              <p:cNvSpPr txBox="1"/>
              <p:nvPr/>
            </p:nvSpPr>
            <p:spPr>
              <a:xfrm>
                <a:off x="5087983" y="3814001"/>
                <a:ext cx="45850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+20=0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D544FE-849D-4FA5-8A60-21F928EE7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983" y="3814001"/>
                <a:ext cx="458506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EB11BD9D-BA2B-4D79-9E55-C92FD106C1B5}"/>
                  </a:ext>
                </a:extLst>
              </p:cNvPr>
              <p:cNvSpPr txBox="1"/>
              <p:nvPr/>
            </p:nvSpPr>
            <p:spPr>
              <a:xfrm>
                <a:off x="5680757" y="4378855"/>
                <a:ext cx="323305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B11BD9D-BA2B-4D79-9E55-C92FD106C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57" y="4378855"/>
                <a:ext cx="323305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C361168A-185D-4769-982E-00DB15F7ECF1}"/>
                  </a:ext>
                </a:extLst>
              </p:cNvPr>
              <p:cNvSpPr txBox="1"/>
              <p:nvPr/>
            </p:nvSpPr>
            <p:spPr>
              <a:xfrm>
                <a:off x="5253602" y="5079723"/>
                <a:ext cx="194636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361168A-185D-4769-982E-00DB15F7E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602" y="5079723"/>
                <a:ext cx="194636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5A75FB26-B7EC-4302-851B-D83E08389B73}"/>
                  </a:ext>
                </a:extLst>
              </p:cNvPr>
              <p:cNvSpPr txBox="1"/>
              <p:nvPr/>
            </p:nvSpPr>
            <p:spPr>
              <a:xfrm>
                <a:off x="7041436" y="5065783"/>
                <a:ext cx="194636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75FB26-B7EC-4302-851B-D83E08389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436" y="5065783"/>
                <a:ext cx="194636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D9C2B4BD-0916-472A-BBAA-EAC8FA76895C}"/>
                  </a:ext>
                </a:extLst>
              </p:cNvPr>
              <p:cNvSpPr txBox="1"/>
              <p:nvPr/>
            </p:nvSpPr>
            <p:spPr>
              <a:xfrm>
                <a:off x="6047170" y="5602943"/>
                <a:ext cx="10972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9C2B4BD-0916-472A-BBAA-EAC8FA768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170" y="5602943"/>
                <a:ext cx="109728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C21CF91E-55ED-46A1-905A-3E11FF740CB8}"/>
                  </a:ext>
                </a:extLst>
              </p:cNvPr>
              <p:cNvSpPr txBox="1"/>
              <p:nvPr/>
            </p:nvSpPr>
            <p:spPr>
              <a:xfrm>
                <a:off x="7784296" y="5609913"/>
                <a:ext cx="10972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1CF91E-55ED-46A1-905A-3E11FF740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296" y="5609913"/>
                <a:ext cx="109728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0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6" grpId="0"/>
      <p:bldP spid="2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8:  Solving a Logarithmic Equation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 smtClean="0"/>
                  <a:t>We have found two possible solutions, 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5 and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4.</a:t>
                </a:r>
              </a:p>
              <a:p>
                <a:pPr marL="0" indent="0"/>
                <a:r>
                  <a:rPr lang="en-US" altLang="en-US" dirty="0"/>
                  <a:t>Check 5:</a:t>
                </a:r>
              </a:p>
              <a:p>
                <a:r>
                  <a:rPr lang="en-US" altLang="en-US" b="0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−23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altLang="en-US" dirty="0"/>
              </a:p>
              <a:p>
                <a:r>
                  <a:rPr lang="en-US" altLang="en-US" b="0" dirty="0"/>
                  <a:t>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5−3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7(5)−23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altLang="en-US" b="0" dirty="0"/>
                  <a:t>  		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1" smtClean="0">
                        <a:latin typeface="Cambria Math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2=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/>
                      </a:rPr>
                      <m:t> 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/>
                      </a:rPr>
                      <m:t> 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altLang="en-US" b="0" i="0" dirty="0">
                  <a:latin typeface="Cambria Math" panose="02040503050406030204" pitchFamily="18" charset="0"/>
                </a:endParaRPr>
              </a:p>
              <a:p>
                <a:r>
                  <a:rPr lang="en-US" altLang="en-US" b="0" dirty="0"/>
                  <a:t> 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2=</m:t>
                    </m:r>
                    <m:r>
                      <m:rPr>
                        <m:sty m:val="p"/>
                      </m:rPr>
                      <a:rPr lang="en-US" altLang="en-US">
                        <a:latin typeface="Cambria Math" panose="02040503050406030204" pitchFamily="18" charset="0"/>
                      </a:rPr>
                      <m:t>ln</m:t>
                    </m:r>
                  </m:oMath>
                </a14:m>
                <a:r>
                  <a:rPr lang="en-US" altLang="en-US" b="0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0" i="1" dirty="0" smtClean="0">
                                <a:latin typeface="Cambria Math"/>
                              </a:rPr>
                              <m:t>12</m:t>
                            </m:r>
                          </m:num>
                          <m:den>
                            <m:r>
                              <a:rPr lang="en-US" altLang="en-US" b="0" i="1" dirty="0" smtClean="0">
                                <a:latin typeface="Cambria Math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altLang="en-US" b="0" dirty="0"/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2=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True statement so 5 is a solution. </a:t>
                </a:r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1348" b="-1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27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8:  Solving a Logarithmic Equation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41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 smtClean="0"/>
                  <a:t>We have found two possible </a:t>
                </a:r>
                <a:r>
                  <a:rPr lang="en-US" altLang="en-US" dirty="0" smtClean="0"/>
                  <a:t>solutions, 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5 and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4.</a:t>
                </a:r>
              </a:p>
              <a:p>
                <a:pPr marL="0" indent="0"/>
                <a:r>
                  <a:rPr lang="en-US" altLang="en-US" dirty="0"/>
                  <a:t>Check 4:</a:t>
                </a:r>
              </a:p>
              <a:p>
                <a:r>
                  <a:rPr lang="en-US" altLang="en-US" b="0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−23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altLang="en-US" dirty="0"/>
              </a:p>
              <a:p>
                <a:r>
                  <a:rPr lang="en-US" altLang="en-US" b="0" dirty="0"/>
                  <a:t>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4−3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7(4)−23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altLang="en-US" b="0" dirty="0"/>
                  <a:t>  		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1" smtClean="0">
                        <a:latin typeface="Cambria Math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1=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5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5 </m:t>
                    </m:r>
                  </m:oMath>
                </a14:m>
                <a:endParaRPr lang="en-US" altLang="en-US" b="0" i="0" dirty="0">
                  <a:latin typeface="Cambria Math" panose="02040503050406030204" pitchFamily="18" charset="0"/>
                </a:endParaRPr>
              </a:p>
              <a:p>
                <a:r>
                  <a:rPr lang="en-US" altLang="en-US" b="0" dirty="0"/>
                  <a:t> 			</a:t>
                </a:r>
                <a:r>
                  <a:rPr lang="en-US" altLang="en-US" b="0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dirty="0"/>
                      <m:t>0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dirty="0"/>
                      <m:t>0</m:t>
                    </m:r>
                  </m:oMath>
                </a14:m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endParaRPr lang="en-US" altLang="en-US" dirty="0"/>
              </a:p>
              <a:p>
                <a:r>
                  <a:rPr lang="en-US" altLang="en-US" dirty="0"/>
                  <a:t>True statement so 4 is a solution. 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dirty="0"/>
                  <a:t>The solution set is {4</a:t>
                </a:r>
                <a:r>
                  <a:rPr lang="en-US" altLang="en-US" dirty="0" smtClean="0"/>
                  <a:t>, 5</a:t>
                </a:r>
                <a:r>
                  <a:rPr lang="en-US" altLang="en-US" dirty="0"/>
                  <a:t>}.</a:t>
                </a:r>
              </a:p>
              <a:p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1348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55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10:  Application (Compound Interest)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altLang="en-US" dirty="0"/>
              <a:t>How long, to the nearest tenth of a year, will it take $1000 to grow to $3600 at 8% annual interest compounded quarterly?</a:t>
            </a:r>
          </a:p>
          <a:p>
            <a:r>
              <a:rPr lang="en-US" altLang="en-US" dirty="0"/>
              <a:t>Solution:</a:t>
            </a:r>
          </a:p>
          <a:p>
            <a:pPr marL="0" indent="0"/>
            <a:endParaRPr lang="en-US" altLang="en-US" dirty="0"/>
          </a:p>
        </p:txBody>
      </p:sp>
      <p:sp>
        <p:nvSpPr>
          <p:cNvPr id="91149" name="Text Box 13"/>
          <p:cNvSpPr txBox="1">
            <a:spLocks noChangeArrowheads="1"/>
          </p:cNvSpPr>
          <p:nvPr/>
        </p:nvSpPr>
        <p:spPr bwMode="auto">
          <a:xfrm>
            <a:off x="4222750" y="4990801"/>
            <a:ext cx="4713287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After approximately 16.2 years,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$1000 will grow to an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accumulated value of $3600.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61AC6EBE-1641-4938-8227-7CC6C0368A40}"/>
                  </a:ext>
                </a:extLst>
              </p:cNvPr>
              <p:cNvSpPr txBox="1"/>
              <p:nvPr/>
            </p:nvSpPr>
            <p:spPr>
              <a:xfrm>
                <a:off x="356825" y="2880893"/>
                <a:ext cx="2778261" cy="910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AC6EBE-1641-4938-8227-7CC6C0368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25" y="2880893"/>
                <a:ext cx="2778261" cy="9100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578DAAFC-9854-4FF4-8273-177798A2DF32}"/>
                  </a:ext>
                </a:extLst>
              </p:cNvPr>
              <p:cNvSpPr txBox="1"/>
              <p:nvPr/>
            </p:nvSpPr>
            <p:spPr>
              <a:xfrm>
                <a:off x="101238" y="3525063"/>
                <a:ext cx="4585062" cy="1143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3600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0.08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8DAAFC-9854-4FF4-8273-177798A2D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8" y="3525063"/>
                <a:ext cx="4585062" cy="1143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FB658394-45F4-4EF1-A3DA-39BC0C91E041}"/>
                  </a:ext>
                </a:extLst>
              </p:cNvPr>
              <p:cNvSpPr txBox="1"/>
              <p:nvPr/>
            </p:nvSpPr>
            <p:spPr>
              <a:xfrm>
                <a:off x="31524" y="4737672"/>
                <a:ext cx="45850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3600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1+0.02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658394-45F4-4EF1-A3DA-39BC0C91E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4" y="4737672"/>
                <a:ext cx="458506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B8EE7128-CBC5-4F84-AC7C-505E4C4588DF}"/>
                  </a:ext>
                </a:extLst>
              </p:cNvPr>
              <p:cNvSpPr txBox="1"/>
              <p:nvPr/>
            </p:nvSpPr>
            <p:spPr>
              <a:xfrm>
                <a:off x="207962" y="5349832"/>
                <a:ext cx="362494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3600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1.02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EE7128-CBC5-4F84-AC7C-505E4C458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62" y="5349832"/>
                <a:ext cx="362494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FDACC90E-85D4-4D29-A872-7988F810A2BC}"/>
                  </a:ext>
                </a:extLst>
              </p:cNvPr>
              <p:cNvSpPr txBox="1"/>
              <p:nvPr/>
            </p:nvSpPr>
            <p:spPr>
              <a:xfrm>
                <a:off x="245927" y="5834363"/>
                <a:ext cx="289342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3.6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1.02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DACC90E-85D4-4D29-A872-7988F810A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27" y="5834363"/>
                <a:ext cx="289342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7050D475-C000-4125-8775-BBC5977BADFC}"/>
                  </a:ext>
                </a:extLst>
              </p:cNvPr>
              <p:cNvSpPr txBox="1"/>
              <p:nvPr/>
            </p:nvSpPr>
            <p:spPr>
              <a:xfrm>
                <a:off x="5215391" y="2510027"/>
                <a:ext cx="311091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3.6=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1.02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050D475-C000-4125-8775-BBC5977BA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391" y="2510027"/>
                <a:ext cx="311091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4457E302-09CD-4EB3-BF2E-21F08A2C928B}"/>
                  </a:ext>
                </a:extLst>
              </p:cNvPr>
              <p:cNvSpPr txBox="1"/>
              <p:nvPr/>
            </p:nvSpPr>
            <p:spPr>
              <a:xfrm>
                <a:off x="5004095" y="3009628"/>
                <a:ext cx="353350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3.6=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(1.02)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457E302-09CD-4EB3-BF2E-21F08A2C9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95" y="3009628"/>
                <a:ext cx="353350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D59740C8-34D2-4273-A653-1BDBED4CB3B8}"/>
                  </a:ext>
                </a:extLst>
              </p:cNvPr>
              <p:cNvSpPr txBox="1"/>
              <p:nvPr/>
            </p:nvSpPr>
            <p:spPr>
              <a:xfrm>
                <a:off x="5622076" y="3509229"/>
                <a:ext cx="2711563" cy="9714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3.6</m:t>
                          </m:r>
                        </m:num>
                        <m:den>
                          <m:d>
                            <m:dPr>
                              <m:begChr m:val=""/>
                              <m:sepChr m:val="(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1.02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59740C8-34D2-4273-A653-1BDBED4CB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076" y="3509229"/>
                <a:ext cx="2711563" cy="9714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239CFF9D-402E-4BA6-8F2D-1335E0705020}"/>
                  </a:ext>
                </a:extLst>
              </p:cNvPr>
              <p:cNvSpPr txBox="1"/>
              <p:nvPr/>
            </p:nvSpPr>
            <p:spPr>
              <a:xfrm>
                <a:off x="6000660" y="4457094"/>
                <a:ext cx="1540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16.2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39CFF9D-402E-4BA6-8F2D-1335E0705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660" y="4457094"/>
                <a:ext cx="154037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91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9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694738" algn="r"/>
              </a:tabLst>
            </a:pPr>
            <a:r>
              <a:rPr lang="en-US" altLang="en-US" dirty="0"/>
              <a:t>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Char char="•"/>
            </a:pPr>
            <a:r>
              <a:rPr lang="en-US" altLang="en-US"/>
              <a:t>Use like bases to solve exponential equations.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/>
              <a:t>Use logarithms to solve exponential equations.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/>
              <a:t>Use the definition of a logarithm to solve logarithmic equations.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/>
              <a:t>Use the one-to-one property of logarithms to solve logarithmic equations.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/>
              <a:t>Solve applied problems involving exponential and logarithmic equations.</a:t>
            </a:r>
          </a:p>
        </p:txBody>
      </p:sp>
    </p:spTree>
    <p:extLst>
      <p:ext uri="{BB962C8B-B14F-4D97-AF65-F5344CB8AC3E}">
        <p14:creationId xmlns:p14="http://schemas.microsoft.com/office/powerpoint/2010/main" val="964335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11:  </a:t>
            </a:r>
            <a:r>
              <a:rPr lang="en-US" altLang="en-US"/>
              <a:t>Application (Height</a:t>
            </a:r>
            <a:r>
              <a:rPr lang="en-US" alt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The percentage of adult height attained by a girl who is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years old can be modeled by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=62+35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dirty="0"/>
                  <a:t> where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represents the girl’s age (from 5 to 15) and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 represents the percentage of her adult height.  At what age has a girl attained 97% of her adult height?</a:t>
                </a:r>
              </a:p>
              <a:p>
                <a:r>
                  <a:rPr lang="en-US" altLang="en-US" dirty="0"/>
                  <a:t>Solution:</a:t>
                </a:r>
              </a:p>
              <a:p>
                <a:pPr marL="0" indent="0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=62+35</m:t>
                      </m:r>
                      <m:r>
                        <a:rPr lang="en-US" alt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smtClean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altLang="en-US" b="0" dirty="0"/>
              </a:p>
              <a:p>
                <a:pPr marL="0" indent="0">
                  <a:spcBef>
                    <a:spcPts val="0"/>
                  </a:spcBef>
                </a:pPr>
                <a:r>
                  <a:rPr lang="en-US" altLang="en-US" b="0" dirty="0"/>
                  <a:t>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97=62+35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endParaRPr lang="en-US" altLang="en-US" dirty="0"/>
              </a:p>
              <a:p>
                <a:pPr>
                  <a:spcBef>
                    <a:spcPts val="0"/>
                  </a:spcBef>
                </a:pPr>
                <a:r>
                  <a:rPr lang="en-US" altLang="en-US" b="0" dirty="0"/>
                  <a:t>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35=35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endParaRPr lang="en-US" altLang="en-US" dirty="0"/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   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endParaRPr lang="en-US" altLang="en-US" dirty="0"/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altLang="en-US" dirty="0"/>
              </a:p>
              <a:p>
                <a:pPr>
                  <a:spcBef>
                    <a:spcPts val="0"/>
                  </a:spcBef>
                </a:pPr>
                <a:r>
                  <a:rPr lang="en-US" altLang="en-US" b="0" dirty="0"/>
                  <a:t>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48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4572000" y="4833481"/>
            <a:ext cx="387241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At approximately age 14, a girl has attained 97% of her adult height.</a:t>
            </a:r>
          </a:p>
        </p:txBody>
      </p:sp>
    </p:spTree>
    <p:extLst>
      <p:ext uri="{BB962C8B-B14F-4D97-AF65-F5344CB8AC3E}">
        <p14:creationId xmlns:p14="http://schemas.microsoft.com/office/powerpoint/2010/main" val="6074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Solving Exponential Equations by Expressing Each Side as a Power of the Same Base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en-US" dirty="0"/>
                  <a:t> then </a:t>
                </a:r>
                <a:r>
                  <a:rPr lang="en-US" altLang="en-US" i="1" dirty="0"/>
                  <a:t>M</a:t>
                </a:r>
                <a:r>
                  <a:rPr lang="en-US" altLang="en-US" dirty="0"/>
                  <a:t> =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.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1.  Rewrite the equation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en-US" dirty="0"/>
                  <a:t>.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2.  Set </a:t>
                </a:r>
                <a:r>
                  <a:rPr lang="en-US" altLang="en-US" i="1" dirty="0"/>
                  <a:t>M</a:t>
                </a:r>
                <a:r>
                  <a:rPr lang="en-US" altLang="en-US" dirty="0"/>
                  <a:t> =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.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3.  Solve for the variable.</a:t>
                </a: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94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1a:  Solving Exponential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09822"/>
                <a:ext cx="8229600" cy="4916341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Solve: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=125</m:t>
                    </m:r>
                  </m:oMath>
                </a14:m>
                <a:r>
                  <a:rPr lang="en-US" altLang="en-US" dirty="0"/>
                  <a:t>.              </a:t>
                </a:r>
              </a:p>
              <a:p>
                <a:r>
                  <a:rPr lang="en-US" altLang="en-US" dirty="0"/>
                  <a:t>Solution:</a:t>
                </a:r>
                <a:br>
                  <a:rPr lang="en-US" altLang="en-US" dirty="0"/>
                </a:br>
                <a:r>
                  <a:rPr lang="en-US" altLang="en-US" dirty="0"/>
                  <a:t>			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=125</m:t>
                    </m:r>
                  </m:oMath>
                </a14:m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altLang="en-US" dirty="0"/>
                  <a:t>			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>
                  <a:spcBef>
                    <a:spcPts val="1800"/>
                  </a:spcBef>
                </a:pPr>
                <a:r>
                  <a:rPr lang="en-US" altLang="en-US" b="0" dirty="0"/>
                  <a:t>	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−6=3</m:t>
                    </m:r>
                  </m:oMath>
                </a14:m>
                <a:endParaRPr lang="en-US" altLang="en-US" dirty="0"/>
              </a:p>
              <a:p>
                <a:pPr>
                  <a:spcBef>
                    <a:spcPts val="1800"/>
                  </a:spcBef>
                </a:pPr>
                <a:r>
                  <a:rPr lang="en-US" altLang="en-US" b="0" dirty="0"/>
                  <a:t>			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US" altLang="en-US" dirty="0"/>
              </a:p>
              <a:p>
                <a:pPr>
                  <a:spcBef>
                    <a:spcPts val="1800"/>
                  </a:spcBef>
                </a:pPr>
                <a:r>
                  <a:rPr lang="en-US" altLang="en-US" b="0" dirty="0"/>
                  <a:t>			  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The solution set is {3}.</a:t>
                </a:r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9822"/>
                <a:ext cx="8229600" cy="4916341"/>
              </a:xfrm>
              <a:blipFill>
                <a:blip r:embed="rId2"/>
                <a:stretch>
                  <a:fillRect l="-1698" t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06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1b:  Solving Exponential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09822"/>
                <a:ext cx="8229600" cy="4916341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Solve: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en-US" dirty="0"/>
                  <a:t>.             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en-US" dirty="0"/>
                  <a:t>Solution:</a:t>
                </a:r>
                <a:br>
                  <a:rPr lang="en-US" altLang="en-US" dirty="0"/>
                </a:br>
                <a:r>
                  <a:rPr lang="en-US" altLang="en-US" dirty="0"/>
                  <a:t>			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       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altLang="en-US" dirty="0"/>
                  <a:t>			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>
                  <a:spcBef>
                    <a:spcPts val="600"/>
                  </a:spcBef>
                </a:pPr>
                <a:r>
                  <a:rPr lang="en-US" altLang="en-US" b="0" dirty="0"/>
                  <a:t>			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3(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+2)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−3)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>
                  <a:spcBef>
                    <a:spcPts val="600"/>
                  </a:spcBef>
                </a:pPr>
                <a:r>
                  <a:rPr lang="en-US" altLang="en-US" b="0" dirty="0"/>
                  <a:t>		   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altLang="en-US" b="0" dirty="0"/>
                  <a:t>			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6=2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endParaRPr lang="en-US" altLang="en-US" dirty="0"/>
              </a:p>
              <a:p>
                <a:pPr>
                  <a:spcBef>
                    <a:spcPts val="600"/>
                  </a:spcBef>
                </a:pPr>
                <a:r>
                  <a:rPr lang="en-US" altLang="en-US" b="0" dirty="0"/>
                  <a:t>			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+6=−6</m:t>
                    </m:r>
                  </m:oMath>
                </a14:m>
                <a:endParaRPr lang="en-US" altLang="en-US" b="0" dirty="0"/>
              </a:p>
              <a:p>
                <a:pPr>
                  <a:spcBef>
                    <a:spcPts val="600"/>
                  </a:spcBef>
                </a:pPr>
                <a:r>
                  <a:rPr lang="en-US" altLang="en-US" b="0" dirty="0"/>
                  <a:t>				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=−12</m:t>
                    </m:r>
                  </m:oMath>
                </a14:m>
                <a:endParaRPr lang="en-US" altLang="en-US" dirty="0"/>
              </a:p>
              <a:p>
                <a:pPr>
                  <a:spcBef>
                    <a:spcPts val="600"/>
                  </a:spcBef>
                </a:pPr>
                <a:r>
                  <a:rPr lang="en-US" altLang="en-US" dirty="0"/>
                  <a:t>The solution set is {–12}.</a:t>
                </a:r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9822"/>
                <a:ext cx="8229600" cy="4916341"/>
              </a:xfrm>
              <a:blipFill>
                <a:blip r:embed="rId2"/>
                <a:stretch>
                  <a:fillRect l="-1698" t="-1289" b="-5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1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Logarithms to Solve Exponential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65138" indent="-465138"/>
                <a:r>
                  <a:rPr lang="en-US" altLang="en-US" dirty="0"/>
                  <a:t>1.  Isolate the exponential expression.</a:t>
                </a:r>
              </a:p>
              <a:p>
                <a:pPr marL="465138" indent="-465138"/>
                <a:r>
                  <a:rPr lang="en-US" altLang="en-US" dirty="0"/>
                  <a:t>2.  Take the common logarithm on both sides of the equation for base 10.  Take the natural logarithm on both sides of the equation for bases other than 10.</a:t>
                </a:r>
              </a:p>
              <a:p>
                <a:pPr marL="465138" indent="-465138"/>
                <a:r>
                  <a:rPr lang="en-US" altLang="en-US" dirty="0"/>
                  <a:t>3.  Simplify using one of the following properties:</a:t>
                </a:r>
              </a:p>
              <a:p>
                <a:pPr marL="465138" indent="-465138"/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>
                        <a:latin typeface="Cambria Math" panose="02040503050406030204" pitchFamily="18" charset="0"/>
                      </a:rPr>
                      <m:t>ln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dirty="0"/>
                  <a:t>		</a:t>
                </a:r>
              </a:p>
              <a:p>
                <a:pPr marL="465138" indent="-465138"/>
                <a:r>
                  <a:rPr lang="en-US" altLang="en-US" dirty="0"/>
                  <a:t>4.  Solve for the variable.</a:t>
                </a: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58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02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2a:  Solving Exponential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Solve: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=134</m:t>
                    </m:r>
                  </m:oMath>
                </a14:m>
                <a:r>
                  <a:rPr lang="en-US" altLang="en-US" dirty="0"/>
                  <a:t>.  </a:t>
                </a:r>
              </a:p>
              <a:p>
                <a:pPr marL="0" indent="0"/>
                <a:r>
                  <a:rPr lang="en-US" altLang="en-US" dirty="0"/>
                  <a:t>Solution:	 	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=134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/>
                <a:r>
                  <a:rPr lang="en-US" altLang="en-US" b="0" dirty="0"/>
                  <a:t>		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134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b="0" dirty="0"/>
                  <a:t>	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5=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134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b="0" dirty="0"/>
                  <a:t>			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 134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 5</m:t>
                        </m:r>
                      </m:den>
                    </m:f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b="0" dirty="0"/>
                  <a:t>			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≈3.04</m:t>
                    </m:r>
                  </m:oMath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The solution set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 134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 5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8" t="-1401" b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71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2b:  Solving Exponential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Solve: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=8000</m:t>
                    </m:r>
                  </m:oMath>
                </a14:m>
                <a:r>
                  <a:rPr lang="en-US" altLang="en-US" dirty="0"/>
                  <a:t>. </a:t>
                </a:r>
              </a:p>
              <a:p>
                <a:r>
                  <a:rPr lang="en-US" altLang="en-US" dirty="0"/>
                  <a:t>Solution:</a:t>
                </a:r>
              </a:p>
              <a:p>
                <a:pPr marL="0" indent="0"/>
                <a:r>
                  <a:rPr lang="en-US" alt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=8000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b="0" dirty="0"/>
                  <a:t>		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8000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b="0" dirty="0"/>
                  <a:t>			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8000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b="0" dirty="0"/>
                  <a:t>			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≈3.90</m:t>
                    </m:r>
                  </m:oMath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solution set is {log 8000}.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58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9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Solving an Exponential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Solve: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en-US" dirty="0"/>
                  <a:t>.</a:t>
                </a:r>
              </a:p>
              <a:p>
                <a:r>
                  <a:rPr lang="en-US" altLang="en-US" dirty="0"/>
                  <a:t>Solution: 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       3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r>
                  <a:rPr lang="en-US" altLang="en-US" dirty="0"/>
                  <a:t>			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b="0" dirty="0"/>
                  <a:t>		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3=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7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b="0" dirty="0"/>
                  <a:t>		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3−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3=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7+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altLang="en-US" b="0" dirty="0"/>
              </a:p>
              <a:p>
                <a:r>
                  <a:rPr lang="en-US" altLang="en-US" b="0" dirty="0"/>
                  <a:t>		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3−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7=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3+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altLang="en-US" dirty="0"/>
              </a:p>
              <a:p>
                <a:r>
                  <a:rPr lang="en-US" altLang="en-US" b="0" dirty="0"/>
                  <a:t>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3−</m:t>
                        </m:r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7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 3+</m:t>
                    </m:r>
                    <m:r>
                      <m:rPr>
                        <m:sty m:val="p"/>
                      </m:rPr>
                      <a:rPr lang="en-US" altLang="en-US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altLang="en-US" dirty="0"/>
              </a:p>
              <a:p>
                <a:r>
                  <a:rPr lang="en-US" altLang="en-US" b="0" dirty="0"/>
                  <a:t>				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 3 + </m:t>
                        </m:r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 3 − </m:t>
                        </m:r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 7</m:t>
                        </m:r>
                      </m:den>
                    </m:f>
                  </m:oMath>
                </a14:m>
                <a:endParaRPr lang="en-US" altLang="en-US" dirty="0"/>
              </a:p>
              <a:p>
                <a:r>
                  <a:rPr lang="en-US" altLang="en-US" b="0" dirty="0"/>
                  <a:t>				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≈12.11</m:t>
                    </m:r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8" t="-1401" b="-7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2">
                <a:extLst>
                  <a:ext uri="{FF2B5EF4-FFF2-40B4-BE49-F238E27FC236}">
                    <a16:creationId xmlns="" xmlns:a16="http://schemas.microsoft.com/office/drawing/2014/main" id="{0B0EE7F6-9533-499E-BC9A-9BDACC1378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187" y="5088435"/>
                <a:ext cx="2565126" cy="1164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solution set </a:t>
                </a:r>
                <a:b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</a:b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alt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3 + </m:t>
                            </m:r>
                            <m:r>
                              <m:rPr>
                                <m:sty m:val="p"/>
                              </m:rPr>
                              <a:rPr lang="en-US" alt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alt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7</m:t>
                            </m:r>
                          </m:num>
                          <m:den>
                            <m:r>
                              <a:rPr lang="en-US" alt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alt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3 − </m:t>
                            </m:r>
                            <m:r>
                              <m:rPr>
                                <m:sty m:val="p"/>
                              </m:rPr>
                              <a:rPr lang="en-US" alt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alt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7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 Box 12">
                <a:extLst>
                  <a:ext uri="{FF2B5EF4-FFF2-40B4-BE49-F238E27FC236}">
                    <a16:creationId xmlns:a16="http://schemas.microsoft.com/office/drawing/2014/main" id="{0B0EE7F6-9533-499E-BC9A-9BDACC137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187" y="5088435"/>
                <a:ext cx="2565126" cy="1164229"/>
              </a:xfrm>
              <a:prstGeom prst="rect">
                <a:avLst/>
              </a:prstGeom>
              <a:blipFill>
                <a:blip r:embed="rId3"/>
                <a:stretch>
                  <a:fillRect l="-4988" t="-5759" r="-3800" b="-47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15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14952</TotalTime>
  <Words>1070</Words>
  <Application>Microsoft Office PowerPoint</Application>
  <PresentationFormat>Letter Paper (8.5x11 in)</PresentationFormat>
  <Paragraphs>197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Times New Roman</vt:lpstr>
      <vt:lpstr>Arial Narrow</vt:lpstr>
      <vt:lpstr>Cambria Math</vt:lpstr>
      <vt:lpstr>Calibri</vt:lpstr>
      <vt:lpstr>Tahoma</vt:lpstr>
      <vt:lpstr>3_Custom Design</vt:lpstr>
      <vt:lpstr>PowerPoint Presentation</vt:lpstr>
      <vt:lpstr>Objectives</vt:lpstr>
      <vt:lpstr>Solving Exponential Equations by Expressing Each Side as a Power of the Same Base</vt:lpstr>
      <vt:lpstr>Example 1a:  Solving Exponential Equations</vt:lpstr>
      <vt:lpstr>Example 1b:  Solving Exponential Equations</vt:lpstr>
      <vt:lpstr>Using Logarithms to Solve Exponential Equations</vt:lpstr>
      <vt:lpstr>Example 2a:  Solving Exponential Equations</vt:lpstr>
      <vt:lpstr>Example 2b:  Solving Exponential Equations</vt:lpstr>
      <vt:lpstr>Example 4:  Solving an Exponential Equation</vt:lpstr>
      <vt:lpstr>Using the Definition of a Logarithm to Solve Logarithmic Equations</vt:lpstr>
      <vt:lpstr>Example 6a:  Solving Logarithmic Equations</vt:lpstr>
      <vt:lpstr>Example 6b:  Solving Logarithmic Equations</vt:lpstr>
      <vt:lpstr>Example 7:  Solving Logarithmic Equations</vt:lpstr>
      <vt:lpstr>Example 7:  Solving Logarithmic Equations   (continued)</vt:lpstr>
      <vt:lpstr>Using the One-to-One Property of Logarithms to Solve Logarithmic Equations</vt:lpstr>
      <vt:lpstr>Example 8:  Solving a Logarithmic Equation</vt:lpstr>
      <vt:lpstr>Example 8:  Solving a Logarithmic Equation   (continued)</vt:lpstr>
      <vt:lpstr>Example 8:  Solving a Logarithmic Equation   (continued)</vt:lpstr>
      <vt:lpstr>Example 10:  Application (Compound Interest)</vt:lpstr>
      <vt:lpstr>Example 11:  Application (Height)</vt:lpstr>
    </vt:vector>
  </TitlesOfParts>
  <Company>Copyright © 2022, 2018, 2014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8th Edition</dc:title>
  <dc:creator>Robert Blitzer</dc:creator>
  <cp:lastModifiedBy>Christi Verity</cp:lastModifiedBy>
  <cp:revision>1055</cp:revision>
  <cp:lastPrinted>2001-11-04T00:51:13Z</cp:lastPrinted>
  <dcterms:created xsi:type="dcterms:W3CDTF">2005-02-25T19:46:41Z</dcterms:created>
  <dcterms:modified xsi:type="dcterms:W3CDTF">2023-01-02T16:27:12Z</dcterms:modified>
</cp:coreProperties>
</file>