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956" r:id="rId2"/>
    <p:sldId id="1267" r:id="rId3"/>
    <p:sldId id="1268" r:id="rId4"/>
    <p:sldId id="1269" r:id="rId5"/>
    <p:sldId id="1270" r:id="rId6"/>
    <p:sldId id="1271" r:id="rId7"/>
    <p:sldId id="1289" r:id="rId8"/>
    <p:sldId id="1274" r:id="rId9"/>
    <p:sldId id="1275" r:id="rId10"/>
    <p:sldId id="1276" r:id="rId11"/>
    <p:sldId id="1277" r:id="rId12"/>
    <p:sldId id="1278" r:id="rId13"/>
    <p:sldId id="1279" r:id="rId14"/>
    <p:sldId id="1280" r:id="rId15"/>
    <p:sldId id="1281" r:id="rId16"/>
    <p:sldId id="1282" r:id="rId17"/>
    <p:sldId id="1283" r:id="rId18"/>
    <p:sldId id="1284" r:id="rId19"/>
    <p:sldId id="1285" r:id="rId20"/>
    <p:sldId id="1286" r:id="rId21"/>
    <p:sldId id="1287" r:id="rId22"/>
    <p:sldId id="1288" r:id="rId23"/>
  </p:sldIdLst>
  <p:sldSz cx="9144000" cy="6858000" type="letter"/>
  <p:notesSz cx="6858000" cy="9144000"/>
  <p:embeddedFontLst>
    <p:embeddedFont>
      <p:font typeface="Arial Narrow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542"/>
    <a:srgbClr val="0000FF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3129" autoAdjust="0"/>
  </p:normalViewPr>
  <p:slideViewPr>
    <p:cSldViewPr snapToGrid="0" snapToObjects="1">
      <p:cViewPr>
        <p:scale>
          <a:sx n="79" d="100"/>
          <a:sy n="79" d="100"/>
        </p:scale>
        <p:origin x="-108" y="186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4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Polynomial and Rational Functions 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3922441"/>
            <a:ext cx="37163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3.4 Zeros of Polynomial Functions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Polynomial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+13=0.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We begin by listing all possible rational roots: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roots = 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roots are 1, –1, 13, and –13.  We will use synthetic division to test the possible rational zeros.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962400" y="23241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410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7BEA938-1A01-4E5B-BF41-D31FFEF613C9}"/>
                  </a:ext>
                </a:extLst>
              </p:cNvPr>
              <p:cNvSpPr txBox="1"/>
              <p:nvPr/>
            </p:nvSpPr>
            <p:spPr>
              <a:xfrm>
                <a:off x="3725953" y="3010241"/>
                <a:ext cx="1669868" cy="9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1,±13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BEA938-1A01-4E5B-BF41-D31FFEF61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3" y="3010241"/>
                <a:ext cx="1669868" cy="9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Polynomial Equation</a:t>
            </a:r>
            <a:br>
              <a:rPr lang="en-US" altLang="en-US" dirty="0"/>
            </a:br>
            <a:r>
              <a:rPr lang="en-US" altLang="en-US" dirty="0"/>
              <a:t>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1111348"/>
                <a:ext cx="8680450" cy="5014815"/>
              </a:xfrm>
            </p:spPr>
            <p:txBody>
              <a:bodyPr/>
              <a:lstStyle/>
              <a:p>
                <a:r>
                  <a:rPr lang="en-US" altLang="en-US" dirty="0"/>
                  <a:t>Possible rational roots are 1, –1, 13, and –13.  We will use synthetic division to test the possible rational zeros.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i="1" dirty="0"/>
              </a:p>
              <a:p>
                <a:r>
                  <a:rPr lang="en-US" altLang="en-US" i="1" dirty="0"/>
                  <a:t>x</a:t>
                </a:r>
                <a:r>
                  <a:rPr lang="en-US" altLang="en-US" dirty="0"/>
                  <a:t> = 1 is a root for this polynomial.  </a:t>
                </a:r>
              </a:p>
              <a:p>
                <a:r>
                  <a:rPr lang="en-US" altLang="en-US" dirty="0"/>
                  <a:t>We can rewrite the equation in factored form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+17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400" dirty="0" smtClean="0"/>
                  <a:t> 0.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1111348"/>
                <a:ext cx="8680450" cy="5014815"/>
              </a:xfrm>
              <a:blipFill rotWithShape="1">
                <a:blip r:embed="rId2"/>
                <a:stretch>
                  <a:fillRect l="-1475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="" xmlns:a16="http://schemas.microsoft.com/office/drawing/2014/main" id="{72D0E265-AD1B-4462-972D-0ABB27990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85745"/>
              </p:ext>
            </p:extLst>
          </p:nvPr>
        </p:nvGraphicFramePr>
        <p:xfrm>
          <a:off x="478790" y="2042885"/>
          <a:ext cx="39852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56512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571908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83F61351-9D5D-4D94-ABB4-9B897FB98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2460"/>
              </p:ext>
            </p:extLst>
          </p:nvPr>
        </p:nvGraphicFramePr>
        <p:xfrm>
          <a:off x="478790" y="2545624"/>
          <a:ext cx="39852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56512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571908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="" xmlns:a16="http://schemas.microsoft.com/office/drawing/2014/main" id="{433CD405-BDFD-44FA-BCAD-8C21C66B6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70602"/>
              </p:ext>
            </p:extLst>
          </p:nvPr>
        </p:nvGraphicFramePr>
        <p:xfrm>
          <a:off x="4872990" y="2121516"/>
          <a:ext cx="39852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56512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571908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="" xmlns:a16="http://schemas.microsoft.com/office/drawing/2014/main" id="{87A12EAF-90D0-4E09-B901-38F883ED0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89404"/>
              </p:ext>
            </p:extLst>
          </p:nvPr>
        </p:nvGraphicFramePr>
        <p:xfrm>
          <a:off x="4810761" y="2545624"/>
          <a:ext cx="427100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35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711835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711835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5940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44583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796833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Polynomial Equation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9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We now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+17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lang="en-US" altLang="en-US" dirty="0"/>
                  <a:t>= 0.</a:t>
                </a:r>
              </a:p>
              <a:p>
                <a:r>
                  <a:rPr lang="en-US" altLang="en-US" dirty="0" smtClean="0"/>
                  <a:t>We </a:t>
                </a:r>
                <a:r>
                  <a:rPr lang="en-US" altLang="en-US" dirty="0"/>
                  <a:t>begin by listing all possible rational roots.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roots =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roots are 1, –1, 13, and –13.  We will use synthetic division to test the possible rational zeros.  </a:t>
                </a:r>
              </a:p>
            </p:txBody>
          </p:sp>
        </mc:Choice>
        <mc:Fallback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ED5D4E9-2ABB-49ED-85A7-CACA8C3A5946}"/>
                  </a:ext>
                </a:extLst>
              </p:cNvPr>
              <p:cNvSpPr txBox="1"/>
              <p:nvPr/>
            </p:nvSpPr>
            <p:spPr>
              <a:xfrm>
                <a:off x="3718015" y="2479696"/>
                <a:ext cx="1707969" cy="9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1,±13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5D4E9-2ABB-49ED-85A7-CACA8C3A5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15" y="2479696"/>
                <a:ext cx="1707969" cy="934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Polynomial Equation</a:t>
            </a:r>
            <a:br>
              <a:rPr lang="en-US" altLang="en-US" dirty="0"/>
            </a:br>
            <a:r>
              <a:rPr lang="en-US" altLang="en-US" dirty="0"/>
              <a:t>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47776"/>
                <a:ext cx="8579224" cy="4948630"/>
              </a:xfrm>
            </p:spPr>
            <p:txBody>
              <a:bodyPr/>
              <a:lstStyle/>
              <a:p>
                <a:r>
                  <a:rPr lang="en-US" altLang="en-US" dirty="0"/>
                  <a:t>Because –1 did not work for the original polynomial, it is not necessary to test that value.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factored form of this polynomial 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+22</m:t>
                    </m:r>
                    <m:sSup>
                      <m:sSup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+13=(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  <m:d>
                      <m:dPr>
                        <m:ctrlPr>
                          <a:rPr lang="en-US" alt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+13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47776"/>
                <a:ext cx="8579224" cy="4948630"/>
              </a:xfrm>
              <a:blipFill>
                <a:blip r:embed="rId2"/>
                <a:stretch>
                  <a:fillRect l="-1627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027612" y="2331488"/>
            <a:ext cx="3659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= 1 is a (repeated) root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for this polynomial.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914098ED-AAB6-4403-9243-365E71552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82306"/>
              </p:ext>
            </p:extLst>
          </p:nvPr>
        </p:nvGraphicFramePr>
        <p:xfrm>
          <a:off x="647700" y="2189730"/>
          <a:ext cx="39852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56512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571908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="" xmlns:a16="http://schemas.microsoft.com/office/drawing/2014/main" id="{7343192D-72FD-49BE-B9E1-344CDA1CA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37877"/>
              </p:ext>
            </p:extLst>
          </p:nvPr>
        </p:nvGraphicFramePr>
        <p:xfrm>
          <a:off x="575627" y="2652996"/>
          <a:ext cx="39852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756512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  <a:gridCol w="571908">
                  <a:extLst>
                    <a:ext uri="{9D8B030D-6E8A-4147-A177-3AD203B41FA5}">
                      <a16:colId xmlns="" xmlns:a16="http://schemas.microsoft.com/office/drawing/2014/main" val="15307253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Polynomial Equation</a:t>
            </a:r>
            <a:br>
              <a:rPr lang="en-US" altLang="en-US" dirty="0"/>
            </a:br>
            <a:r>
              <a:rPr lang="en-US" altLang="en-US" dirty="0"/>
              <a:t>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3507" y="1117376"/>
                <a:ext cx="8686800" cy="5219114"/>
              </a:xfrm>
            </p:spPr>
            <p:txBody>
              <a:bodyPr/>
              <a:lstStyle/>
              <a:p>
                <a:r>
                  <a:rPr lang="en-US" altLang="en-US" dirty="0"/>
                  <a:t>We will use the quadratic formula to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+13=0.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(1)(13)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−36</m:t>
                              </m:r>
                            </m:e>
                          </m:rad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ct val="0"/>
                  </a:spcBef>
                </a:pPr>
                <a:r>
                  <a:rPr lang="en-US" altLang="en-US" dirty="0"/>
                  <a:t>The solution set of the original equation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3507" y="1117376"/>
                <a:ext cx="8686800" cy="5219114"/>
              </a:xfrm>
              <a:blipFill rotWithShape="1">
                <a:blip r:embed="rId2"/>
                <a:stretch>
                  <a:fillRect l="-1404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8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is a polynomial of degree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dirty="0"/>
                  <a:t>, then the equation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= 0 has at least one complex root.   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6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Linear Factorization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dirty="0"/>
                  <a:t>, then </a:t>
                </a: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           </a:t>
                </a:r>
              </a:p>
              <a:p>
                <a:r>
                  <a:rPr lang="en-US" altLang="en-US" dirty="0"/>
                  <a:t>where </a:t>
                </a:r>
                <a:r>
                  <a:rPr lang="en-US" altLang="en-US" i="1" dirty="0"/>
                  <a:t>c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c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..., </a:t>
                </a:r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n</a:t>
                </a:r>
                <a:r>
                  <a:rPr lang="en-US" altLang="en-US" dirty="0"/>
                  <a:t> are complex numbers (possibly real and not necessarily distinct).  In words:  An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th-degree polynomial can be expressed as the product of a nonzero constant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linear factors, where each linear factor has a leading coefficient of 1.</a:t>
                </a: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190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Finding a Polynomial Function with Given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57" y="1209822"/>
                <a:ext cx="8510954" cy="4916341"/>
              </a:xfrm>
            </p:spPr>
            <p:txBody>
              <a:bodyPr/>
              <a:lstStyle/>
              <a:p>
                <a:r>
                  <a:rPr lang="en-US" altLang="en-US" dirty="0"/>
                  <a:t>Find a third-degree polynomial function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with real coefficients that has –3 and </a:t>
                </a:r>
                <a:r>
                  <a:rPr lang="en-US" altLang="en-US" i="1" dirty="0" err="1"/>
                  <a:t>i</a:t>
                </a:r>
                <a:r>
                  <a:rPr lang="en-US" altLang="en-US" dirty="0"/>
                  <a:t> as zeros and such that </a:t>
                </a:r>
              </a:p>
              <a:p>
                <a:r>
                  <a:rPr lang="en-US" altLang="en-US" i="1" dirty="0"/>
                  <a:t>f</a:t>
                </a:r>
                <a:r>
                  <a:rPr lang="en-US" altLang="en-US" dirty="0"/>
                  <a:t>(1) = 8.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Because </a:t>
                </a:r>
                <a:r>
                  <a:rPr lang="en-US" altLang="en-US" i="1" dirty="0" err="1"/>
                  <a:t>i</a:t>
                </a:r>
                <a:r>
                  <a:rPr lang="en-US" altLang="en-US" dirty="0"/>
                  <a:t> is a zero and the polynomial has real coefficients, the conjugate, –</a:t>
                </a:r>
                <a:r>
                  <a:rPr lang="en-US" altLang="en-US" i="1" dirty="0" err="1"/>
                  <a:t>i</a:t>
                </a:r>
                <a:r>
                  <a:rPr lang="en-US" altLang="en-US" dirty="0"/>
                  <a:t>, must also be a zero.  We can now use the Linear Factorization Theorem.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+3)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57" y="1209822"/>
                <a:ext cx="8510954" cy="4916341"/>
              </a:xfrm>
              <a:blipFill>
                <a:blip r:embed="rId2"/>
                <a:stretch>
                  <a:fillRect l="-1433" t="-1239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7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Finding a Polynomial Function with Given Zeros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Applying the Linear Factorization Theorem, we found</a:t>
                </a:r>
              </a:p>
              <a:p>
                <a:r>
                  <a:rPr lang="en-US" altLang="en-US" dirty="0"/>
                  <a:t>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+1+3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polynomial function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Descartes’s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be a polynomial with real coefficients.</a:t>
                </a:r>
              </a:p>
              <a:p>
                <a:r>
                  <a:rPr lang="en-US" altLang="en-US" dirty="0"/>
                  <a:t>1.  The number of </a:t>
                </a:r>
                <a:r>
                  <a:rPr lang="en-US" altLang="en-US" i="1" dirty="0"/>
                  <a:t>positive real zeros</a:t>
                </a:r>
                <a:r>
                  <a:rPr lang="en-US" altLang="en-US" dirty="0"/>
                  <a:t>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either</a:t>
                </a:r>
              </a:p>
              <a:p>
                <a:r>
                  <a:rPr lang="en-US" altLang="en-US" dirty="0"/>
                  <a:t>      a.  the same as the number of sign changes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</a:t>
                </a:r>
              </a:p>
              <a:p>
                <a:r>
                  <a:rPr lang="en-US" altLang="en-US" dirty="0"/>
                  <a:t>				or</a:t>
                </a:r>
              </a:p>
              <a:p>
                <a:r>
                  <a:rPr lang="en-US" altLang="en-US" dirty="0"/>
                  <a:t>      b.  less than the number of sign changes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by a  </a:t>
                </a:r>
              </a:p>
              <a:p>
                <a:r>
                  <a:rPr lang="en-US" altLang="en-US" dirty="0"/>
                  <a:t>           positive even integer.  If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has only one </a:t>
                </a:r>
              </a:p>
              <a:p>
                <a:r>
                  <a:rPr lang="en-US" altLang="en-US" dirty="0"/>
                  <a:t>           variation in sign, then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exactly one positive </a:t>
                </a:r>
              </a:p>
              <a:p>
                <a:r>
                  <a:rPr lang="en-US" altLang="en-US" dirty="0"/>
                  <a:t>           real zero. 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the Rational Zero Theorem to find possible rational zeros.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Find zeros of a polynomial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polynomial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the Linear Factorization Theorem to find polynomials with given zeros.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Descartes’s Rule of Signs.</a:t>
            </a:r>
          </a:p>
        </p:txBody>
      </p:sp>
    </p:spTree>
    <p:extLst>
      <p:ext uri="{BB962C8B-B14F-4D97-AF65-F5344CB8AC3E}">
        <p14:creationId xmlns:p14="http://schemas.microsoft.com/office/powerpoint/2010/main" val="356002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Descartes’ Rule of Signs    </a:t>
            </a:r>
            <a:r>
              <a:rPr lang="en-US" altLang="en-US" i="1"/>
              <a:t>(continued)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2.  The number of </a:t>
            </a:r>
            <a:r>
              <a:rPr lang="en-US" altLang="en-US" i="1" dirty="0"/>
              <a:t>negative real zeros</a:t>
            </a:r>
            <a:r>
              <a:rPr lang="en-US" altLang="en-US" dirty="0"/>
              <a:t> of </a:t>
            </a:r>
            <a:r>
              <a:rPr lang="en-US" altLang="en-US" i="1" dirty="0"/>
              <a:t>f</a:t>
            </a:r>
            <a:r>
              <a:rPr lang="en-US" altLang="en-US" dirty="0"/>
              <a:t> is either</a:t>
            </a:r>
          </a:p>
          <a:p>
            <a:r>
              <a:rPr lang="en-US" altLang="en-US" dirty="0"/>
              <a:t>      a.  The same as the number of sign changes in </a:t>
            </a:r>
            <a:r>
              <a:rPr lang="en-US" altLang="en-US" i="1" dirty="0"/>
              <a:t>f</a:t>
            </a:r>
            <a:r>
              <a:rPr lang="en-US" altLang="en-US" dirty="0"/>
              <a:t>(–</a:t>
            </a:r>
            <a:r>
              <a:rPr lang="en-US" altLang="en-US" i="1" dirty="0"/>
              <a:t>x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			or</a:t>
            </a:r>
          </a:p>
          <a:p>
            <a:r>
              <a:rPr lang="en-US" altLang="en-US" dirty="0"/>
              <a:t>      b.  less than the number of sign changes in </a:t>
            </a:r>
            <a:r>
              <a:rPr lang="en-US" altLang="en-US" i="1" dirty="0"/>
              <a:t>f</a:t>
            </a:r>
            <a:r>
              <a:rPr lang="en-US" altLang="en-US" dirty="0"/>
              <a:t>(–</a:t>
            </a:r>
            <a:r>
              <a:rPr lang="en-US" altLang="en-US" i="1" dirty="0"/>
              <a:t>x</a:t>
            </a:r>
            <a:r>
              <a:rPr lang="en-US" altLang="en-US" dirty="0"/>
              <a:t>) by</a:t>
            </a:r>
          </a:p>
          <a:p>
            <a:r>
              <a:rPr lang="en-US" altLang="en-US" dirty="0"/>
              <a:t>           a positive even integer.  If </a:t>
            </a:r>
            <a:r>
              <a:rPr lang="en-US" altLang="en-US" i="1" dirty="0"/>
              <a:t>f</a:t>
            </a:r>
            <a:r>
              <a:rPr lang="en-US" altLang="en-US" dirty="0"/>
              <a:t>(–</a:t>
            </a:r>
            <a:r>
              <a:rPr lang="en-US" altLang="en-US" i="1" dirty="0"/>
              <a:t>x</a:t>
            </a:r>
            <a:r>
              <a:rPr lang="en-US" altLang="en-US" dirty="0"/>
              <a:t>) has only one </a:t>
            </a:r>
          </a:p>
          <a:p>
            <a:r>
              <a:rPr lang="en-US" altLang="en-US" dirty="0"/>
              <a:t>           variation in sign, then </a:t>
            </a:r>
            <a:r>
              <a:rPr lang="en-US" altLang="en-US" i="1" dirty="0"/>
              <a:t>f</a:t>
            </a:r>
            <a:r>
              <a:rPr lang="en-US" altLang="en-US" dirty="0"/>
              <a:t> has exactly one negative </a:t>
            </a:r>
          </a:p>
          <a:p>
            <a:r>
              <a:rPr lang="en-US" altLang="en-US" dirty="0"/>
              <a:t>           real zero.</a:t>
            </a:r>
          </a:p>
        </p:txBody>
      </p:sp>
    </p:spTree>
    <p:extLst>
      <p:ext uri="{BB962C8B-B14F-4D97-AF65-F5344CB8AC3E}">
        <p14:creationId xmlns:p14="http://schemas.microsoft.com/office/powerpoint/2010/main" val="4414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Using Descartes’s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Determine the possible number of positive and negative real zeros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+71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−154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+120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Solution: </a:t>
                </a:r>
              </a:p>
              <a:p>
                <a:r>
                  <a:rPr lang="en-US" altLang="en-US" dirty="0"/>
                  <a:t>1.  To find possibilities for positive real zeros, count the number of sign changes in the equation for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).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−14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+71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−154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+120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There are 4 variations in sign.  </a:t>
                </a:r>
              </a:p>
              <a:p>
                <a:r>
                  <a:rPr lang="en-US" altLang="en-US" dirty="0"/>
                  <a:t>The number of positive real zeros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either 4, 2, or 0.</a:t>
                </a: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FC63F75-4FF8-4557-912B-FC517DB24EA5}"/>
              </a:ext>
            </a:extLst>
          </p:cNvPr>
          <p:cNvGrpSpPr/>
          <p:nvPr/>
        </p:nvGrpSpPr>
        <p:grpSpPr>
          <a:xfrm>
            <a:off x="2148840" y="3864428"/>
            <a:ext cx="999309" cy="1068977"/>
            <a:chOff x="2148840" y="3864428"/>
            <a:chExt cx="999309" cy="106897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="" xmlns:a16="http://schemas.microsoft.com/office/drawing/2014/main" id="{BB2EB95C-250A-43DF-B482-916A696F0059}"/>
                </a:ext>
              </a:extLst>
            </p:cNvPr>
            <p:cNvSpPr/>
            <p:nvPr/>
          </p:nvSpPr>
          <p:spPr bwMode="auto">
            <a:xfrm>
              <a:off x="2148840" y="4397828"/>
              <a:ext cx="888274" cy="535577"/>
            </a:xfrm>
            <a:prstGeom prst="wedgeRoundRectCallout">
              <a:avLst>
                <a:gd name="adj1" fmla="val 30638"/>
                <a:gd name="adj2" fmla="val -71646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sign change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8819BE1-0E64-45BA-BD91-697C504E32FE}"/>
                </a:ext>
              </a:extLst>
            </p:cNvPr>
            <p:cNvCxnSpPr/>
            <p:nvPr/>
          </p:nvCxnSpPr>
          <p:spPr bwMode="auto">
            <a:xfrm>
              <a:off x="2599210" y="3891642"/>
              <a:ext cx="159229" cy="4049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68D42622-AB3F-4357-AFE9-293548B2DE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26080" y="3864428"/>
              <a:ext cx="222069" cy="35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72AE1AA-4C3E-4960-9157-5FA9E1D6C14A}"/>
              </a:ext>
            </a:extLst>
          </p:cNvPr>
          <p:cNvGrpSpPr/>
          <p:nvPr/>
        </p:nvGrpSpPr>
        <p:grpSpPr>
          <a:xfrm>
            <a:off x="3352800" y="3891642"/>
            <a:ext cx="957645" cy="1034143"/>
            <a:chOff x="3352800" y="3891642"/>
            <a:chExt cx="957645" cy="1034143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="" xmlns:a16="http://schemas.microsoft.com/office/drawing/2014/main" id="{5484265F-EC0D-4CC3-8A0E-F91BF9E951B2}"/>
                </a:ext>
              </a:extLst>
            </p:cNvPr>
            <p:cNvSpPr/>
            <p:nvPr/>
          </p:nvSpPr>
          <p:spPr bwMode="auto">
            <a:xfrm>
              <a:off x="3352800" y="4390208"/>
              <a:ext cx="888274" cy="535577"/>
            </a:xfrm>
            <a:prstGeom prst="wedgeRoundRectCallout">
              <a:avLst>
                <a:gd name="adj1" fmla="val 2697"/>
                <a:gd name="adj2" fmla="val -7652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sign change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F1C655D-6DB0-43F2-BA99-CA902EE0F567}"/>
                </a:ext>
              </a:extLst>
            </p:cNvPr>
            <p:cNvCxnSpPr/>
            <p:nvPr/>
          </p:nvCxnSpPr>
          <p:spPr bwMode="auto">
            <a:xfrm>
              <a:off x="3406931" y="3891642"/>
              <a:ext cx="159229" cy="4049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320B343-20C3-48C9-92B5-6E9F344042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88376" y="3941716"/>
              <a:ext cx="222069" cy="35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F3F6908-01A1-4CB0-8E1C-C8B72B490D94}"/>
              </a:ext>
            </a:extLst>
          </p:cNvPr>
          <p:cNvGrpSpPr/>
          <p:nvPr/>
        </p:nvGrpSpPr>
        <p:grpSpPr>
          <a:xfrm>
            <a:off x="4466705" y="3891642"/>
            <a:ext cx="1170808" cy="1048294"/>
            <a:chOff x="4466705" y="3891642"/>
            <a:chExt cx="1170808" cy="104829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="" xmlns:a16="http://schemas.microsoft.com/office/drawing/2014/main" id="{0CF533CA-8CC3-41A7-AB39-01CFBB7B2063}"/>
                </a:ext>
              </a:extLst>
            </p:cNvPr>
            <p:cNvSpPr/>
            <p:nvPr/>
          </p:nvSpPr>
          <p:spPr bwMode="auto">
            <a:xfrm>
              <a:off x="4625934" y="4404359"/>
              <a:ext cx="888274" cy="535577"/>
            </a:xfrm>
            <a:prstGeom prst="wedgeRoundRectCallout">
              <a:avLst>
                <a:gd name="adj1" fmla="val 2697"/>
                <a:gd name="adj2" fmla="val -86280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sign change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F1F1FCA-1EE5-47E0-BB8E-446A6871A93B}"/>
                </a:ext>
              </a:extLst>
            </p:cNvPr>
            <p:cNvCxnSpPr/>
            <p:nvPr/>
          </p:nvCxnSpPr>
          <p:spPr bwMode="auto">
            <a:xfrm>
              <a:off x="4466705" y="3937361"/>
              <a:ext cx="159229" cy="4049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81B800B-208C-430C-82C9-D80DC45A03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15444" y="3891642"/>
              <a:ext cx="222069" cy="35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AFD7F39-6665-4DC1-8830-C63A80271EA9}"/>
              </a:ext>
            </a:extLst>
          </p:cNvPr>
          <p:cNvGrpSpPr/>
          <p:nvPr/>
        </p:nvGrpSpPr>
        <p:grpSpPr>
          <a:xfrm>
            <a:off x="5813566" y="3891642"/>
            <a:ext cx="1025982" cy="1023256"/>
            <a:chOff x="5813566" y="3891642"/>
            <a:chExt cx="1025982" cy="102325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="" xmlns:a16="http://schemas.microsoft.com/office/drawing/2014/main" id="{A72FD370-E2D4-473E-852D-09C2DACCD6F9}"/>
                </a:ext>
              </a:extLst>
            </p:cNvPr>
            <p:cNvSpPr/>
            <p:nvPr/>
          </p:nvSpPr>
          <p:spPr bwMode="auto">
            <a:xfrm>
              <a:off x="5951274" y="4379321"/>
              <a:ext cx="888274" cy="535577"/>
            </a:xfrm>
            <a:prstGeom prst="wedgeRoundRectCallout">
              <a:avLst>
                <a:gd name="adj1" fmla="val -14950"/>
                <a:gd name="adj2" fmla="val -74085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sign change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8A08E0F-A7D9-4F4A-A50E-1763EE69385A}"/>
                </a:ext>
              </a:extLst>
            </p:cNvPr>
            <p:cNvCxnSpPr/>
            <p:nvPr/>
          </p:nvCxnSpPr>
          <p:spPr bwMode="auto">
            <a:xfrm>
              <a:off x="5813566" y="3891642"/>
              <a:ext cx="159229" cy="4049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23BB84F-C5C2-4968-A6A4-30178FF92B7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95011" y="3941716"/>
              <a:ext cx="222069" cy="35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97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Using Descartes’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3914" y="1125416"/>
                <a:ext cx="8556171" cy="5000748"/>
              </a:xfrm>
            </p:spPr>
            <p:txBody>
              <a:bodyPr/>
              <a:lstStyle/>
              <a:p>
                <a:r>
                  <a:rPr lang="en-US" altLang="en-US" dirty="0"/>
                  <a:t>2.  To find possibilities for negative real zeros, count the number of sign changes in the equation for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(–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).</a:t>
                </a:r>
              </a:p>
              <a:p>
                <a:endParaRPr lang="en-US" alt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+71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en-US" alt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−154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+120</m:t>
                      </m:r>
                    </m:oMath>
                  </m:oMathPara>
                </a14:m>
                <a:endParaRPr lang="en-US" altLang="en-US" sz="2600" dirty="0"/>
              </a:p>
              <a:p>
                <a:endParaRPr lang="en-US" altLang="en-US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14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+71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154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+120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There are no variations in sign.</a:t>
                </a:r>
              </a:p>
              <a:p>
                <a:r>
                  <a:rPr lang="en-US" altLang="en-US" dirty="0"/>
                  <a:t>There are no negative real roots for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98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3914" y="1125416"/>
                <a:ext cx="8556171" cy="5000748"/>
              </a:xfrm>
              <a:blipFill>
                <a:blip r:embed="rId2"/>
                <a:stretch>
                  <a:fillRect l="-1425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                                                                       has </a:t>
                </a:r>
                <a:r>
                  <a:rPr lang="en-US" altLang="en-US" i="1" dirty="0"/>
                  <a:t>integer</a:t>
                </a:r>
                <a:r>
                  <a:rPr lang="en-US" altLang="en-US" dirty="0"/>
                  <a:t> coefficients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dirty="0"/>
                  <a:t>  (where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dirty="0"/>
                  <a:t> is reduced to lowest terms) is a rational zero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, then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is a factor of the constant term, </a:t>
                </a:r>
                <a:r>
                  <a:rPr lang="en-US" altLang="en-US" i="1" dirty="0"/>
                  <a:t>a</a:t>
                </a:r>
                <a:r>
                  <a:rPr lang="en-US" altLang="en-US" baseline="-25000" dirty="0"/>
                  <a:t>0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 is a factor of the leading coefficient,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dirty="0"/>
                  <a:t>. </a:t>
                </a:r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Using 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:r>
                  <a:rPr lang="en-US" altLang="en-US" dirty="0"/>
                  <a:t>List all possible rational zeros of </a:t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−3.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The constant term is –3 and the leading coefficient is 4.</a:t>
                </a:r>
              </a:p>
              <a:p>
                <a:r>
                  <a:rPr lang="en-US" altLang="en-US" dirty="0"/>
                  <a:t>Factors of the constant term, –3:</a:t>
                </a:r>
              </a:p>
              <a:p>
                <a:r>
                  <a:rPr lang="en-US" altLang="en-US" dirty="0"/>
                  <a:t>Factors of the leading coefficient, 4: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zeros are: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9DEFB07-4377-4753-A1BE-72E45C0013C2}"/>
                  </a:ext>
                </a:extLst>
              </p:cNvPr>
              <p:cNvSpPr txBox="1"/>
              <p:nvPr/>
            </p:nvSpPr>
            <p:spPr>
              <a:xfrm>
                <a:off x="4758691" y="3167037"/>
                <a:ext cx="15087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1,±3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DEFB07-4377-4753-A1BE-72E45C00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91" y="3167037"/>
                <a:ext cx="15087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B1E585E-6EAB-4F48-9276-61CCCED6EE4A}"/>
                  </a:ext>
                </a:extLst>
              </p:cNvPr>
              <p:cNvSpPr txBox="1"/>
              <p:nvPr/>
            </p:nvSpPr>
            <p:spPr>
              <a:xfrm>
                <a:off x="5350647" y="3678711"/>
                <a:ext cx="20927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1,±2,±4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E585E-6EAB-4F48-9276-61CCCED6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47" y="3678711"/>
                <a:ext cx="20927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89D4D54-935E-4DD2-9E0E-2C92F1CB41A3}"/>
                  </a:ext>
                </a:extLst>
              </p:cNvPr>
              <p:cNvSpPr txBox="1"/>
              <p:nvPr/>
            </p:nvSpPr>
            <p:spPr>
              <a:xfrm>
                <a:off x="1682388" y="4200649"/>
                <a:ext cx="4585062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factors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solidFill>
                                <a:schemeClr val="tx1"/>
                              </a:solidFill>
                            </a:rPr>
                            <m:t> 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factors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±1,±3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±1,±2,±4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9D4D54-935E-4DD2-9E0E-2C92F1CB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88" y="4200649"/>
                <a:ext cx="4585062" cy="954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24F1EBC-7F74-4EE2-A6D9-A9A4CFBAD47C}"/>
                  </a:ext>
                </a:extLst>
              </p:cNvPr>
              <p:cNvSpPr txBox="1"/>
              <p:nvPr/>
            </p:nvSpPr>
            <p:spPr>
              <a:xfrm>
                <a:off x="3455126" y="5454431"/>
                <a:ext cx="45850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1,±3,±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4F1EBC-7F74-4EE2-A6D9-A9A4CFBAD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126" y="5454431"/>
                <a:ext cx="4585062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Zeros of a Polynomial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all zeros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We begin by listing all possible rational zeros.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Possible rational zeros =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We now use synthetic division to see if we can find a rational zero among the four possible rational zeros. 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C494492-2534-4A97-A38D-E8B84BF8AFA5}"/>
                  </a:ext>
                </a:extLst>
              </p:cNvPr>
              <p:cNvSpPr txBox="1"/>
              <p:nvPr/>
            </p:nvSpPr>
            <p:spPr>
              <a:xfrm>
                <a:off x="3623627" y="3009185"/>
                <a:ext cx="1770016" cy="9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1,±2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94492-2534-4A97-A38D-E8B84BF8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27" y="3009185"/>
                <a:ext cx="1770016" cy="934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D2F7311-7108-4C5A-8624-C1AAE2ED1E9A}"/>
                  </a:ext>
                </a:extLst>
              </p:cNvPr>
              <p:cNvSpPr txBox="1"/>
              <p:nvPr/>
            </p:nvSpPr>
            <p:spPr>
              <a:xfrm>
                <a:off x="4948602" y="3214946"/>
                <a:ext cx="1874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±1,±2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2F7311-7108-4C5A-8624-C1AAE2ED1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02" y="3214946"/>
                <a:ext cx="1874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Zeros of a Polynomial Function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Solution (continued):</a:t>
            </a:r>
          </a:p>
          <a:p>
            <a:r>
              <a:rPr lang="en-US" altLang="en-US" dirty="0"/>
              <a:t>Possible rational zeros are 1, –1, 2, and –2.  We will use synthetic division to test the possible rational zeros.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Neither –2 nor –1 is a zero.  We continue testing possible rational zeros.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B5071B89-55B5-4CD0-96FE-AB97B675A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6482"/>
              </p:ext>
            </p:extLst>
          </p:nvPr>
        </p:nvGraphicFramePr>
        <p:xfrm>
          <a:off x="585335" y="2651760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859214E-4D85-4628-B2E6-2C1B66864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83092"/>
              </p:ext>
            </p:extLst>
          </p:nvPr>
        </p:nvGraphicFramePr>
        <p:xfrm>
          <a:off x="555127" y="2651760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="" xmlns:a16="http://schemas.microsoft.com/office/drawing/2014/main" id="{5C7B682C-BC83-4A3D-87FE-5708AEC65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76895"/>
              </p:ext>
            </p:extLst>
          </p:nvPr>
        </p:nvGraphicFramePr>
        <p:xfrm>
          <a:off x="4572000" y="2687774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C2CDC70B-8FC8-4758-B121-BF3009CC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72952"/>
              </p:ext>
            </p:extLst>
          </p:nvPr>
        </p:nvGraphicFramePr>
        <p:xfrm>
          <a:off x="4572000" y="2646114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Zeros of a Polynomial Function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962" y="1187450"/>
                <a:ext cx="8936037" cy="4525963"/>
              </a:xfrm>
            </p:spPr>
            <p:txBody>
              <a:bodyPr/>
              <a:lstStyle/>
              <a:p>
                <a:r>
                  <a:rPr lang="en-US" altLang="en-US" dirty="0"/>
                  <a:t>Solution (continued):</a:t>
                </a:r>
              </a:p>
              <a:p>
                <a:r>
                  <a:rPr lang="en-US" altLang="en-US" dirty="0"/>
                  <a:t>We continue testing with 1 and 2.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We have found a rational zero 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</a:t>
                </a:r>
              </a:p>
              <a:p>
                <a:r>
                  <a:rPr lang="en-US" altLang="en-US" dirty="0"/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−2)(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 smtClean="0"/>
                  <a:t>We now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+1=</m:t>
                    </m:r>
                  </m:oMath>
                </a14:m>
                <a:r>
                  <a:rPr lang="en-US" altLang="en-US" dirty="0" smtClean="0"/>
                  <a:t> 0</a:t>
                </a:r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962" y="1187450"/>
                <a:ext cx="8936037" cy="4525963"/>
              </a:xfrm>
              <a:blipFill rotWithShape="1">
                <a:blip r:embed="rId2"/>
                <a:stretch>
                  <a:fillRect l="-1364" t="-1348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B5071B89-55B5-4CD0-96FE-AB97B675A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70786"/>
              </p:ext>
            </p:extLst>
          </p:nvPr>
        </p:nvGraphicFramePr>
        <p:xfrm>
          <a:off x="585335" y="2651760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859214E-4D85-4628-B2E6-2C1B66864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38325"/>
              </p:ext>
            </p:extLst>
          </p:nvPr>
        </p:nvGraphicFramePr>
        <p:xfrm>
          <a:off x="555127" y="2615930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="" xmlns:a16="http://schemas.microsoft.com/office/drawing/2014/main" id="{5C7B682C-BC83-4A3D-87FE-5708AEC65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21508"/>
              </p:ext>
            </p:extLst>
          </p:nvPr>
        </p:nvGraphicFramePr>
        <p:xfrm>
          <a:off x="4572000" y="2687774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C2CDC70B-8FC8-4758-B121-BF3009CC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95367"/>
              </p:ext>
            </p:extLst>
          </p:nvPr>
        </p:nvGraphicFramePr>
        <p:xfrm>
          <a:off x="4442959" y="2646114"/>
          <a:ext cx="313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="" xmlns:a16="http://schemas.microsoft.com/office/drawing/2014/main" val="63813904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563015302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1991452454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83892356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394595032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044706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3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7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Zeros of a Polynomial Function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4949825"/>
              </a:xfrm>
            </p:spPr>
            <p:txBody>
              <a:bodyPr/>
              <a:lstStyle/>
              <a:p>
                <a:r>
                  <a:rPr lang="en-US" altLang="en-US" dirty="0"/>
                  <a:t>We now </a:t>
                </a:r>
                <a:r>
                  <a:rPr lang="en-US" altLang="en-US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+1=</m:t>
                    </m:r>
                  </m:oMath>
                </a14:m>
                <a:r>
                  <a:rPr lang="en-US" altLang="en-US" dirty="0"/>
                  <a:t> 0</a:t>
                </a:r>
                <a:r>
                  <a:rPr lang="en-US" alt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−3±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−4(1)(1)</m:t>
                              </m:r>
                            </m:e>
                          </m:rad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zeros are 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b="0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4949825"/>
              </a:xfrm>
              <a:blipFill rotWithShape="1">
                <a:blip r:embed="rId2"/>
                <a:stretch>
                  <a:fillRect l="-1442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8746D7D-A7E2-4586-BCBF-C0142266D240}"/>
                  </a:ext>
                </a:extLst>
              </p:cNvPr>
              <p:cNvSpPr txBox="1"/>
              <p:nvPr/>
            </p:nvSpPr>
            <p:spPr>
              <a:xfrm>
                <a:off x="3682931" y="2618653"/>
                <a:ext cx="2005148" cy="1000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746D7D-A7E2-4586-BCBF-C0142266D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31" y="2618653"/>
                <a:ext cx="2005148" cy="1000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1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Roots of Polynomial Equations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 altLang="en-US" b="1" dirty="0"/>
              <a:t>1.</a:t>
            </a:r>
            <a:r>
              <a:rPr lang="en-US" altLang="en-US" dirty="0"/>
              <a:t>  If a polynomial equation is of degree </a:t>
            </a:r>
            <a:r>
              <a:rPr lang="en-US" altLang="en-US" i="1" dirty="0"/>
              <a:t>n</a:t>
            </a:r>
            <a:r>
              <a:rPr lang="en-US" altLang="en-US" dirty="0"/>
              <a:t>, then counting multiple roots separately, the equation has </a:t>
            </a:r>
            <a:r>
              <a:rPr lang="en-US" altLang="en-US" i="1" dirty="0"/>
              <a:t>n</a:t>
            </a:r>
            <a:r>
              <a:rPr lang="en-US" altLang="en-US" dirty="0"/>
              <a:t> roots.</a:t>
            </a:r>
          </a:p>
          <a:p>
            <a:pPr marL="465138" indent="-465138"/>
            <a:r>
              <a:rPr lang="en-US" altLang="en-US" b="1" dirty="0"/>
              <a:t>2.</a:t>
            </a:r>
            <a:r>
              <a:rPr lang="en-US" altLang="en-US" dirty="0"/>
              <a:t>  If </a:t>
            </a:r>
            <a:r>
              <a:rPr lang="en-US" altLang="en-US" i="1" dirty="0"/>
              <a:t>a</a:t>
            </a:r>
            <a:r>
              <a:rPr lang="en-US" altLang="en-US" dirty="0"/>
              <a:t> + </a:t>
            </a:r>
            <a:r>
              <a:rPr lang="en-US" altLang="en-US" i="1" dirty="0"/>
              <a:t>bi</a:t>
            </a:r>
            <a:r>
              <a:rPr lang="en-US" altLang="en-US" dirty="0"/>
              <a:t> is a root of a polynomial equation with real coefficients (</a:t>
            </a:r>
            <a:r>
              <a:rPr lang="en-US" altLang="en-US" i="1" dirty="0"/>
              <a:t>b</a:t>
            </a:r>
            <a:r>
              <a:rPr lang="en-US" altLang="en-US" dirty="0"/>
              <a:t> ≠ 0), then the imaginary number </a:t>
            </a:r>
            <a:r>
              <a:rPr lang="en-US" altLang="en-US" i="1" dirty="0"/>
              <a:t>a</a:t>
            </a:r>
            <a:r>
              <a:rPr lang="en-US" altLang="en-US" dirty="0"/>
              <a:t> – </a:t>
            </a:r>
            <a:r>
              <a:rPr lang="en-US" altLang="en-US" i="1" dirty="0"/>
              <a:t>bi</a:t>
            </a:r>
            <a:r>
              <a:rPr lang="en-US" altLang="en-US" dirty="0"/>
              <a:t> is also a root.  Imaginary roots, if they exist, occur in conjugate pairs.</a:t>
            </a:r>
          </a:p>
        </p:txBody>
      </p:sp>
    </p:spTree>
    <p:extLst>
      <p:ext uri="{BB962C8B-B14F-4D97-AF65-F5344CB8AC3E}">
        <p14:creationId xmlns:p14="http://schemas.microsoft.com/office/powerpoint/2010/main" val="40690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11713</TotalTime>
  <Words>1922</Words>
  <Application>Microsoft Office PowerPoint</Application>
  <PresentationFormat>Letter Paper (8.5x11 in)</PresentationFormat>
  <Paragraphs>268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Rational Zero Theorem</vt:lpstr>
      <vt:lpstr>Example 2:  Using the Rational Zero Theorem</vt:lpstr>
      <vt:lpstr>Example 4:  Finding Zeros of a Polynomial Function</vt:lpstr>
      <vt:lpstr>Example 4:  Finding Zeros of a Polynomial Function     (continued)</vt:lpstr>
      <vt:lpstr>Example 4:  Finding Zeros of a Polynomial Function     (continued)</vt:lpstr>
      <vt:lpstr>Example 4:  Finding Zeros of a Polynomial Function       (continued)</vt:lpstr>
      <vt:lpstr>Properties of Roots of Polynomial Equations</vt:lpstr>
      <vt:lpstr>Example 5:  Solving a Polynomial Equation</vt:lpstr>
      <vt:lpstr>Example 5:  Solving a Polynomial Equation      (continued)</vt:lpstr>
      <vt:lpstr>Example 5:  Solving a Polynomial Equation    (continued)</vt:lpstr>
      <vt:lpstr>Example 5:  Solving a Polynomial Equation      (continued)</vt:lpstr>
      <vt:lpstr>Example 5:  Solving a Polynomial Equation      (continued)</vt:lpstr>
      <vt:lpstr>The Fundamental Theorem of Algebra</vt:lpstr>
      <vt:lpstr>The Linear Factorization Theorem</vt:lpstr>
      <vt:lpstr>Example 6:  Finding a Polynomial Function with Given Zeros</vt:lpstr>
      <vt:lpstr>Example 6:  Finding a Polynomial Function with Given Zeros (continued)</vt:lpstr>
      <vt:lpstr>Descartes’s Rule of Signs</vt:lpstr>
      <vt:lpstr>Descartes’ Rule of Signs    (continued)</vt:lpstr>
      <vt:lpstr>Example 7:  Using Descartes’s Rule of Signs</vt:lpstr>
      <vt:lpstr>Example 7:  Using Descartes’ Rule of Signs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963</cp:revision>
  <cp:lastPrinted>2001-11-04T00:51:13Z</cp:lastPrinted>
  <dcterms:created xsi:type="dcterms:W3CDTF">2005-02-25T19:46:41Z</dcterms:created>
  <dcterms:modified xsi:type="dcterms:W3CDTF">2023-01-03T02:02:25Z</dcterms:modified>
</cp:coreProperties>
</file>