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5" r:id="rId1"/>
  </p:sldMasterIdLst>
  <p:notesMasterIdLst>
    <p:notesMasterId r:id="rId19"/>
  </p:notesMasterIdLst>
  <p:handoutMasterIdLst>
    <p:handoutMasterId r:id="rId20"/>
  </p:handoutMasterIdLst>
  <p:sldIdLst>
    <p:sldId id="956" r:id="rId2"/>
    <p:sldId id="1250" r:id="rId3"/>
    <p:sldId id="1251" r:id="rId4"/>
    <p:sldId id="1252" r:id="rId5"/>
    <p:sldId id="1253" r:id="rId6"/>
    <p:sldId id="1254" r:id="rId7"/>
    <p:sldId id="1267" r:id="rId8"/>
    <p:sldId id="1256" r:id="rId9"/>
    <p:sldId id="1257" r:id="rId10"/>
    <p:sldId id="1258" r:id="rId11"/>
    <p:sldId id="1259" r:id="rId12"/>
    <p:sldId id="1260" r:id="rId13"/>
    <p:sldId id="1261" r:id="rId14"/>
    <p:sldId id="1262" r:id="rId15"/>
    <p:sldId id="1263" r:id="rId16"/>
    <p:sldId id="1264" r:id="rId17"/>
    <p:sldId id="1265" r:id="rId18"/>
  </p:sldIdLst>
  <p:sldSz cx="9144000" cy="6858000" type="letter"/>
  <p:notesSz cx="6858000" cy="9144000"/>
  <p:embeddedFontLst>
    <p:embeddedFont>
      <p:font typeface="Arial Narrow" pitchFamily="34" charset="0"/>
      <p:regular r:id="rId21"/>
      <p:bold r:id="rId22"/>
      <p:italic r:id="rId23"/>
      <p:boldItalic r:id="rId24"/>
    </p:embeddedFont>
    <p:embeddedFont>
      <p:font typeface="Cambria Math" pitchFamily="18" charset="0"/>
      <p:regular r:id="rId25"/>
    </p:embeddedFont>
    <p:embeddedFont>
      <p:font typeface="Calibri" pitchFamily="34" charset="0"/>
      <p:regular r:id="rId26"/>
      <p:bold r:id="rId27"/>
      <p:italic r:id="rId28"/>
      <p:boldItalic r:id="rId29"/>
    </p:embeddedFont>
    <p:embeddedFont>
      <p:font typeface="Tahoma" pitchFamily="34" charset="0"/>
      <p:regular r:id="rId30"/>
      <p:bold r:id="rId31"/>
    </p:embeddedFont>
  </p:embeddedFontLst>
  <p:custDataLst>
    <p:tags r:id="rId32"/>
  </p:custDataLst>
  <p:defaultTextStyle>
    <a:defPPr>
      <a:defRPr lang="en-CA"/>
    </a:defPPr>
    <a:lvl1pPr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5pPr>
    <a:lvl6pPr marL="2286000" algn="l" defTabSz="914400" rtl="0" eaLnBrk="1" latinLnBrk="0" hangingPunct="1">
      <a:defRPr sz="2800" kern="1200">
        <a:solidFill>
          <a:srgbClr val="3333FF"/>
        </a:solidFill>
        <a:latin typeface="Times New Roman" panose="02020603050405020304" pitchFamily="18" charset="0"/>
        <a:ea typeface="+mn-ea"/>
        <a:cs typeface="+mn-cs"/>
      </a:defRPr>
    </a:lvl6pPr>
    <a:lvl7pPr marL="2743200" algn="l" defTabSz="914400" rtl="0" eaLnBrk="1" latinLnBrk="0" hangingPunct="1">
      <a:defRPr sz="2800" kern="1200">
        <a:solidFill>
          <a:srgbClr val="3333FF"/>
        </a:solidFill>
        <a:latin typeface="Times New Roman" panose="02020603050405020304" pitchFamily="18" charset="0"/>
        <a:ea typeface="+mn-ea"/>
        <a:cs typeface="+mn-cs"/>
      </a:defRPr>
    </a:lvl7pPr>
    <a:lvl8pPr marL="3200400" algn="l" defTabSz="914400" rtl="0" eaLnBrk="1" latinLnBrk="0" hangingPunct="1">
      <a:defRPr sz="2800" kern="1200">
        <a:solidFill>
          <a:srgbClr val="3333FF"/>
        </a:solidFill>
        <a:latin typeface="Times New Roman" panose="02020603050405020304" pitchFamily="18" charset="0"/>
        <a:ea typeface="+mn-ea"/>
        <a:cs typeface="+mn-cs"/>
      </a:defRPr>
    </a:lvl8pPr>
    <a:lvl9pPr marL="3657600" algn="l" defTabSz="914400" rtl="0" eaLnBrk="1" latinLnBrk="0" hangingPunct="1">
      <a:defRPr sz="2800" kern="1200">
        <a:solidFill>
          <a:srgbClr val="3333FF"/>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3709">
          <p15:clr>
            <a:srgbClr val="A4A3A4"/>
          </p15:clr>
        </p15:guide>
        <p15:guide id="2" orient="horz" pos="910">
          <p15:clr>
            <a:srgbClr val="A4A3A4"/>
          </p15:clr>
        </p15:guide>
        <p15:guide id="3" pos="2888">
          <p15:clr>
            <a:srgbClr val="A4A3A4"/>
          </p15:clr>
        </p15:guide>
        <p15:guide id="4" pos="179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542"/>
    <a:srgbClr val="0000FF"/>
    <a:srgbClr val="4F2270"/>
    <a:srgbClr val="441D61"/>
    <a:srgbClr val="FFFFFF"/>
    <a:srgbClr val="3399FF"/>
    <a:srgbClr val="CCECFF"/>
    <a:srgbClr val="2BCEDF"/>
    <a:srgbClr val="BFE8FD"/>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83" autoAdjust="0"/>
    <p:restoredTop sz="93129" autoAdjust="0"/>
  </p:normalViewPr>
  <p:slideViewPr>
    <p:cSldViewPr snapToGrid="0" snapToObjects="1">
      <p:cViewPr>
        <p:scale>
          <a:sx n="68" d="100"/>
          <a:sy n="68" d="100"/>
        </p:scale>
        <p:origin x="-408" y="-72"/>
      </p:cViewPr>
      <p:guideLst>
        <p:guide orient="horz" pos="3709"/>
        <p:guide orient="horz" pos="910"/>
        <p:guide pos="2888"/>
        <p:guide pos="17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780" y="17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04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Tahoma" pitchFamily="34" charset="0"/>
              </a:defRPr>
            </a:lvl1pPr>
          </a:lstStyle>
          <a:p>
            <a:pPr>
              <a:defRPr/>
            </a:pPr>
            <a:endParaRPr lang="en-CA"/>
          </a:p>
        </p:txBody>
      </p:sp>
      <p:sp>
        <p:nvSpPr>
          <p:cNvPr id="604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Tahoma" panose="020B0604030504040204" pitchFamily="34" charset="0"/>
              </a:defRPr>
            </a:lvl1pPr>
          </a:lstStyle>
          <a:p>
            <a:pPr>
              <a:defRPr/>
            </a:pPr>
            <a:fld id="{10E77270-D752-4A69-956D-54DE5394951C}" type="slidenum">
              <a:rPr lang="en-CA" altLang="en-US"/>
              <a:pPr>
                <a:defRPr/>
              </a:pPr>
              <a:t>‹#›</a:t>
            </a:fld>
            <a:endParaRPr lang="en-CA" altLang="en-US"/>
          </a:p>
        </p:txBody>
      </p:sp>
    </p:spTree>
    <p:extLst>
      <p:ext uri="{BB962C8B-B14F-4D97-AF65-F5344CB8AC3E}">
        <p14:creationId xmlns:p14="http://schemas.microsoft.com/office/powerpoint/2010/main" val="3024843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14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Tahoma" pitchFamily="34" charset="0"/>
              </a:defRPr>
            </a:lvl1pPr>
          </a:lstStyle>
          <a:p>
            <a:pPr>
              <a:defRPr/>
            </a:pPr>
            <a:endParaRPr lang="en-CA"/>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Tahoma" panose="020B0604030504040204" pitchFamily="34" charset="0"/>
              </a:defRPr>
            </a:lvl1pPr>
          </a:lstStyle>
          <a:p>
            <a:pPr>
              <a:defRPr/>
            </a:pPr>
            <a:fld id="{A3830591-CFF9-4851-8FC0-8C47E8236FC5}" type="slidenum">
              <a:rPr lang="en-CA" altLang="en-US"/>
              <a:pPr>
                <a:defRPr/>
              </a:pPr>
              <a:t>‹#›</a:t>
            </a:fld>
            <a:endParaRPr lang="en-CA" altLang="en-US"/>
          </a:p>
        </p:txBody>
      </p:sp>
    </p:spTree>
    <p:extLst>
      <p:ext uri="{BB962C8B-B14F-4D97-AF65-F5344CB8AC3E}">
        <p14:creationId xmlns:p14="http://schemas.microsoft.com/office/powerpoint/2010/main" val="34140898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Arial" charset="0"/>
        <a:ea typeface="+mn-ea"/>
        <a:cs typeface="+mn-cs"/>
      </a:defRPr>
    </a:lvl1pPr>
    <a:lvl2pPr marL="457200" algn="l" rtl="0" eaLnBrk="0" fontAlgn="base" hangingPunct="0">
      <a:spcBef>
        <a:spcPct val="30000"/>
      </a:spcBef>
      <a:spcAft>
        <a:spcPct val="0"/>
      </a:spcAft>
      <a:defRPr sz="16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defRPr>
            </a:lvl1pPr>
            <a:lvl2pPr marL="742950" indent="-285750">
              <a:spcBef>
                <a:spcPct val="30000"/>
              </a:spcBef>
              <a:defRPr sz="16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3E9E9A-F84E-4838-87B3-CFAE17ACD626}" type="slidenum">
              <a:rPr lang="en-CA" altLang="en-US" smtClean="0">
                <a:latin typeface="Tahoma" panose="020B0604030504040204" pitchFamily="34" charset="0"/>
              </a:rPr>
              <a:pPr>
                <a:spcBef>
                  <a:spcPct val="0"/>
                </a:spcBef>
              </a:pPr>
              <a:t>1</a:t>
            </a:fld>
            <a:endParaRPr lang="en-CA" altLang="en-US">
              <a:latin typeface="Tahoma" panose="020B0604030504040204"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688393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16305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030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16613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786" y="0"/>
            <a:ext cx="9006214" cy="1176338"/>
          </a:xfrm>
        </p:spPr>
        <p:txBody>
          <a:bodyPr/>
          <a:lstStyle/>
          <a:p>
            <a:r>
              <a:rPr lang="en-US"/>
              <a:t>Click to edit Master title style</a:t>
            </a:r>
          </a:p>
        </p:txBody>
      </p:sp>
      <p:sp>
        <p:nvSpPr>
          <p:cNvPr id="3" name="Content Placeholder 2"/>
          <p:cNvSpPr>
            <a:spLocks noGrp="1"/>
          </p:cNvSpPr>
          <p:nvPr>
            <p:ph sz="half" idx="1"/>
          </p:nvPr>
        </p:nvSpPr>
        <p:spPr>
          <a:xfrm>
            <a:off x="457200" y="1176338"/>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76338"/>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996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9738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6420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84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2734" y="0"/>
            <a:ext cx="9031266" cy="973138"/>
          </a:xfrm>
        </p:spPr>
        <p:txBody>
          <a:bodyPr/>
          <a:lstStyle/>
          <a:p>
            <a:r>
              <a:rPr lang="en-US"/>
              <a:t>Click to edit Master title style</a:t>
            </a:r>
          </a:p>
        </p:txBody>
      </p:sp>
      <p:sp>
        <p:nvSpPr>
          <p:cNvPr id="3" name="Table Placeholder 2"/>
          <p:cNvSpPr>
            <a:spLocks noGrp="1"/>
          </p:cNvSpPr>
          <p:nvPr>
            <p:ph type="tbl" idx="1"/>
          </p:nvPr>
        </p:nvSpPr>
        <p:spPr>
          <a:xfrm>
            <a:off x="457200" y="1176338"/>
            <a:ext cx="8229600" cy="4949825"/>
          </a:xfrm>
        </p:spPr>
        <p:txBody>
          <a:bodyPr/>
          <a:lstStyle/>
          <a:p>
            <a:pPr lvl="0"/>
            <a:endParaRPr lang="en-US" noProof="0"/>
          </a:p>
        </p:txBody>
      </p:sp>
    </p:spTree>
    <p:extLst>
      <p:ext uri="{BB962C8B-B14F-4D97-AF65-F5344CB8AC3E}">
        <p14:creationId xmlns:p14="http://schemas.microsoft.com/office/powerpoint/2010/main" val="108311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ext Box 6"/>
          <p:cNvSpPr txBox="1">
            <a:spLocks noChangeArrowheads="1"/>
          </p:cNvSpPr>
          <p:nvPr userDrawn="1"/>
        </p:nvSpPr>
        <p:spPr bwMode="auto">
          <a:xfrm>
            <a:off x="1058863" y="0"/>
            <a:ext cx="1785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algn="ctr" eaLnBrk="1" hangingPunct="1">
              <a:defRPr/>
            </a:pPr>
            <a:endParaRPr lang="en-US" altLang="en-US" sz="2400">
              <a:solidFill>
                <a:schemeClr val="tx1"/>
              </a:solidFill>
              <a:latin typeface="Arial" panose="020B0604020202020204" pitchFamily="34" charset="0"/>
            </a:endParaRPr>
          </a:p>
        </p:txBody>
      </p:sp>
      <p:sp>
        <p:nvSpPr>
          <p:cNvPr id="1027" name="Text Box 8"/>
          <p:cNvSpPr txBox="1">
            <a:spLocks noChangeArrowheads="1"/>
          </p:cNvSpPr>
          <p:nvPr userDrawn="1"/>
        </p:nvSpPr>
        <p:spPr bwMode="auto">
          <a:xfrm>
            <a:off x="0" y="85725"/>
            <a:ext cx="1785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algn="r" eaLnBrk="1" hangingPunct="1">
              <a:defRPr/>
            </a:pPr>
            <a:endParaRPr lang="en-US" altLang="en-US" sz="4400">
              <a:solidFill>
                <a:srgbClr val="FEE692"/>
              </a:solidFill>
              <a:latin typeface="Arial Narrow" panose="020B0606020202030204" pitchFamily="34" charset="0"/>
            </a:endParaRPr>
          </a:p>
        </p:txBody>
      </p:sp>
      <p:sp>
        <p:nvSpPr>
          <p:cNvPr id="1028" name="Rectangle 8"/>
          <p:cNvSpPr>
            <a:spLocks noGrp="1" noChangeArrowheads="1"/>
          </p:cNvSpPr>
          <p:nvPr>
            <p:ph type="title"/>
          </p:nvPr>
        </p:nvSpPr>
        <p:spPr bwMode="auto">
          <a:xfrm>
            <a:off x="207962" y="0"/>
            <a:ext cx="8705851"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dirty="0"/>
          </a:p>
        </p:txBody>
      </p:sp>
      <p:sp>
        <p:nvSpPr>
          <p:cNvPr id="1029" name="Rectangle 3"/>
          <p:cNvSpPr>
            <a:spLocks noGrp="1" noChangeArrowheads="1"/>
          </p:cNvSpPr>
          <p:nvPr>
            <p:ph type="body" idx="1"/>
          </p:nvPr>
        </p:nvSpPr>
        <p:spPr bwMode="auto">
          <a:xfrm>
            <a:off x="207963" y="1187450"/>
            <a:ext cx="87058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17" descr="Pearson_Strap_Bound_White"/>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0" y="6356350"/>
            <a:ext cx="1909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0"/>
          <p:cNvSpPr>
            <a:spLocks noChangeArrowheads="1"/>
          </p:cNvSpPr>
          <p:nvPr userDrawn="1"/>
        </p:nvSpPr>
        <p:spPr bwMode="gray">
          <a:xfrm>
            <a:off x="0" y="6407150"/>
            <a:ext cx="9144000" cy="457200"/>
          </a:xfrm>
          <a:prstGeom prst="rect">
            <a:avLst/>
          </a:prstGeom>
          <a:solidFill>
            <a:srgbClr val="E86542"/>
          </a:solidFill>
          <a:ln>
            <a:noFill/>
          </a:ln>
          <a:effectLst/>
        </p:spPr>
        <p:txBody>
          <a:bodyPr wrap="none" lIns="0" tIns="0" rIns="0" bIns="0" anchor="ct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endParaRPr lang="en-US" altLang="en-US"/>
          </a:p>
        </p:txBody>
      </p:sp>
      <p:sp>
        <p:nvSpPr>
          <p:cNvPr id="1032" name="TextBox 16"/>
          <p:cNvSpPr txBox="1">
            <a:spLocks noChangeArrowheads="1"/>
          </p:cNvSpPr>
          <p:nvPr userDrawn="1"/>
        </p:nvSpPr>
        <p:spPr bwMode="auto">
          <a:xfrm>
            <a:off x="3435350" y="6503988"/>
            <a:ext cx="3559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r>
              <a:rPr lang="en-US" altLang="en-US" sz="1200" dirty="0">
                <a:solidFill>
                  <a:schemeClr val="tx1"/>
                </a:solidFill>
                <a:cs typeface="Times New Roman" panose="02020603050405020304" pitchFamily="18" charset="0"/>
              </a:rPr>
              <a:t>Copyright © 2022, 2018, 2014 Pearson Education, Inc.</a:t>
            </a:r>
          </a:p>
        </p:txBody>
      </p:sp>
      <p:sp>
        <p:nvSpPr>
          <p:cNvPr id="1033" name="TextBox 17"/>
          <p:cNvSpPr txBox="1">
            <a:spLocks noChangeArrowheads="1"/>
          </p:cNvSpPr>
          <p:nvPr userDrawn="1"/>
        </p:nvSpPr>
        <p:spPr bwMode="auto">
          <a:xfrm>
            <a:off x="7545388" y="6461125"/>
            <a:ext cx="136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r>
              <a:rPr lang="en-US" altLang="en-US" sz="1800" dirty="0">
                <a:solidFill>
                  <a:schemeClr val="tx1"/>
                </a:solidFill>
                <a:latin typeface="Arial" panose="020B0604020202020204" pitchFamily="34" charset="0"/>
                <a:cs typeface="Arial" panose="020B0604020202020204" pitchFamily="34" charset="0"/>
              </a:rPr>
              <a:t>Slide - </a:t>
            </a:r>
            <a:fld id="{8DC64570-7FD5-4F38-8852-F169A1C7DD12}" type="slidenum">
              <a:rPr lang="en-US" altLang="en-US" sz="1800" smtClean="0">
                <a:solidFill>
                  <a:schemeClr val="tx1"/>
                </a:solidFill>
                <a:latin typeface="Arial" panose="020B0604020202020204" pitchFamily="34" charset="0"/>
                <a:cs typeface="Arial" panose="020B0604020202020204" pitchFamily="34" charset="0"/>
              </a:rPr>
              <a:pPr eaLnBrk="1" hangingPunct="1">
                <a:defRPr/>
              </a:pPr>
              <a:t>‹#›</a:t>
            </a:fld>
            <a:endParaRPr lang="en-US" altLang="en-US" sz="1800" dirty="0">
              <a:solidFill>
                <a:schemeClr val="tx1"/>
              </a:solidFill>
              <a:latin typeface="Arial" panose="020B0604020202020204" pitchFamily="34" charset="0"/>
              <a:cs typeface="Arial" panose="020B0604020202020204" pitchFamily="34" charset="0"/>
            </a:endParaRPr>
          </a:p>
        </p:txBody>
      </p:sp>
      <p:pic>
        <p:nvPicPr>
          <p:cNvPr id="1034" name="Shape 40"/>
          <p:cNvPicPr preferRelativeResize="0">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07963" y="6472238"/>
            <a:ext cx="10826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6"/>
          <p:cNvSpPr txBox="1">
            <a:spLocks noChangeArrowheads="1"/>
          </p:cNvSpPr>
          <p:nvPr userDrawn="1"/>
        </p:nvSpPr>
        <p:spPr bwMode="auto">
          <a:xfrm>
            <a:off x="1363663" y="6524625"/>
            <a:ext cx="21209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spcBef>
                <a:spcPts val="0"/>
              </a:spcBef>
              <a:spcAft>
                <a:spcPts val="1200"/>
              </a:spcAft>
              <a:defRPr/>
            </a:pPr>
            <a:r>
              <a:rPr lang="en-US" sz="1100" b="1" spc="205" dirty="0">
                <a:solidFill>
                  <a:schemeClr val="tx1"/>
                </a:solidFill>
                <a:ea typeface="Calibri" panose="020F0502020204030204" pitchFamily="34" charset="0"/>
              </a:rPr>
              <a:t>ALWAYS LEARNING</a:t>
            </a:r>
          </a:p>
        </p:txBody>
      </p:sp>
      <p:cxnSp>
        <p:nvCxnSpPr>
          <p:cNvPr id="1036" name="Straight Connector 2"/>
          <p:cNvCxnSpPr>
            <a:cxnSpLocks noChangeShapeType="1"/>
          </p:cNvCxnSpPr>
          <p:nvPr userDrawn="1"/>
        </p:nvCxnSpPr>
        <p:spPr bwMode="auto">
          <a:xfrm>
            <a:off x="0" y="1444625"/>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1037" name="Straight Connector 4"/>
          <p:cNvCxnSpPr>
            <a:cxnSpLocks noChangeShapeType="1"/>
          </p:cNvCxnSpPr>
          <p:nvPr userDrawn="1"/>
        </p:nvCxnSpPr>
        <p:spPr bwMode="auto">
          <a:xfrm>
            <a:off x="0" y="1038225"/>
            <a:ext cx="9144000" cy="0"/>
          </a:xfrm>
          <a:prstGeom prst="line">
            <a:avLst/>
          </a:prstGeom>
          <a:noFill/>
          <a:ln w="44450" algn="ctr">
            <a:solidFill>
              <a:srgbClr val="E86542"/>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7" r:id="rId8"/>
  </p:sldLayoutIdLst>
  <p:hf hdr="0" dt="0"/>
  <p:txStyles>
    <p:titleStyle>
      <a:lvl1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ea typeface="+mj-ea"/>
          <a:cs typeface="+mj-cs"/>
        </a:defRPr>
      </a:lvl1pPr>
      <a:lvl2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2pPr>
      <a:lvl3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3pPr>
      <a:lvl4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4pPr>
      <a:lvl5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5pPr>
      <a:lvl6pPr marL="457200" algn="l" rtl="0" fontAlgn="base">
        <a:lnSpc>
          <a:spcPct val="80000"/>
        </a:lnSpc>
        <a:spcBef>
          <a:spcPct val="0"/>
        </a:spcBef>
        <a:spcAft>
          <a:spcPct val="0"/>
        </a:spcAft>
        <a:defRPr sz="3200" b="1">
          <a:solidFill>
            <a:srgbClr val="FFFFFF"/>
          </a:solidFill>
          <a:latin typeface="Arial Narrow" pitchFamily="34" charset="0"/>
        </a:defRPr>
      </a:lvl6pPr>
      <a:lvl7pPr marL="914400" algn="l" rtl="0" fontAlgn="base">
        <a:lnSpc>
          <a:spcPct val="80000"/>
        </a:lnSpc>
        <a:spcBef>
          <a:spcPct val="0"/>
        </a:spcBef>
        <a:spcAft>
          <a:spcPct val="0"/>
        </a:spcAft>
        <a:defRPr sz="3200" b="1">
          <a:solidFill>
            <a:srgbClr val="FFFFFF"/>
          </a:solidFill>
          <a:latin typeface="Arial Narrow" pitchFamily="34" charset="0"/>
        </a:defRPr>
      </a:lvl7pPr>
      <a:lvl8pPr marL="1371600" algn="l" rtl="0" fontAlgn="base">
        <a:lnSpc>
          <a:spcPct val="80000"/>
        </a:lnSpc>
        <a:spcBef>
          <a:spcPct val="0"/>
        </a:spcBef>
        <a:spcAft>
          <a:spcPct val="0"/>
        </a:spcAft>
        <a:defRPr sz="3200" b="1">
          <a:solidFill>
            <a:srgbClr val="FFFFFF"/>
          </a:solidFill>
          <a:latin typeface="Arial Narrow" pitchFamily="34" charset="0"/>
        </a:defRPr>
      </a:lvl8pPr>
      <a:lvl9pPr marL="1828800" algn="l" rtl="0" fontAlgn="base">
        <a:lnSpc>
          <a:spcPct val="80000"/>
        </a:lnSpc>
        <a:spcBef>
          <a:spcPct val="0"/>
        </a:spcBef>
        <a:spcAft>
          <a:spcPct val="0"/>
        </a:spcAft>
        <a:defRPr sz="3200" b="1">
          <a:solidFill>
            <a:srgbClr val="FFFFFF"/>
          </a:solidFill>
          <a:latin typeface="Arial Narrow" pitchFamily="34" charset="0"/>
        </a:defRPr>
      </a:lvl9pPr>
    </p:titleStyle>
    <p:bodyStyle>
      <a:lvl1pPr algn="l" rtl="0" eaLnBrk="0" fontAlgn="base" hangingPunct="0">
        <a:spcBef>
          <a:spcPct val="20000"/>
        </a:spcBef>
        <a:spcAft>
          <a:spcPct val="0"/>
        </a:spcAft>
        <a:defRPr sz="28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FFFFFF">
            <a:alpha val="98822"/>
          </a:srgbClr>
        </a:solidFill>
        <a:effectLst/>
      </p:bgPr>
    </p:bg>
    <p:spTree>
      <p:nvGrpSpPr>
        <p:cNvPr id="1" name=""/>
        <p:cNvGrpSpPr/>
        <p:nvPr/>
      </p:nvGrpSpPr>
      <p:grpSpPr>
        <a:xfrm>
          <a:off x="0" y="0"/>
          <a:ext cx="0" cy="0"/>
          <a:chOff x="0" y="0"/>
          <a:chExt cx="0" cy="0"/>
        </a:xfrm>
      </p:grpSpPr>
      <p:sp>
        <p:nvSpPr>
          <p:cNvPr id="4" name="Rectangle 3"/>
          <p:cNvSpPr/>
          <p:nvPr/>
        </p:nvSpPr>
        <p:spPr bwMode="auto">
          <a:xfrm>
            <a:off x="0" y="0"/>
            <a:ext cx="9144000" cy="6411913"/>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eaLnBrk="1" hangingPunct="1">
              <a:spcBef>
                <a:spcPct val="50000"/>
              </a:spcBef>
              <a:defRPr/>
            </a:pPr>
            <a:endParaRPr lang="en-US" sz="2400">
              <a:latin typeface="Arial" charset="0"/>
            </a:endParaRPr>
          </a:p>
        </p:txBody>
      </p:sp>
      <p:sp>
        <p:nvSpPr>
          <p:cNvPr id="4099" name="Rectangle 22"/>
          <p:cNvSpPr>
            <a:spLocks noChangeArrowheads="1"/>
          </p:cNvSpPr>
          <p:nvPr/>
        </p:nvSpPr>
        <p:spPr bwMode="auto">
          <a:xfrm>
            <a:off x="304800" y="638175"/>
            <a:ext cx="4021138" cy="1219200"/>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5400" dirty="0">
                <a:solidFill>
                  <a:srgbClr val="FEE692"/>
                </a:solidFill>
                <a:cs typeface="Times New Roman" panose="02020603050405020304" pitchFamily="18" charset="0"/>
              </a:rPr>
              <a:t> </a:t>
            </a:r>
            <a:r>
              <a:rPr lang="en-US" altLang="en-US" sz="6000" b="1" dirty="0">
                <a:cs typeface="Times New Roman" panose="02020603050405020304" pitchFamily="18" charset="0"/>
              </a:rPr>
              <a:t>Chapter 3</a:t>
            </a:r>
          </a:p>
        </p:txBody>
      </p:sp>
      <p:sp>
        <p:nvSpPr>
          <p:cNvPr id="4100" name="Rectangle 3"/>
          <p:cNvSpPr>
            <a:spLocks noChangeArrowheads="1"/>
          </p:cNvSpPr>
          <p:nvPr/>
        </p:nvSpPr>
        <p:spPr bwMode="auto">
          <a:xfrm>
            <a:off x="609600" y="1933575"/>
            <a:ext cx="4191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3600" dirty="0">
                <a:cs typeface="Arial" panose="020B0604020202020204" pitchFamily="34" charset="0"/>
              </a:rPr>
              <a:t>Polynomial and Rational Functions </a:t>
            </a:r>
          </a:p>
        </p:txBody>
      </p:sp>
      <p:sp>
        <p:nvSpPr>
          <p:cNvPr id="4101" name="Text Box 37"/>
          <p:cNvSpPr txBox="1">
            <a:spLocks noChangeArrowheads="1"/>
          </p:cNvSpPr>
          <p:nvPr/>
        </p:nvSpPr>
        <p:spPr bwMode="auto">
          <a:xfrm>
            <a:off x="609600" y="3922441"/>
            <a:ext cx="3962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dirty="0"/>
              <a:t>3.3 Dividing Polynomials; Remainder and Factor Theorems</a:t>
            </a:r>
          </a:p>
        </p:txBody>
      </p:sp>
      <p:pic>
        <p:nvPicPr>
          <p:cNvPr id="2" name="Picture 1" descr="A close up of a logo&#10;&#10;Description automatically generated">
            <a:extLst>
              <a:ext uri="{FF2B5EF4-FFF2-40B4-BE49-F238E27FC236}">
                <a16:creationId xmlns:a16="http://schemas.microsoft.com/office/drawing/2014/main" xmlns="" id="{7C88A565-983E-44BE-9EFF-668C676F7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808194"/>
            <a:ext cx="3916127" cy="49545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a:t>Example 4:  Using Synthetic Division</a:t>
            </a:r>
          </a:p>
        </p:txBody>
      </p:sp>
      <mc:AlternateContent xmlns:mc="http://schemas.openxmlformats.org/markup-compatibility/2006" xmlns:a14="http://schemas.microsoft.com/office/drawing/2010/main">
        <mc:Choice Requires="a14">
          <p:sp>
            <p:nvSpPr>
              <p:cNvPr id="82947" name="Rectangle 3"/>
              <p:cNvSpPr>
                <a:spLocks noGrp="1" noChangeArrowheads="1"/>
              </p:cNvSpPr>
              <p:nvPr>
                <p:ph type="body" idx="1"/>
              </p:nvPr>
            </p:nvSpPr>
            <p:spPr/>
            <p:txBody>
              <a:bodyPr/>
              <a:lstStyle/>
              <a:p>
                <a:r>
                  <a:rPr lang="en-US" altLang="en-US" dirty="0"/>
                  <a:t>Use synthetic division to divide </a:t>
                </a:r>
                <a14:m>
                  <m:oMath xmlns:m="http://schemas.openxmlformats.org/officeDocument/2006/math">
                    <m:sSup>
                      <m:sSupPr>
                        <m:ctrlPr>
                          <a:rPr lang="en-US" altLang="en-US"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3</m:t>
                        </m:r>
                      </m:sup>
                    </m:sSup>
                    <m:r>
                      <a:rPr lang="en-US" altLang="en-US" b="0" i="1" smtClean="0">
                        <a:latin typeface="Cambria Math" panose="02040503050406030204" pitchFamily="18" charset="0"/>
                      </a:rPr>
                      <m:t>−7</m:t>
                    </m:r>
                    <m:r>
                      <a:rPr lang="en-US" altLang="en-US" b="0" i="1" smtClean="0">
                        <a:latin typeface="Cambria Math" panose="02040503050406030204" pitchFamily="18" charset="0"/>
                      </a:rPr>
                      <m:t>𝑥</m:t>
                    </m:r>
                    <m:r>
                      <a:rPr lang="en-US" altLang="en-US" b="0" i="1" smtClean="0">
                        <a:latin typeface="Cambria Math" panose="02040503050406030204" pitchFamily="18" charset="0"/>
                      </a:rPr>
                      <m:t>−6</m:t>
                    </m:r>
                  </m:oMath>
                </a14:m>
                <a:r>
                  <a:rPr lang="en-US" altLang="en-US" dirty="0"/>
                  <a:t> by </a:t>
                </a:r>
                <a14:m>
                  <m:oMath xmlns:m="http://schemas.openxmlformats.org/officeDocument/2006/math">
                    <m:r>
                      <a:rPr lang="en-US" altLang="en-US" b="0" i="1" smtClean="0">
                        <a:latin typeface="Cambria Math" panose="02040503050406030204" pitchFamily="18" charset="0"/>
                      </a:rPr>
                      <m:t>𝑥</m:t>
                    </m:r>
                    <m:r>
                      <a:rPr lang="en-US" altLang="en-US" b="0" i="1" smtClean="0">
                        <a:latin typeface="Cambria Math" panose="02040503050406030204" pitchFamily="18" charset="0"/>
                      </a:rPr>
                      <m:t>+2.</m:t>
                    </m:r>
                  </m:oMath>
                </a14:m>
                <a:r>
                  <a:rPr lang="en-US" altLang="en-US" dirty="0"/>
                  <a:t>                     </a:t>
                </a:r>
              </a:p>
              <a:p>
                <a:r>
                  <a:rPr lang="en-US" altLang="en-US" dirty="0"/>
                  <a:t>Solution:</a:t>
                </a:r>
              </a:p>
              <a:p>
                <a:r>
                  <a:rPr lang="en-US" altLang="en-US" dirty="0"/>
                  <a:t>The divisor must be in form </a:t>
                </a:r>
                <a:r>
                  <a:rPr lang="en-US" altLang="en-US" i="1" dirty="0"/>
                  <a:t>x</a:t>
                </a:r>
                <a:r>
                  <a:rPr lang="en-US" altLang="en-US" dirty="0"/>
                  <a:t> – </a:t>
                </a:r>
                <a:r>
                  <a:rPr lang="en-US" altLang="en-US" i="1" dirty="0"/>
                  <a:t>c</a:t>
                </a:r>
                <a:r>
                  <a:rPr lang="en-US" altLang="en-US" dirty="0"/>
                  <a:t>.  Thus, we write </a:t>
                </a:r>
                <a:r>
                  <a:rPr lang="en-US" altLang="en-US" i="1" dirty="0"/>
                  <a:t>x</a:t>
                </a:r>
                <a:r>
                  <a:rPr lang="en-US" altLang="en-US" dirty="0"/>
                  <a:t> + 2 as </a:t>
                </a:r>
                <a:r>
                  <a:rPr lang="en-US" altLang="en-US" i="1" dirty="0"/>
                  <a:t>x</a:t>
                </a:r>
                <a:r>
                  <a:rPr lang="en-US" altLang="en-US" dirty="0"/>
                  <a:t> – (–2).  This means that </a:t>
                </a:r>
                <a:r>
                  <a:rPr lang="en-US" altLang="en-US" i="1" dirty="0"/>
                  <a:t>c</a:t>
                </a:r>
                <a:r>
                  <a:rPr lang="en-US" altLang="en-US" dirty="0"/>
                  <a:t> = –2.  Writing a 0 coefficient for the missing </a:t>
                </a:r>
                <a:r>
                  <a:rPr lang="en-US" altLang="en-US" i="1" dirty="0"/>
                  <a:t>x</a:t>
                </a:r>
                <a:r>
                  <a:rPr lang="en-US" altLang="en-US" baseline="30000" dirty="0"/>
                  <a:t>2</a:t>
                </a:r>
                <a:r>
                  <a:rPr lang="en-US" altLang="en-US" dirty="0"/>
                  <a:t> term in the dividend, we can express the division as follows: </a:t>
                </a:r>
              </a:p>
              <a:p>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𝑥</m:t>
                      </m:r>
                      <m:r>
                        <a:rPr lang="en-US" altLang="en-US" b="0" i="1" smtClean="0">
                          <a:latin typeface="Cambria Math" panose="02040503050406030204" pitchFamily="18" charset="0"/>
                        </a:rPr>
                        <m:t>−(−2))</m:t>
                      </m:r>
                      <m:acc>
                        <m:accPr>
                          <m:chr m:val="̅"/>
                          <m:ctrlPr>
                            <a:rPr lang="en-US" altLang="en-US" b="0" i="1" smtClean="0">
                              <a:latin typeface="Cambria Math"/>
                            </a:rPr>
                          </m:ctrlPr>
                        </m:accPr>
                        <m:e>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3</m:t>
                              </m:r>
                            </m:sup>
                          </m:sSup>
                          <m:r>
                            <a:rPr lang="en-US" altLang="en-US" b="0" i="1" smtClean="0">
                              <a:latin typeface="Cambria Math" panose="02040503050406030204" pitchFamily="18" charset="0"/>
                            </a:rPr>
                            <m:t>+0</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−7</m:t>
                          </m:r>
                          <m:r>
                            <a:rPr lang="en-US" altLang="en-US" b="0" i="1" smtClean="0">
                              <a:latin typeface="Cambria Math" panose="02040503050406030204" pitchFamily="18" charset="0"/>
                            </a:rPr>
                            <m:t>𝑥</m:t>
                          </m:r>
                          <m:r>
                            <a:rPr lang="en-US" altLang="en-US" b="0" i="1" smtClean="0">
                              <a:latin typeface="Cambria Math" panose="02040503050406030204" pitchFamily="18" charset="0"/>
                            </a:rPr>
                            <m:t>−6</m:t>
                          </m:r>
                        </m:e>
                      </m:acc>
                    </m:oMath>
                  </m:oMathPara>
                </a14:m>
                <a:endParaRPr lang="en-US" altLang="en-US" dirty="0"/>
              </a:p>
              <a:p>
                <a:endParaRPr lang="en-US" altLang="en-US" dirty="0"/>
              </a:p>
              <a:p>
                <a:r>
                  <a:rPr lang="en-US" altLang="en-US" dirty="0"/>
                  <a:t>Now we are ready to perform the synthetic division. </a:t>
                </a:r>
              </a:p>
            </p:txBody>
          </p:sp>
        </mc:Choice>
        <mc:Fallback xmlns="">
          <p:sp>
            <p:nvSpPr>
              <p:cNvPr id="82947" name="Rectangle 3"/>
              <p:cNvSpPr>
                <a:spLocks noGrp="1" noRot="1" noChangeAspect="1" noMove="1" noResize="1" noEditPoints="1" noAdjustHandles="1" noChangeArrowheads="1" noChangeShapeType="1" noTextEdit="1"/>
              </p:cNvSpPr>
              <p:nvPr>
                <p:ph type="body" idx="1"/>
              </p:nvPr>
            </p:nvSpPr>
            <p:spPr>
              <a:blipFill>
                <a:blip r:embed="rId2"/>
                <a:stretch>
                  <a:fillRect l="-1401" t="-1482" r="-70"/>
                </a:stretch>
              </a:blipFill>
            </p:spPr>
            <p:txBody>
              <a:bodyPr/>
              <a:lstStyle/>
              <a:p>
                <a:r>
                  <a:rPr lang="en-US">
                    <a:noFill/>
                  </a:rPr>
                  <a:t> </a:t>
                </a:r>
              </a:p>
            </p:txBody>
          </p:sp>
        </mc:Fallback>
      </mc:AlternateContent>
    </p:spTree>
    <p:extLst>
      <p:ext uri="{BB962C8B-B14F-4D97-AF65-F5344CB8AC3E}">
        <p14:creationId xmlns:p14="http://schemas.microsoft.com/office/powerpoint/2010/main" val="47304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947">
                                            <p:txEl>
                                              <p:pRg st="1" end="1"/>
                                            </p:txEl>
                                          </p:spTgt>
                                        </p:tgtEl>
                                        <p:attrNameLst>
                                          <p:attrName>style.visibility</p:attrName>
                                        </p:attrNameLst>
                                      </p:cBhvr>
                                      <p:to>
                                        <p:strVal val="visible"/>
                                      </p:to>
                                    </p:set>
                                    <p:animEffect transition="in" filter="fade">
                                      <p:cBhvr>
                                        <p:cTn id="7" dur="500"/>
                                        <p:tgtEl>
                                          <p:spTgt spid="8294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2947">
                                            <p:txEl>
                                              <p:pRg st="2" end="2"/>
                                            </p:txEl>
                                          </p:spTgt>
                                        </p:tgtEl>
                                        <p:attrNameLst>
                                          <p:attrName>style.visibility</p:attrName>
                                        </p:attrNameLst>
                                      </p:cBhvr>
                                      <p:to>
                                        <p:strVal val="visible"/>
                                      </p:to>
                                    </p:set>
                                    <p:animEffect transition="in" filter="fade">
                                      <p:cBhvr>
                                        <p:cTn id="10" dur="500"/>
                                        <p:tgtEl>
                                          <p:spTgt spid="8294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82947">
                                            <p:txEl>
                                              <p:pRg st="3" end="3"/>
                                            </p:txEl>
                                          </p:spTgt>
                                        </p:tgtEl>
                                        <p:attrNameLst>
                                          <p:attrName>style.visibility</p:attrName>
                                        </p:attrNameLst>
                                      </p:cBhvr>
                                      <p:to>
                                        <p:strVal val="visible"/>
                                      </p:to>
                                    </p:set>
                                    <p:anim calcmode="lin" valueType="num">
                                      <p:cBhvr additive="base">
                                        <p:cTn id="15" dur="500"/>
                                        <p:tgtEl>
                                          <p:spTgt spid="82947">
                                            <p:txEl>
                                              <p:pRg st="3" end="3"/>
                                            </p:txEl>
                                          </p:spTgt>
                                        </p:tgtEl>
                                        <p:attrNameLst>
                                          <p:attrName>ppt_y</p:attrName>
                                        </p:attrNameLst>
                                      </p:cBhvr>
                                      <p:tavLst>
                                        <p:tav tm="0">
                                          <p:val>
                                            <p:strVal val="#ppt_y+#ppt_h*1.125000"/>
                                          </p:val>
                                        </p:tav>
                                        <p:tav tm="100000">
                                          <p:val>
                                            <p:strVal val="#ppt_y"/>
                                          </p:val>
                                        </p:tav>
                                      </p:tavLst>
                                    </p:anim>
                                    <p:animEffect transition="in" filter="wipe(up)">
                                      <p:cBhvr>
                                        <p:cTn id="16" dur="500"/>
                                        <p:tgtEl>
                                          <p:spTgt spid="8294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82947">
                                            <p:txEl>
                                              <p:pRg st="5" end="5"/>
                                            </p:txEl>
                                          </p:spTgt>
                                        </p:tgtEl>
                                        <p:attrNameLst>
                                          <p:attrName>style.visibility</p:attrName>
                                        </p:attrNameLst>
                                      </p:cBhvr>
                                      <p:to>
                                        <p:strVal val="visible"/>
                                      </p:to>
                                    </p:set>
                                    <p:anim calcmode="lin" valueType="num">
                                      <p:cBhvr additive="base">
                                        <p:cTn id="21" dur="500"/>
                                        <p:tgtEl>
                                          <p:spTgt spid="82947">
                                            <p:txEl>
                                              <p:pRg st="5" end="5"/>
                                            </p:txEl>
                                          </p:spTgt>
                                        </p:tgtEl>
                                        <p:attrNameLst>
                                          <p:attrName>ppt_y</p:attrName>
                                        </p:attrNameLst>
                                      </p:cBhvr>
                                      <p:tavLst>
                                        <p:tav tm="0">
                                          <p:val>
                                            <p:strVal val="#ppt_y+#ppt_h*1.125000"/>
                                          </p:val>
                                        </p:tav>
                                        <p:tav tm="100000">
                                          <p:val>
                                            <p:strVal val="#ppt_y"/>
                                          </p:val>
                                        </p:tav>
                                      </p:tavLst>
                                    </p:anim>
                                    <p:animEffect transition="in" filter="wipe(up)">
                                      <p:cBhvr>
                                        <p:cTn id="22" dur="500"/>
                                        <p:tgtEl>
                                          <p:spTgt spid="829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3971" name="Rectangle 3"/>
              <p:cNvSpPr>
                <a:spLocks noGrp="1" noChangeArrowheads="1"/>
              </p:cNvSpPr>
              <p:nvPr>
                <p:ph type="body" idx="1"/>
              </p:nvPr>
            </p:nvSpPr>
            <p:spPr>
              <a:xfrm>
                <a:off x="457200" y="1252026"/>
                <a:ext cx="8229600" cy="4874138"/>
              </a:xfrm>
            </p:spPr>
            <p:txBody>
              <a:bodyPr/>
              <a:lstStyle/>
              <a:p>
                <a:r>
                  <a:rPr lang="en-US" altLang="en-US" dirty="0"/>
                  <a:t>Use synthetic division to divide </a:t>
                </a:r>
                <a14:m>
                  <m:oMath xmlns:m="http://schemas.openxmlformats.org/officeDocument/2006/math">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3</m:t>
                        </m:r>
                      </m:sup>
                    </m:sSup>
                    <m:r>
                      <a:rPr lang="en-US" altLang="en-US" i="1">
                        <a:latin typeface="Cambria Math" panose="02040503050406030204" pitchFamily="18" charset="0"/>
                      </a:rPr>
                      <m:t>−7</m:t>
                    </m:r>
                    <m:r>
                      <a:rPr lang="en-US" altLang="en-US" i="1">
                        <a:latin typeface="Cambria Math" panose="02040503050406030204" pitchFamily="18" charset="0"/>
                      </a:rPr>
                      <m:t>𝑥</m:t>
                    </m:r>
                    <m:r>
                      <a:rPr lang="en-US" altLang="en-US" i="1">
                        <a:latin typeface="Cambria Math" panose="02040503050406030204" pitchFamily="18" charset="0"/>
                      </a:rPr>
                      <m:t>−6</m:t>
                    </m:r>
                  </m:oMath>
                </a14:m>
                <a:r>
                  <a:rPr lang="en-US" altLang="en-US" dirty="0"/>
                  <a:t> by </a:t>
                </a:r>
                <a14:m>
                  <m:oMath xmlns:m="http://schemas.openxmlformats.org/officeDocument/2006/math">
                    <m:r>
                      <a:rPr lang="en-US" altLang="en-US" i="1">
                        <a:latin typeface="Cambria Math" panose="02040503050406030204" pitchFamily="18" charset="0"/>
                      </a:rPr>
                      <m:t>𝑥</m:t>
                    </m:r>
                    <m:r>
                      <a:rPr lang="en-US" altLang="en-US" i="1">
                        <a:latin typeface="Cambria Math" panose="02040503050406030204" pitchFamily="18" charset="0"/>
                      </a:rPr>
                      <m:t>+2</m:t>
                    </m:r>
                  </m:oMath>
                </a14:m>
                <a:r>
                  <a:rPr lang="en-US" altLang="en-US" dirty="0"/>
                  <a:t>.</a:t>
                </a:r>
              </a:p>
              <a:p>
                <a:r>
                  <a:rPr lang="en-US" altLang="en-US" dirty="0"/>
                  <a:t>Solution:</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The quotient is </a:t>
                </a:r>
                <a14:m>
                  <m:oMath xmlns:m="http://schemas.openxmlformats.org/officeDocument/2006/math">
                    <m:sSup>
                      <m:sSupPr>
                        <m:ctrlPr>
                          <a:rPr lang="en-US" altLang="en-US" i="1" smtClean="0">
                            <a:latin typeface="Cambria Math"/>
                          </a:rPr>
                        </m:ctrlPr>
                      </m:sSupPr>
                      <m:e>
                        <m:r>
                          <a:rPr lang="en-US" altLang="en-US" i="1" smtClean="0">
                            <a:latin typeface="Cambria Math" panose="02040503050406030204" pitchFamily="18" charset="0"/>
                          </a:rPr>
                          <m:t>𝑥</m:t>
                        </m:r>
                      </m:e>
                      <m:sup>
                        <m:r>
                          <a:rPr lang="en-US" altLang="en-US" i="1" smtClean="0">
                            <a:latin typeface="Cambria Math" panose="02040503050406030204" pitchFamily="18" charset="0"/>
                          </a:rPr>
                          <m:t>2</m:t>
                        </m:r>
                      </m:sup>
                    </m:sSup>
                    <m:r>
                      <a:rPr lang="en-US" altLang="en-US" b="0" i="1" smtClean="0">
                        <a:latin typeface="Cambria Math" panose="02040503050406030204" pitchFamily="18" charset="0"/>
                      </a:rPr>
                      <m:t>−2</m:t>
                    </m:r>
                    <m:r>
                      <a:rPr lang="en-US" altLang="en-US" b="0" i="1" smtClean="0">
                        <a:latin typeface="Cambria Math" panose="02040503050406030204" pitchFamily="18" charset="0"/>
                      </a:rPr>
                      <m:t>𝑥</m:t>
                    </m:r>
                    <m:r>
                      <a:rPr lang="en-US" altLang="en-US" b="0" i="1" smtClean="0">
                        <a:latin typeface="Cambria Math" panose="02040503050406030204" pitchFamily="18" charset="0"/>
                      </a:rPr>
                      <m:t>−3.</m:t>
                    </m:r>
                  </m:oMath>
                </a14:m>
                <a:endParaRPr lang="en-US" altLang="en-US" dirty="0"/>
              </a:p>
              <a:p>
                <a:endParaRPr lang="en-US" altLang="en-US" dirty="0"/>
              </a:p>
            </p:txBody>
          </p:sp>
        </mc:Choice>
        <mc:Fallback xmlns="">
          <p:sp>
            <p:nvSpPr>
              <p:cNvPr id="83971" name="Rectangle 3"/>
              <p:cNvSpPr>
                <a:spLocks noGrp="1" noRot="1" noChangeAspect="1" noMove="1" noResize="1" noEditPoints="1" noAdjustHandles="1" noChangeArrowheads="1" noChangeShapeType="1" noTextEdit="1"/>
              </p:cNvSpPr>
              <p:nvPr>
                <p:ph type="body" idx="1"/>
              </p:nvPr>
            </p:nvSpPr>
            <p:spPr>
              <a:xfrm>
                <a:off x="457200" y="1252026"/>
                <a:ext cx="8229600" cy="4874138"/>
              </a:xfrm>
              <a:blipFill>
                <a:blip r:embed="rId2"/>
                <a:stretch>
                  <a:fillRect l="-1481" t="-1250"/>
                </a:stretch>
              </a:blipFill>
            </p:spPr>
            <p:txBody>
              <a:bodyPr/>
              <a:lstStyle/>
              <a:p>
                <a:r>
                  <a:rPr lang="en-US">
                    <a:noFill/>
                  </a:rPr>
                  <a:t> </a:t>
                </a:r>
              </a:p>
            </p:txBody>
          </p:sp>
        </mc:Fallback>
      </mc:AlternateContent>
      <p:graphicFrame>
        <p:nvGraphicFramePr>
          <p:cNvPr id="2" name="Table 2">
            <a:extLst>
              <a:ext uri="{FF2B5EF4-FFF2-40B4-BE49-F238E27FC236}">
                <a16:creationId xmlns:a16="http://schemas.microsoft.com/office/drawing/2014/main" xmlns="" id="{29390C0B-E6EC-4CDA-BA78-34963DCCB66D}"/>
              </a:ext>
            </a:extLst>
          </p:cNvPr>
          <p:cNvGraphicFramePr>
            <a:graphicFrameLocks noGrp="1"/>
          </p:cNvGraphicFramePr>
          <p:nvPr>
            <p:extLst>
              <p:ext uri="{D42A27DB-BD31-4B8C-83A1-F6EECF244321}">
                <p14:modId xmlns:p14="http://schemas.microsoft.com/office/powerpoint/2010/main" val="2854832884"/>
              </p:ext>
            </p:extLst>
          </p:nvPr>
        </p:nvGraphicFramePr>
        <p:xfrm>
          <a:off x="1393371" y="2521857"/>
          <a:ext cx="6096000" cy="15544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xmlns="" val="1107335422"/>
                    </a:ext>
                  </a:extLst>
                </a:gridCol>
                <a:gridCol w="1219200">
                  <a:extLst>
                    <a:ext uri="{9D8B030D-6E8A-4147-A177-3AD203B41FA5}">
                      <a16:colId xmlns:a16="http://schemas.microsoft.com/office/drawing/2014/main" xmlns="" val="3913865118"/>
                    </a:ext>
                  </a:extLst>
                </a:gridCol>
                <a:gridCol w="1219200">
                  <a:extLst>
                    <a:ext uri="{9D8B030D-6E8A-4147-A177-3AD203B41FA5}">
                      <a16:colId xmlns:a16="http://schemas.microsoft.com/office/drawing/2014/main" xmlns="" val="904510639"/>
                    </a:ext>
                  </a:extLst>
                </a:gridCol>
                <a:gridCol w="1219200">
                  <a:extLst>
                    <a:ext uri="{9D8B030D-6E8A-4147-A177-3AD203B41FA5}">
                      <a16:colId xmlns:a16="http://schemas.microsoft.com/office/drawing/2014/main" xmlns="" val="1900622518"/>
                    </a:ext>
                  </a:extLst>
                </a:gridCol>
                <a:gridCol w="1219200">
                  <a:extLst>
                    <a:ext uri="{9D8B030D-6E8A-4147-A177-3AD203B41FA5}">
                      <a16:colId xmlns:a16="http://schemas.microsoft.com/office/drawing/2014/main" xmlns="" val="1156762503"/>
                    </a:ext>
                  </a:extLst>
                </a:gridCol>
              </a:tblGrid>
              <a:tr h="370840">
                <a:tc>
                  <a:txBody>
                    <a:bodyPr/>
                    <a:lstStyle/>
                    <a:p>
                      <a:r>
                        <a:rPr lang="en-US" sz="2800" b="0" dirty="0">
                          <a:solidFill>
                            <a:schemeClr val="tx1"/>
                          </a:solidFill>
                          <a:latin typeface="Times New Roman" panose="02020603050405020304" pitchFamily="18" charset="0"/>
                          <a:cs typeface="Times New Roman" panose="02020603050405020304" pitchFamily="18" charset="0"/>
                        </a:rPr>
                        <a:t>–2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51798596"/>
                  </a:ext>
                </a:extLst>
              </a:tr>
              <a:tr h="370840">
                <a:tc>
                  <a:txBody>
                    <a:bodyPr/>
                    <a:lstStyle/>
                    <a:p>
                      <a:endParaRPr lang="en-US" sz="28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77851221"/>
                  </a:ext>
                </a:extLst>
              </a:tr>
              <a:tr h="370840">
                <a:tc>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63987126"/>
                  </a:ext>
                </a:extLst>
              </a:tr>
            </a:tbl>
          </a:graphicData>
        </a:graphic>
      </p:graphicFrame>
      <p:sp>
        <p:nvSpPr>
          <p:cNvPr id="16386" name="Rectangle 2"/>
          <p:cNvSpPr>
            <a:spLocks noGrp="1" noChangeArrowheads="1"/>
          </p:cNvSpPr>
          <p:nvPr>
            <p:ph type="title"/>
          </p:nvPr>
        </p:nvSpPr>
        <p:spPr/>
        <p:txBody>
          <a:bodyPr/>
          <a:lstStyle/>
          <a:p>
            <a:r>
              <a:rPr lang="en-US" altLang="en-US" dirty="0"/>
              <a:t>Example 4: Using Synthetic Division  </a:t>
            </a:r>
            <a:r>
              <a:rPr lang="en-US" altLang="en-US" i="1" dirty="0"/>
              <a:t>(continued)</a:t>
            </a:r>
          </a:p>
        </p:txBody>
      </p:sp>
      <p:sp>
        <p:nvSpPr>
          <p:cNvPr id="83977" name="Line 9"/>
          <p:cNvSpPr>
            <a:spLocks noChangeShapeType="1"/>
          </p:cNvSpPr>
          <p:nvPr/>
        </p:nvSpPr>
        <p:spPr bwMode="auto">
          <a:xfrm flipH="1">
            <a:off x="2798082" y="3108098"/>
            <a:ext cx="0" cy="461963"/>
          </a:xfrm>
          <a:prstGeom prst="line">
            <a:avLst/>
          </a:prstGeom>
          <a:noFill/>
          <a:ln w="3175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TextBox 3">
            <a:extLst>
              <a:ext uri="{FF2B5EF4-FFF2-40B4-BE49-F238E27FC236}">
                <a16:creationId xmlns:a16="http://schemas.microsoft.com/office/drawing/2014/main" xmlns="" id="{3A2E86E0-36FC-4A43-95B0-E914F12CA2A3}"/>
              </a:ext>
            </a:extLst>
          </p:cNvPr>
          <p:cNvSpPr txBox="1"/>
          <p:nvPr/>
        </p:nvSpPr>
        <p:spPr>
          <a:xfrm>
            <a:off x="2573385" y="3838200"/>
            <a:ext cx="653142" cy="523220"/>
          </a:xfrm>
          <a:prstGeom prst="rect">
            <a:avLst/>
          </a:prstGeom>
          <a:noFill/>
        </p:spPr>
        <p:txBody>
          <a:bodyPr wrap="square" rtlCol="0">
            <a:spAutoFit/>
          </a:bodyPr>
          <a:lstStyle/>
          <a:p>
            <a:pPr algn="l"/>
            <a:r>
              <a:rPr lang="en-US" dirty="0">
                <a:solidFill>
                  <a:schemeClr val="tx1"/>
                </a:solidFill>
              </a:rPr>
              <a:t>1</a:t>
            </a:r>
          </a:p>
        </p:txBody>
      </p:sp>
      <p:cxnSp>
        <p:nvCxnSpPr>
          <p:cNvPr id="6" name="Straight Connector 5">
            <a:extLst>
              <a:ext uri="{FF2B5EF4-FFF2-40B4-BE49-F238E27FC236}">
                <a16:creationId xmlns:a16="http://schemas.microsoft.com/office/drawing/2014/main" xmlns="" id="{5F1E349E-C1DD-424E-8511-4DE5B9225507}"/>
              </a:ext>
            </a:extLst>
          </p:cNvPr>
          <p:cNvCxnSpPr/>
          <p:nvPr/>
        </p:nvCxnSpPr>
        <p:spPr bwMode="auto">
          <a:xfrm>
            <a:off x="1393371" y="3689095"/>
            <a:ext cx="567363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 name="TextBox 18">
            <a:extLst>
              <a:ext uri="{FF2B5EF4-FFF2-40B4-BE49-F238E27FC236}">
                <a16:creationId xmlns:a16="http://schemas.microsoft.com/office/drawing/2014/main" xmlns="" id="{3CC9BF12-0EBB-4AAF-8623-FE49F97EF5D1}"/>
              </a:ext>
            </a:extLst>
          </p:cNvPr>
          <p:cNvSpPr txBox="1"/>
          <p:nvPr/>
        </p:nvSpPr>
        <p:spPr>
          <a:xfrm>
            <a:off x="3620594" y="3062405"/>
            <a:ext cx="794652" cy="523220"/>
          </a:xfrm>
          <a:prstGeom prst="rect">
            <a:avLst/>
          </a:prstGeom>
          <a:noFill/>
        </p:spPr>
        <p:txBody>
          <a:bodyPr wrap="square" rtlCol="0">
            <a:spAutoFit/>
          </a:bodyPr>
          <a:lstStyle/>
          <a:p>
            <a:pPr algn="l"/>
            <a:r>
              <a:rPr lang="en-US" dirty="0">
                <a:solidFill>
                  <a:schemeClr val="tx1"/>
                </a:solidFill>
              </a:rPr>
              <a:t> –2 </a:t>
            </a:r>
          </a:p>
        </p:txBody>
      </p:sp>
      <p:sp>
        <p:nvSpPr>
          <p:cNvPr id="20" name="TextBox 19">
            <a:extLst>
              <a:ext uri="{FF2B5EF4-FFF2-40B4-BE49-F238E27FC236}">
                <a16:creationId xmlns:a16="http://schemas.microsoft.com/office/drawing/2014/main" xmlns="" id="{1BDACA5A-0996-4D95-9A89-0DE8222B67A2}"/>
              </a:ext>
            </a:extLst>
          </p:cNvPr>
          <p:cNvSpPr txBox="1"/>
          <p:nvPr/>
        </p:nvSpPr>
        <p:spPr>
          <a:xfrm>
            <a:off x="3611889" y="3822922"/>
            <a:ext cx="794652" cy="523220"/>
          </a:xfrm>
          <a:prstGeom prst="rect">
            <a:avLst/>
          </a:prstGeom>
          <a:noFill/>
        </p:spPr>
        <p:txBody>
          <a:bodyPr wrap="square" rtlCol="0">
            <a:spAutoFit/>
          </a:bodyPr>
          <a:lstStyle/>
          <a:p>
            <a:pPr algn="l"/>
            <a:r>
              <a:rPr lang="en-US" dirty="0">
                <a:solidFill>
                  <a:schemeClr val="tx1"/>
                </a:solidFill>
              </a:rPr>
              <a:t> –2 </a:t>
            </a:r>
          </a:p>
        </p:txBody>
      </p:sp>
      <p:sp>
        <p:nvSpPr>
          <p:cNvPr id="21" name="TextBox 20">
            <a:extLst>
              <a:ext uri="{FF2B5EF4-FFF2-40B4-BE49-F238E27FC236}">
                <a16:creationId xmlns:a16="http://schemas.microsoft.com/office/drawing/2014/main" xmlns="" id="{271E817B-4861-4624-9B04-A76B09892CB8}"/>
              </a:ext>
            </a:extLst>
          </p:cNvPr>
          <p:cNvSpPr txBox="1"/>
          <p:nvPr/>
        </p:nvSpPr>
        <p:spPr>
          <a:xfrm>
            <a:off x="5018957" y="3077469"/>
            <a:ext cx="794652" cy="523220"/>
          </a:xfrm>
          <a:prstGeom prst="rect">
            <a:avLst/>
          </a:prstGeom>
          <a:noFill/>
        </p:spPr>
        <p:txBody>
          <a:bodyPr wrap="square" rtlCol="0">
            <a:spAutoFit/>
          </a:bodyPr>
          <a:lstStyle/>
          <a:p>
            <a:pPr algn="l"/>
            <a:r>
              <a:rPr lang="en-US" dirty="0">
                <a:solidFill>
                  <a:schemeClr val="tx1"/>
                </a:solidFill>
              </a:rPr>
              <a:t> 4 </a:t>
            </a:r>
          </a:p>
        </p:txBody>
      </p:sp>
      <p:sp>
        <p:nvSpPr>
          <p:cNvPr id="22" name="TextBox 21">
            <a:extLst>
              <a:ext uri="{FF2B5EF4-FFF2-40B4-BE49-F238E27FC236}">
                <a16:creationId xmlns:a16="http://schemas.microsoft.com/office/drawing/2014/main" xmlns="" id="{ED718B9B-C489-4DC3-9966-C6EBB7842BA7}"/>
              </a:ext>
            </a:extLst>
          </p:cNvPr>
          <p:cNvSpPr txBox="1"/>
          <p:nvPr/>
        </p:nvSpPr>
        <p:spPr>
          <a:xfrm>
            <a:off x="4851776" y="3822111"/>
            <a:ext cx="794652" cy="523220"/>
          </a:xfrm>
          <a:prstGeom prst="rect">
            <a:avLst/>
          </a:prstGeom>
          <a:noFill/>
        </p:spPr>
        <p:txBody>
          <a:bodyPr wrap="square" rtlCol="0">
            <a:spAutoFit/>
          </a:bodyPr>
          <a:lstStyle/>
          <a:p>
            <a:pPr algn="l"/>
            <a:r>
              <a:rPr lang="en-US" dirty="0">
                <a:solidFill>
                  <a:schemeClr val="tx1"/>
                </a:solidFill>
              </a:rPr>
              <a:t> –3 </a:t>
            </a:r>
          </a:p>
        </p:txBody>
      </p:sp>
      <p:sp>
        <p:nvSpPr>
          <p:cNvPr id="23" name="TextBox 22">
            <a:extLst>
              <a:ext uri="{FF2B5EF4-FFF2-40B4-BE49-F238E27FC236}">
                <a16:creationId xmlns:a16="http://schemas.microsoft.com/office/drawing/2014/main" xmlns="" id="{CC9036BB-70D5-4C7B-8936-2FA3D74B73F1}"/>
              </a:ext>
            </a:extLst>
          </p:cNvPr>
          <p:cNvSpPr txBox="1"/>
          <p:nvPr/>
        </p:nvSpPr>
        <p:spPr>
          <a:xfrm>
            <a:off x="6272354" y="3108098"/>
            <a:ext cx="794652" cy="523220"/>
          </a:xfrm>
          <a:prstGeom prst="rect">
            <a:avLst/>
          </a:prstGeom>
          <a:noFill/>
        </p:spPr>
        <p:txBody>
          <a:bodyPr wrap="square" rtlCol="0">
            <a:spAutoFit/>
          </a:bodyPr>
          <a:lstStyle/>
          <a:p>
            <a:pPr algn="l"/>
            <a:r>
              <a:rPr lang="en-US" dirty="0">
                <a:solidFill>
                  <a:schemeClr val="tx1"/>
                </a:solidFill>
              </a:rPr>
              <a:t> 6 </a:t>
            </a:r>
          </a:p>
        </p:txBody>
      </p:sp>
      <p:sp>
        <p:nvSpPr>
          <p:cNvPr id="24" name="TextBox 23">
            <a:extLst>
              <a:ext uri="{FF2B5EF4-FFF2-40B4-BE49-F238E27FC236}">
                <a16:creationId xmlns:a16="http://schemas.microsoft.com/office/drawing/2014/main" xmlns="" id="{97E58DF7-AEA2-45FD-84FC-244F5C73429E}"/>
              </a:ext>
            </a:extLst>
          </p:cNvPr>
          <p:cNvSpPr txBox="1"/>
          <p:nvPr/>
        </p:nvSpPr>
        <p:spPr>
          <a:xfrm>
            <a:off x="6268324" y="3792566"/>
            <a:ext cx="794652" cy="523220"/>
          </a:xfrm>
          <a:prstGeom prst="rect">
            <a:avLst/>
          </a:prstGeom>
          <a:noFill/>
        </p:spPr>
        <p:txBody>
          <a:bodyPr wrap="square" rtlCol="0">
            <a:spAutoFit/>
          </a:bodyPr>
          <a:lstStyle/>
          <a:p>
            <a:pPr algn="l"/>
            <a:r>
              <a:rPr lang="en-US" dirty="0">
                <a:solidFill>
                  <a:schemeClr val="tx1"/>
                </a:solidFill>
              </a:rPr>
              <a:t> 0 </a:t>
            </a:r>
          </a:p>
        </p:txBody>
      </p:sp>
    </p:spTree>
    <p:extLst>
      <p:ext uri="{BB962C8B-B14F-4D97-AF65-F5344CB8AC3E}">
        <p14:creationId xmlns:p14="http://schemas.microsoft.com/office/powerpoint/2010/main" val="824075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3971">
                                            <p:txEl>
                                              <p:pRg st="1" end="1"/>
                                            </p:txEl>
                                          </p:spTgt>
                                        </p:tgtEl>
                                        <p:attrNameLst>
                                          <p:attrName>style.visibility</p:attrName>
                                        </p:attrNameLst>
                                      </p:cBhvr>
                                      <p:to>
                                        <p:strVal val="visible"/>
                                      </p:to>
                                    </p:set>
                                    <p:animEffect transition="in" filter="fade">
                                      <p:cBhvr>
                                        <p:cTn id="7" dur="500"/>
                                        <p:tgtEl>
                                          <p:spTgt spid="83971">
                                            <p:txEl>
                                              <p:pRg st="1" end="1"/>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39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3971">
                                            <p:txEl>
                                              <p:pRg st="8" end="8"/>
                                            </p:txEl>
                                          </p:spTgt>
                                        </p:tgtEl>
                                        <p:attrNameLst>
                                          <p:attrName>style.visibility</p:attrName>
                                        </p:attrNameLst>
                                      </p:cBhvr>
                                      <p:to>
                                        <p:strVal val="visible"/>
                                      </p:to>
                                    </p:set>
                                    <p:animEffect transition="in" filter="fade">
                                      <p:cBhvr>
                                        <p:cTn id="56" dur="500"/>
                                        <p:tgtEl>
                                          <p:spTgt spid="839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P spid="20" grpId="0"/>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The Remainder Theorem</a:t>
            </a:r>
          </a:p>
        </p:txBody>
      </p:sp>
      <p:sp>
        <p:nvSpPr>
          <p:cNvPr id="17411" name="Rectangle 3"/>
          <p:cNvSpPr>
            <a:spLocks noGrp="1" noChangeArrowheads="1"/>
          </p:cNvSpPr>
          <p:nvPr>
            <p:ph type="body" idx="1"/>
          </p:nvPr>
        </p:nvSpPr>
        <p:spPr/>
        <p:txBody>
          <a:bodyPr/>
          <a:lstStyle/>
          <a:p>
            <a:r>
              <a:rPr lang="en-US" altLang="en-US"/>
              <a:t>If the polynomial </a:t>
            </a:r>
            <a:r>
              <a:rPr lang="en-US" altLang="en-US" i="1"/>
              <a:t>f</a:t>
            </a:r>
            <a:r>
              <a:rPr lang="en-US" altLang="en-US"/>
              <a:t>(</a:t>
            </a:r>
            <a:r>
              <a:rPr lang="en-US" altLang="en-US" i="1"/>
              <a:t>x</a:t>
            </a:r>
            <a:r>
              <a:rPr lang="en-US" altLang="en-US"/>
              <a:t>) is divided by </a:t>
            </a:r>
            <a:r>
              <a:rPr lang="en-US" altLang="en-US" i="1"/>
              <a:t>x</a:t>
            </a:r>
            <a:r>
              <a:rPr lang="en-US" altLang="en-US"/>
              <a:t> – </a:t>
            </a:r>
            <a:r>
              <a:rPr lang="en-US" altLang="en-US" i="1"/>
              <a:t>c</a:t>
            </a:r>
            <a:r>
              <a:rPr lang="en-US" altLang="en-US"/>
              <a:t>, then the remainder is </a:t>
            </a:r>
            <a:r>
              <a:rPr lang="en-US" altLang="en-US" i="1"/>
              <a:t>f</a:t>
            </a:r>
            <a:r>
              <a:rPr lang="en-US" altLang="en-US"/>
              <a:t>(</a:t>
            </a:r>
            <a:r>
              <a:rPr lang="en-US" altLang="en-US" i="1"/>
              <a:t>c</a:t>
            </a:r>
            <a:r>
              <a:rPr lang="en-US" altLang="en-US"/>
              <a:t>).</a:t>
            </a:r>
          </a:p>
        </p:txBody>
      </p:sp>
    </p:spTree>
    <p:extLst>
      <p:ext uri="{BB962C8B-B14F-4D97-AF65-F5344CB8AC3E}">
        <p14:creationId xmlns:p14="http://schemas.microsoft.com/office/powerpoint/2010/main" val="1098846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a:t>Example 5:  Using the Remainder Theorem to Evaluate a Polynomial Function</a:t>
            </a:r>
          </a:p>
        </p:txBody>
      </p:sp>
      <mc:AlternateContent xmlns:mc="http://schemas.openxmlformats.org/markup-compatibility/2006" xmlns:a14="http://schemas.microsoft.com/office/drawing/2010/main">
        <mc:Choice Requires="a14">
          <p:sp>
            <p:nvSpPr>
              <p:cNvPr id="86019" name="Rectangle 3"/>
              <p:cNvSpPr>
                <a:spLocks noGrp="1" noChangeArrowheads="1"/>
              </p:cNvSpPr>
              <p:nvPr>
                <p:ph idx="1"/>
              </p:nvPr>
            </p:nvSpPr>
            <p:spPr/>
            <p:txBody>
              <a:bodyPr/>
              <a:lstStyle/>
              <a:p>
                <a:r>
                  <a:rPr lang="en-US" altLang="en-US" dirty="0"/>
                  <a:t>Given </a:t>
                </a:r>
                <a14:m>
                  <m:oMath xmlns:m="http://schemas.openxmlformats.org/officeDocument/2006/math">
                    <m:r>
                      <a:rPr lang="en-US" altLang="en-US" b="0" i="1" smtClean="0">
                        <a:latin typeface="Cambria Math" panose="02040503050406030204" pitchFamily="18" charset="0"/>
                      </a:rPr>
                      <m:t>𝑓</m:t>
                    </m:r>
                    <m:d>
                      <m:dPr>
                        <m:ctrlPr>
                          <a:rPr lang="en-US" altLang="en-US" b="0" i="1" smtClean="0">
                            <a:latin typeface="Cambria Math"/>
                          </a:rPr>
                        </m:ctrlPr>
                      </m:dPr>
                      <m:e>
                        <m:r>
                          <a:rPr lang="en-US" altLang="en-US" b="0" i="1" smtClean="0">
                            <a:latin typeface="Cambria Math" panose="02040503050406030204" pitchFamily="18" charset="0"/>
                          </a:rPr>
                          <m:t>𝑥</m:t>
                        </m:r>
                      </m:e>
                    </m:d>
                    <m:r>
                      <a:rPr lang="en-US" altLang="en-US" b="0" i="1" smtClean="0">
                        <a:latin typeface="Cambria Math" panose="02040503050406030204" pitchFamily="18" charset="0"/>
                      </a:rPr>
                      <m:t>=3</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3</m:t>
                        </m:r>
                      </m:sup>
                    </m:sSup>
                    <m:r>
                      <a:rPr lang="en-US" altLang="en-US" b="0" i="1" smtClean="0">
                        <a:latin typeface="Cambria Math" panose="02040503050406030204" pitchFamily="18" charset="0"/>
                      </a:rPr>
                      <m:t>+4</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−5</m:t>
                    </m:r>
                    <m:r>
                      <a:rPr lang="en-US" altLang="en-US" b="0" i="1" smtClean="0">
                        <a:latin typeface="Cambria Math" panose="02040503050406030204" pitchFamily="18" charset="0"/>
                      </a:rPr>
                      <m:t>𝑥</m:t>
                    </m:r>
                    <m:r>
                      <a:rPr lang="en-US" altLang="en-US" b="0" i="1" smtClean="0">
                        <a:latin typeface="Cambria Math" panose="02040503050406030204" pitchFamily="18" charset="0"/>
                      </a:rPr>
                      <m:t>+3</m:t>
                    </m:r>
                  </m:oMath>
                </a14:m>
                <a:r>
                  <a:rPr lang="en-US" altLang="en-US" dirty="0"/>
                  <a:t> use the Remainder Theorem to find </a:t>
                </a:r>
                <a:r>
                  <a:rPr lang="en-US" altLang="en-US" i="1" dirty="0"/>
                  <a:t>f</a:t>
                </a:r>
                <a:r>
                  <a:rPr lang="en-US" altLang="en-US" dirty="0"/>
                  <a:t>(–4).</a:t>
                </a:r>
              </a:p>
              <a:p>
                <a:r>
                  <a:rPr lang="en-US" altLang="en-US" dirty="0"/>
                  <a:t>Solution: </a:t>
                </a:r>
              </a:p>
              <a:p>
                <a:r>
                  <a:rPr lang="en-US" altLang="en-US" dirty="0"/>
                  <a:t>We use synthetic division to divide.</a:t>
                </a:r>
              </a:p>
              <a:p>
                <a:endParaRPr lang="en-US" altLang="en-US" dirty="0"/>
              </a:p>
              <a:p>
                <a:endParaRPr lang="en-US" altLang="en-US" dirty="0"/>
              </a:p>
              <a:p>
                <a:endParaRPr lang="en-US" altLang="en-US" dirty="0"/>
              </a:p>
              <a:p>
                <a:endParaRPr lang="en-US" altLang="en-US" dirty="0"/>
              </a:p>
              <a:p>
                <a:r>
                  <a:rPr lang="en-US" altLang="en-US" dirty="0"/>
                  <a:t>The remainder, –105, is the value of </a:t>
                </a:r>
                <a:r>
                  <a:rPr lang="en-US" altLang="en-US" i="1" dirty="0"/>
                  <a:t>f</a:t>
                </a:r>
                <a:r>
                  <a:rPr lang="en-US" altLang="en-US" dirty="0"/>
                  <a:t>(–4).  Thus, </a:t>
                </a:r>
              </a:p>
              <a:p>
                <a:r>
                  <a:rPr lang="en-US" altLang="en-US" i="1" dirty="0"/>
                  <a:t>f</a:t>
                </a:r>
                <a:r>
                  <a:rPr lang="en-US" altLang="en-US" dirty="0"/>
                  <a:t>(–4) = –105.</a:t>
                </a:r>
              </a:p>
            </p:txBody>
          </p:sp>
        </mc:Choice>
        <mc:Fallback xmlns="">
          <p:sp>
            <p:nvSpPr>
              <p:cNvPr id="86019" name="Rectangle 3"/>
              <p:cNvSpPr>
                <a:spLocks noGrp="1" noRot="1" noChangeAspect="1" noMove="1" noResize="1" noEditPoints="1" noAdjustHandles="1" noChangeArrowheads="1" noChangeShapeType="1" noTextEdit="1"/>
              </p:cNvSpPr>
              <p:nvPr>
                <p:ph idx="1"/>
              </p:nvPr>
            </p:nvSpPr>
            <p:spPr>
              <a:blipFill>
                <a:blip r:embed="rId3"/>
                <a:stretch>
                  <a:fillRect l="-1401" t="-1482" b="-15229"/>
                </a:stretch>
              </a:blipFill>
            </p:spPr>
            <p:txBody>
              <a:bodyPr/>
              <a:lstStyle/>
              <a:p>
                <a:r>
                  <a:rPr lang="en-US">
                    <a:noFill/>
                  </a:rPr>
                  <a:t> </a:t>
                </a:r>
              </a:p>
            </p:txBody>
          </p:sp>
        </mc:Fallback>
      </mc:AlternateContent>
      <p:graphicFrame>
        <p:nvGraphicFramePr>
          <p:cNvPr id="18437" name="Object 8"/>
          <p:cNvGraphicFramePr>
            <a:graphicFrameLocks noChangeAspect="1"/>
          </p:cNvGraphicFramePr>
          <p:nvPr/>
        </p:nvGraphicFramePr>
        <p:xfrm>
          <a:off x="3962400" y="2324100"/>
          <a:ext cx="914400" cy="336550"/>
        </p:xfrm>
        <a:graphic>
          <a:graphicData uri="http://schemas.openxmlformats.org/presentationml/2006/ole">
            <mc:AlternateContent xmlns:mc="http://schemas.openxmlformats.org/markup-compatibility/2006">
              <mc:Choice xmlns:v="urn:schemas-microsoft-com:vml" Requires="v">
                <p:oleObj spid="_x0000_s112780" name="Equation" r:id="rId4" imgW="457677" imgH="793306" progId="Equation.DSMT4">
                  <p:embed/>
                </p:oleObj>
              </mc:Choice>
              <mc:Fallback>
                <p:oleObj name="Equation" r:id="rId4" imgW="457677" imgH="793306" progId="Equation.DSMT4">
                  <p:embed/>
                  <p:pic>
                    <p:nvPicPr>
                      <p:cNvPr id="18437"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324100"/>
                        <a:ext cx="914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Table 2">
            <a:extLst>
              <a:ext uri="{FF2B5EF4-FFF2-40B4-BE49-F238E27FC236}">
                <a16:creationId xmlns:a16="http://schemas.microsoft.com/office/drawing/2014/main" xmlns="" id="{F0927CF1-2456-4793-BB02-D16EDE5C6C34}"/>
              </a:ext>
            </a:extLst>
          </p:cNvPr>
          <p:cNvGraphicFramePr>
            <a:graphicFrameLocks noGrp="1"/>
          </p:cNvGraphicFramePr>
          <p:nvPr>
            <p:extLst>
              <p:ext uri="{D42A27DB-BD31-4B8C-83A1-F6EECF244321}">
                <p14:modId xmlns:p14="http://schemas.microsoft.com/office/powerpoint/2010/main" val="2225635127"/>
              </p:ext>
            </p:extLst>
          </p:nvPr>
        </p:nvGraphicFramePr>
        <p:xfrm>
          <a:off x="1358541" y="3108098"/>
          <a:ext cx="6096000" cy="15544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xmlns="" val="1107335422"/>
                    </a:ext>
                  </a:extLst>
                </a:gridCol>
                <a:gridCol w="1219200">
                  <a:extLst>
                    <a:ext uri="{9D8B030D-6E8A-4147-A177-3AD203B41FA5}">
                      <a16:colId xmlns:a16="http://schemas.microsoft.com/office/drawing/2014/main" xmlns="" val="3913865118"/>
                    </a:ext>
                  </a:extLst>
                </a:gridCol>
                <a:gridCol w="1219200">
                  <a:extLst>
                    <a:ext uri="{9D8B030D-6E8A-4147-A177-3AD203B41FA5}">
                      <a16:colId xmlns:a16="http://schemas.microsoft.com/office/drawing/2014/main" xmlns="" val="904510639"/>
                    </a:ext>
                  </a:extLst>
                </a:gridCol>
                <a:gridCol w="1219200">
                  <a:extLst>
                    <a:ext uri="{9D8B030D-6E8A-4147-A177-3AD203B41FA5}">
                      <a16:colId xmlns:a16="http://schemas.microsoft.com/office/drawing/2014/main" xmlns="" val="1900622518"/>
                    </a:ext>
                  </a:extLst>
                </a:gridCol>
                <a:gridCol w="1219200">
                  <a:extLst>
                    <a:ext uri="{9D8B030D-6E8A-4147-A177-3AD203B41FA5}">
                      <a16:colId xmlns:a16="http://schemas.microsoft.com/office/drawing/2014/main" xmlns="" val="1156762503"/>
                    </a:ext>
                  </a:extLst>
                </a:gridCol>
              </a:tblGrid>
              <a:tr h="370840">
                <a:tc>
                  <a:txBody>
                    <a:bodyPr/>
                    <a:lstStyle/>
                    <a:p>
                      <a:r>
                        <a:rPr lang="en-US" sz="2800" b="0" dirty="0">
                          <a:solidFill>
                            <a:schemeClr val="tx1"/>
                          </a:solidFill>
                          <a:latin typeface="Times New Roman" panose="02020603050405020304" pitchFamily="18" charset="0"/>
                          <a:cs typeface="Times New Roman" panose="02020603050405020304" pitchFamily="18" charset="0"/>
                        </a:rPr>
                        <a:t>–4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51798596"/>
                  </a:ext>
                </a:extLst>
              </a:tr>
              <a:tr h="370840">
                <a:tc>
                  <a:txBody>
                    <a:bodyPr/>
                    <a:lstStyle/>
                    <a:p>
                      <a:endParaRPr lang="en-US" sz="28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77851221"/>
                  </a:ext>
                </a:extLst>
              </a:tr>
              <a:tr h="370840">
                <a:tc>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63987126"/>
                  </a:ext>
                </a:extLst>
              </a:tr>
            </a:tbl>
          </a:graphicData>
        </a:graphic>
      </p:graphicFrame>
      <p:sp>
        <p:nvSpPr>
          <p:cNvPr id="16" name="Line 9">
            <a:extLst>
              <a:ext uri="{FF2B5EF4-FFF2-40B4-BE49-F238E27FC236}">
                <a16:creationId xmlns:a16="http://schemas.microsoft.com/office/drawing/2014/main" xmlns="" id="{347188E7-67E2-4C0D-9A04-5C133DEB97A1}"/>
              </a:ext>
            </a:extLst>
          </p:cNvPr>
          <p:cNvSpPr>
            <a:spLocks noChangeShapeType="1"/>
          </p:cNvSpPr>
          <p:nvPr/>
        </p:nvSpPr>
        <p:spPr bwMode="auto">
          <a:xfrm flipH="1">
            <a:off x="2763252" y="3694339"/>
            <a:ext cx="0" cy="461963"/>
          </a:xfrm>
          <a:prstGeom prst="line">
            <a:avLst/>
          </a:prstGeom>
          <a:noFill/>
          <a:ln w="3175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Box 16">
            <a:extLst>
              <a:ext uri="{FF2B5EF4-FFF2-40B4-BE49-F238E27FC236}">
                <a16:creationId xmlns:a16="http://schemas.microsoft.com/office/drawing/2014/main" xmlns="" id="{ED296389-53CB-4E14-9BC9-EEAD5607B4B4}"/>
              </a:ext>
            </a:extLst>
          </p:cNvPr>
          <p:cNvSpPr txBox="1"/>
          <p:nvPr/>
        </p:nvSpPr>
        <p:spPr>
          <a:xfrm>
            <a:off x="2538555" y="4424441"/>
            <a:ext cx="653142" cy="523220"/>
          </a:xfrm>
          <a:prstGeom prst="rect">
            <a:avLst/>
          </a:prstGeom>
          <a:noFill/>
        </p:spPr>
        <p:txBody>
          <a:bodyPr wrap="square" rtlCol="0">
            <a:spAutoFit/>
          </a:bodyPr>
          <a:lstStyle/>
          <a:p>
            <a:pPr algn="l"/>
            <a:r>
              <a:rPr lang="en-US" dirty="0">
                <a:solidFill>
                  <a:schemeClr val="tx1"/>
                </a:solidFill>
              </a:rPr>
              <a:t>3</a:t>
            </a:r>
          </a:p>
        </p:txBody>
      </p:sp>
      <p:sp>
        <p:nvSpPr>
          <p:cNvPr id="18" name="TextBox 17">
            <a:extLst>
              <a:ext uri="{FF2B5EF4-FFF2-40B4-BE49-F238E27FC236}">
                <a16:creationId xmlns:a16="http://schemas.microsoft.com/office/drawing/2014/main" xmlns="" id="{15CDAF1F-BBA4-437E-9FB4-CAAAB18015CC}"/>
              </a:ext>
            </a:extLst>
          </p:cNvPr>
          <p:cNvSpPr txBox="1"/>
          <p:nvPr/>
        </p:nvSpPr>
        <p:spPr>
          <a:xfrm>
            <a:off x="3585763" y="3648646"/>
            <a:ext cx="939613" cy="523220"/>
          </a:xfrm>
          <a:prstGeom prst="rect">
            <a:avLst/>
          </a:prstGeom>
          <a:noFill/>
        </p:spPr>
        <p:txBody>
          <a:bodyPr wrap="square" rtlCol="0">
            <a:spAutoFit/>
          </a:bodyPr>
          <a:lstStyle/>
          <a:p>
            <a:pPr algn="l"/>
            <a:r>
              <a:rPr lang="en-US" dirty="0">
                <a:solidFill>
                  <a:schemeClr val="tx1"/>
                </a:solidFill>
              </a:rPr>
              <a:t> –12 </a:t>
            </a:r>
          </a:p>
        </p:txBody>
      </p:sp>
      <p:sp>
        <p:nvSpPr>
          <p:cNvPr id="19" name="TextBox 18">
            <a:extLst>
              <a:ext uri="{FF2B5EF4-FFF2-40B4-BE49-F238E27FC236}">
                <a16:creationId xmlns:a16="http://schemas.microsoft.com/office/drawing/2014/main" xmlns="" id="{53204C55-AEE9-462B-992F-43227B30A0CF}"/>
              </a:ext>
            </a:extLst>
          </p:cNvPr>
          <p:cNvSpPr txBox="1"/>
          <p:nvPr/>
        </p:nvSpPr>
        <p:spPr>
          <a:xfrm>
            <a:off x="3663123" y="4409163"/>
            <a:ext cx="794652" cy="523220"/>
          </a:xfrm>
          <a:prstGeom prst="rect">
            <a:avLst/>
          </a:prstGeom>
          <a:noFill/>
        </p:spPr>
        <p:txBody>
          <a:bodyPr wrap="square" rtlCol="0">
            <a:spAutoFit/>
          </a:bodyPr>
          <a:lstStyle/>
          <a:p>
            <a:pPr algn="l"/>
            <a:r>
              <a:rPr lang="en-US" dirty="0">
                <a:solidFill>
                  <a:schemeClr val="tx1"/>
                </a:solidFill>
              </a:rPr>
              <a:t> –8 </a:t>
            </a:r>
          </a:p>
        </p:txBody>
      </p:sp>
      <p:sp>
        <p:nvSpPr>
          <p:cNvPr id="20" name="TextBox 19">
            <a:extLst>
              <a:ext uri="{FF2B5EF4-FFF2-40B4-BE49-F238E27FC236}">
                <a16:creationId xmlns:a16="http://schemas.microsoft.com/office/drawing/2014/main" xmlns="" id="{56F9E519-B3FD-4A70-BA23-4FB2FAABC545}"/>
              </a:ext>
            </a:extLst>
          </p:cNvPr>
          <p:cNvSpPr txBox="1"/>
          <p:nvPr/>
        </p:nvSpPr>
        <p:spPr>
          <a:xfrm>
            <a:off x="4984127" y="3663710"/>
            <a:ext cx="794652" cy="523220"/>
          </a:xfrm>
          <a:prstGeom prst="rect">
            <a:avLst/>
          </a:prstGeom>
          <a:noFill/>
        </p:spPr>
        <p:txBody>
          <a:bodyPr wrap="square" rtlCol="0">
            <a:spAutoFit/>
          </a:bodyPr>
          <a:lstStyle/>
          <a:p>
            <a:pPr algn="l"/>
            <a:r>
              <a:rPr lang="en-US" dirty="0">
                <a:solidFill>
                  <a:schemeClr val="tx1"/>
                </a:solidFill>
              </a:rPr>
              <a:t> 32 </a:t>
            </a:r>
          </a:p>
        </p:txBody>
      </p:sp>
      <p:sp>
        <p:nvSpPr>
          <p:cNvPr id="21" name="TextBox 20">
            <a:extLst>
              <a:ext uri="{FF2B5EF4-FFF2-40B4-BE49-F238E27FC236}">
                <a16:creationId xmlns:a16="http://schemas.microsoft.com/office/drawing/2014/main" xmlns="" id="{54F10144-4244-4FE4-B5E7-7787D2FB344F}"/>
              </a:ext>
            </a:extLst>
          </p:cNvPr>
          <p:cNvSpPr txBox="1"/>
          <p:nvPr/>
        </p:nvSpPr>
        <p:spPr>
          <a:xfrm>
            <a:off x="5064380" y="4408352"/>
            <a:ext cx="794652" cy="523220"/>
          </a:xfrm>
          <a:prstGeom prst="rect">
            <a:avLst/>
          </a:prstGeom>
          <a:noFill/>
        </p:spPr>
        <p:txBody>
          <a:bodyPr wrap="square" rtlCol="0">
            <a:spAutoFit/>
          </a:bodyPr>
          <a:lstStyle/>
          <a:p>
            <a:pPr algn="l"/>
            <a:r>
              <a:rPr lang="en-US" dirty="0">
                <a:solidFill>
                  <a:schemeClr val="tx1"/>
                </a:solidFill>
              </a:rPr>
              <a:t>27 </a:t>
            </a:r>
          </a:p>
        </p:txBody>
      </p:sp>
      <p:sp>
        <p:nvSpPr>
          <p:cNvPr id="22" name="TextBox 21">
            <a:extLst>
              <a:ext uri="{FF2B5EF4-FFF2-40B4-BE49-F238E27FC236}">
                <a16:creationId xmlns:a16="http://schemas.microsoft.com/office/drawing/2014/main" xmlns="" id="{FD0A2B1D-72BA-41F5-8F64-292F9CAE7054}"/>
              </a:ext>
            </a:extLst>
          </p:cNvPr>
          <p:cNvSpPr txBox="1"/>
          <p:nvPr/>
        </p:nvSpPr>
        <p:spPr>
          <a:xfrm>
            <a:off x="5862076" y="3694339"/>
            <a:ext cx="1051550" cy="523220"/>
          </a:xfrm>
          <a:prstGeom prst="rect">
            <a:avLst/>
          </a:prstGeom>
          <a:noFill/>
        </p:spPr>
        <p:txBody>
          <a:bodyPr wrap="square" rtlCol="0">
            <a:spAutoFit/>
          </a:bodyPr>
          <a:lstStyle/>
          <a:p>
            <a:r>
              <a:rPr lang="en-US" dirty="0">
                <a:solidFill>
                  <a:schemeClr val="tx1"/>
                </a:solidFill>
              </a:rPr>
              <a:t> –108</a:t>
            </a:r>
          </a:p>
        </p:txBody>
      </p:sp>
      <p:sp>
        <p:nvSpPr>
          <p:cNvPr id="23" name="TextBox 22">
            <a:extLst>
              <a:ext uri="{FF2B5EF4-FFF2-40B4-BE49-F238E27FC236}">
                <a16:creationId xmlns:a16="http://schemas.microsoft.com/office/drawing/2014/main" xmlns="" id="{E0C78CA8-4C84-417F-8D48-74B878E93E27}"/>
              </a:ext>
            </a:extLst>
          </p:cNvPr>
          <p:cNvSpPr txBox="1"/>
          <p:nvPr/>
        </p:nvSpPr>
        <p:spPr>
          <a:xfrm>
            <a:off x="5867104" y="4359183"/>
            <a:ext cx="1221047" cy="523220"/>
          </a:xfrm>
          <a:prstGeom prst="rect">
            <a:avLst/>
          </a:prstGeom>
          <a:noFill/>
        </p:spPr>
        <p:txBody>
          <a:bodyPr wrap="square" rtlCol="0">
            <a:spAutoFit/>
          </a:bodyPr>
          <a:lstStyle/>
          <a:p>
            <a:r>
              <a:rPr lang="en-US" dirty="0">
                <a:solidFill>
                  <a:schemeClr val="tx1"/>
                </a:solidFill>
              </a:rPr>
              <a:t> –105 </a:t>
            </a:r>
          </a:p>
        </p:txBody>
      </p:sp>
      <p:cxnSp>
        <p:nvCxnSpPr>
          <p:cNvPr id="24" name="Straight Connector 23">
            <a:extLst>
              <a:ext uri="{FF2B5EF4-FFF2-40B4-BE49-F238E27FC236}">
                <a16:creationId xmlns:a16="http://schemas.microsoft.com/office/drawing/2014/main" xmlns="" id="{323852D9-60EC-41E4-8C89-BC63A1768162}"/>
              </a:ext>
            </a:extLst>
          </p:cNvPr>
          <p:cNvCxnSpPr/>
          <p:nvPr/>
        </p:nvCxnSpPr>
        <p:spPr bwMode="auto">
          <a:xfrm>
            <a:off x="1354511" y="4222928"/>
            <a:ext cx="567363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83380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019">
                                            <p:txEl>
                                              <p:pRg st="1" end="1"/>
                                            </p:txEl>
                                          </p:spTgt>
                                        </p:tgtEl>
                                        <p:attrNameLst>
                                          <p:attrName>style.visibility</p:attrName>
                                        </p:attrNameLst>
                                      </p:cBhvr>
                                      <p:to>
                                        <p:strVal val="visible"/>
                                      </p:to>
                                    </p:set>
                                    <p:animEffect transition="in" filter="fade">
                                      <p:cBhvr>
                                        <p:cTn id="7" dur="500"/>
                                        <p:tgtEl>
                                          <p:spTgt spid="8601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6019">
                                            <p:txEl>
                                              <p:pRg st="2" end="2"/>
                                            </p:txEl>
                                          </p:spTgt>
                                        </p:tgtEl>
                                        <p:attrNameLst>
                                          <p:attrName>style.visibility</p:attrName>
                                        </p:attrNameLst>
                                      </p:cBhvr>
                                      <p:to>
                                        <p:strVal val="visible"/>
                                      </p:to>
                                    </p:set>
                                    <p:animEffect transition="in" filter="fade">
                                      <p:cBhvr>
                                        <p:cTn id="10" dur="500"/>
                                        <p:tgtEl>
                                          <p:spTgt spid="8601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6019">
                                            <p:txEl>
                                              <p:pRg st="7" end="7"/>
                                            </p:txEl>
                                          </p:spTgt>
                                        </p:tgtEl>
                                        <p:attrNameLst>
                                          <p:attrName>style.visibility</p:attrName>
                                        </p:attrNameLst>
                                      </p:cBhvr>
                                      <p:to>
                                        <p:strVal val="visible"/>
                                      </p:to>
                                    </p:set>
                                    <p:animEffect transition="in" filter="fade">
                                      <p:cBhvr>
                                        <p:cTn id="61" dur="500"/>
                                        <p:tgtEl>
                                          <p:spTgt spid="86019">
                                            <p:txEl>
                                              <p:pRg st="7" end="7"/>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86019">
                                            <p:txEl>
                                              <p:pRg st="8" end="8"/>
                                            </p:txEl>
                                          </p:spTgt>
                                        </p:tgtEl>
                                        <p:attrNameLst>
                                          <p:attrName>style.visibility</p:attrName>
                                        </p:attrNameLst>
                                      </p:cBhvr>
                                      <p:to>
                                        <p:strVal val="visible"/>
                                      </p:to>
                                    </p:set>
                                    <p:animEffect transition="in" filter="fade">
                                      <p:cBhvr>
                                        <p:cTn id="64" dur="500"/>
                                        <p:tgtEl>
                                          <p:spTgt spid="860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The Factor Theorem</a:t>
            </a:r>
          </a:p>
        </p:txBody>
      </p:sp>
      <p:sp>
        <p:nvSpPr>
          <p:cNvPr id="19459" name="Rectangle 3"/>
          <p:cNvSpPr>
            <a:spLocks noGrp="1" noChangeArrowheads="1"/>
          </p:cNvSpPr>
          <p:nvPr>
            <p:ph type="body" idx="1"/>
          </p:nvPr>
        </p:nvSpPr>
        <p:spPr/>
        <p:txBody>
          <a:bodyPr/>
          <a:lstStyle/>
          <a:p>
            <a:pPr marL="406400" indent="-406400"/>
            <a:r>
              <a:rPr lang="en-US" altLang="en-US" dirty="0"/>
              <a:t>Let </a:t>
            </a:r>
            <a:r>
              <a:rPr lang="en-US" altLang="en-US" i="1" dirty="0"/>
              <a:t>f</a:t>
            </a:r>
            <a:r>
              <a:rPr lang="en-US" altLang="en-US" dirty="0"/>
              <a:t>(</a:t>
            </a:r>
            <a:r>
              <a:rPr lang="en-US" altLang="en-US" i="1" dirty="0"/>
              <a:t>x</a:t>
            </a:r>
            <a:r>
              <a:rPr lang="en-US" altLang="en-US" dirty="0"/>
              <a:t>) be a polynomial.</a:t>
            </a:r>
          </a:p>
          <a:p>
            <a:pPr marL="406400" indent="-406400"/>
            <a:r>
              <a:rPr lang="en-US" altLang="en-US" b="1" dirty="0"/>
              <a:t>a.</a:t>
            </a:r>
            <a:r>
              <a:rPr lang="en-US" altLang="en-US" dirty="0"/>
              <a:t>  If </a:t>
            </a:r>
            <a:r>
              <a:rPr lang="en-US" altLang="en-US" i="1" dirty="0"/>
              <a:t>f</a:t>
            </a:r>
            <a:r>
              <a:rPr lang="en-US" altLang="en-US" dirty="0"/>
              <a:t>(</a:t>
            </a:r>
            <a:r>
              <a:rPr lang="en-US" altLang="en-US" i="1" dirty="0"/>
              <a:t>c</a:t>
            </a:r>
            <a:r>
              <a:rPr lang="en-US" altLang="en-US" dirty="0"/>
              <a:t>) = 0, then </a:t>
            </a:r>
            <a:r>
              <a:rPr lang="en-US" altLang="en-US" i="1" dirty="0"/>
              <a:t>x</a:t>
            </a:r>
            <a:r>
              <a:rPr lang="en-US" altLang="en-US" dirty="0"/>
              <a:t> – </a:t>
            </a:r>
            <a:r>
              <a:rPr lang="en-US" altLang="en-US" i="1" dirty="0"/>
              <a:t>c</a:t>
            </a:r>
            <a:r>
              <a:rPr lang="en-US" altLang="en-US" dirty="0"/>
              <a:t> is a factor of </a:t>
            </a:r>
            <a:r>
              <a:rPr lang="en-US" altLang="en-US" i="1" dirty="0"/>
              <a:t>f</a:t>
            </a:r>
            <a:r>
              <a:rPr lang="en-US" altLang="en-US" dirty="0"/>
              <a:t>(</a:t>
            </a:r>
            <a:r>
              <a:rPr lang="en-US" altLang="en-US" i="1" dirty="0"/>
              <a:t>x</a:t>
            </a:r>
            <a:r>
              <a:rPr lang="en-US" altLang="en-US" dirty="0"/>
              <a:t>).</a:t>
            </a:r>
          </a:p>
          <a:p>
            <a:pPr marL="406400" indent="-406400"/>
            <a:r>
              <a:rPr lang="en-US" altLang="en-US" b="1" dirty="0"/>
              <a:t>b.</a:t>
            </a:r>
            <a:r>
              <a:rPr lang="en-US" altLang="en-US" dirty="0"/>
              <a:t>  If </a:t>
            </a:r>
            <a:r>
              <a:rPr lang="en-US" altLang="en-US" i="1" dirty="0"/>
              <a:t>x</a:t>
            </a:r>
            <a:r>
              <a:rPr lang="en-US" altLang="en-US" dirty="0"/>
              <a:t> – </a:t>
            </a:r>
            <a:r>
              <a:rPr lang="en-US" altLang="en-US" i="1" dirty="0"/>
              <a:t>c</a:t>
            </a:r>
            <a:r>
              <a:rPr lang="en-US" altLang="en-US" dirty="0"/>
              <a:t> is a factor of </a:t>
            </a:r>
            <a:r>
              <a:rPr lang="en-US" altLang="en-US" i="1" dirty="0"/>
              <a:t>f</a:t>
            </a:r>
            <a:r>
              <a:rPr lang="en-US" altLang="en-US" dirty="0"/>
              <a:t>(</a:t>
            </a:r>
            <a:r>
              <a:rPr lang="en-US" altLang="en-US" i="1" dirty="0"/>
              <a:t>x</a:t>
            </a:r>
            <a:r>
              <a:rPr lang="en-US" altLang="en-US" dirty="0"/>
              <a:t>), then </a:t>
            </a:r>
            <a:r>
              <a:rPr lang="en-US" altLang="en-US" i="1" dirty="0"/>
              <a:t>f</a:t>
            </a:r>
            <a:r>
              <a:rPr lang="en-US" altLang="en-US" dirty="0"/>
              <a:t>(</a:t>
            </a:r>
            <a:r>
              <a:rPr lang="en-US" altLang="en-US" i="1" dirty="0"/>
              <a:t>c</a:t>
            </a:r>
            <a:r>
              <a:rPr lang="en-US" altLang="en-US" dirty="0"/>
              <a:t>) = 0.</a:t>
            </a:r>
          </a:p>
        </p:txBody>
      </p:sp>
    </p:spTree>
    <p:extLst>
      <p:ext uri="{BB962C8B-B14F-4D97-AF65-F5344CB8AC3E}">
        <p14:creationId xmlns:p14="http://schemas.microsoft.com/office/powerpoint/2010/main" val="3561235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dirty="0"/>
              <a:t>Example 6:  Using the Factor Theorem</a:t>
            </a:r>
          </a:p>
        </p:txBody>
      </p:sp>
      <mc:AlternateContent xmlns:mc="http://schemas.openxmlformats.org/markup-compatibility/2006" xmlns:a14="http://schemas.microsoft.com/office/drawing/2010/main">
        <mc:Choice Requires="a14">
          <p:sp>
            <p:nvSpPr>
              <p:cNvPr id="88067" name="Rectangle 3"/>
              <p:cNvSpPr>
                <a:spLocks noGrp="1" noChangeArrowheads="1"/>
              </p:cNvSpPr>
              <p:nvPr>
                <p:ph type="body" idx="1"/>
              </p:nvPr>
            </p:nvSpPr>
            <p:spPr/>
            <p:txBody>
              <a:bodyPr/>
              <a:lstStyle/>
              <a:p>
                <a:r>
                  <a:rPr lang="en-US" altLang="en-US" dirty="0"/>
                  <a:t>Solve the equation </a:t>
                </a:r>
                <a14:m>
                  <m:oMath xmlns:m="http://schemas.openxmlformats.org/officeDocument/2006/math">
                    <m:r>
                      <a:rPr lang="en-US" altLang="en-US" b="0" i="1" smtClean="0">
                        <a:latin typeface="Cambria Math" panose="02040503050406030204" pitchFamily="18" charset="0"/>
                      </a:rPr>
                      <m:t>15</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3</m:t>
                        </m:r>
                      </m:sup>
                    </m:sSup>
                    <m:r>
                      <a:rPr lang="en-US" altLang="en-US" b="0" i="1" smtClean="0">
                        <a:latin typeface="Cambria Math" panose="02040503050406030204" pitchFamily="18" charset="0"/>
                      </a:rPr>
                      <m:t>+14</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−3</m:t>
                    </m:r>
                    <m:r>
                      <a:rPr lang="en-US" altLang="en-US" b="0" i="1" smtClean="0">
                        <a:latin typeface="Cambria Math" panose="02040503050406030204" pitchFamily="18" charset="0"/>
                      </a:rPr>
                      <m:t>𝑥</m:t>
                    </m:r>
                    <m:r>
                      <a:rPr lang="en-US" altLang="en-US" b="0" i="1" smtClean="0">
                        <a:latin typeface="Cambria Math" panose="02040503050406030204" pitchFamily="18" charset="0"/>
                      </a:rPr>
                      <m:t>−2=0</m:t>
                    </m:r>
                  </m:oMath>
                </a14:m>
                <a:r>
                  <a:rPr lang="en-US" altLang="en-US" dirty="0"/>
                  <a:t> given that –1 is a zero of </a:t>
                </a:r>
                <a14:m>
                  <m:oMath xmlns:m="http://schemas.openxmlformats.org/officeDocument/2006/math">
                    <m:r>
                      <a:rPr lang="en-US" altLang="en-US" b="0" i="0" smtClean="0">
                        <a:latin typeface="Cambria Math" panose="02040503050406030204" pitchFamily="18" charset="0"/>
                      </a:rPr>
                      <m:t> </m:t>
                    </m:r>
                    <m:r>
                      <a:rPr lang="en-US" altLang="en-US" b="0" i="1" smtClean="0">
                        <a:latin typeface="Cambria Math" panose="02040503050406030204" pitchFamily="18" charset="0"/>
                      </a:rPr>
                      <m:t>𝑓</m:t>
                    </m:r>
                    <m:d>
                      <m:dPr>
                        <m:ctrlPr>
                          <a:rPr lang="en-US" altLang="en-US" b="0" i="1" smtClean="0">
                            <a:latin typeface="Cambria Math"/>
                          </a:rPr>
                        </m:ctrlPr>
                      </m:dPr>
                      <m:e>
                        <m:r>
                          <a:rPr lang="en-US" altLang="en-US" b="0" i="1" smtClean="0">
                            <a:latin typeface="Cambria Math" panose="02040503050406030204" pitchFamily="18" charset="0"/>
                          </a:rPr>
                          <m:t>𝑥</m:t>
                        </m:r>
                      </m:e>
                    </m:d>
                    <m:r>
                      <a:rPr lang="en-US" altLang="en-US" b="0" i="1" smtClean="0">
                        <a:latin typeface="Cambria Math" panose="02040503050406030204" pitchFamily="18" charset="0"/>
                      </a:rPr>
                      <m:t>=</m:t>
                    </m:r>
                    <m:r>
                      <a:rPr lang="en-US" altLang="en-US" i="1">
                        <a:latin typeface="Cambria Math" panose="02040503050406030204" pitchFamily="18" charset="0"/>
                      </a:rPr>
                      <m:t>15</m:t>
                    </m:r>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3</m:t>
                        </m:r>
                      </m:sup>
                    </m:sSup>
                    <m:r>
                      <a:rPr lang="en-US" altLang="en-US" i="1">
                        <a:latin typeface="Cambria Math" panose="02040503050406030204" pitchFamily="18" charset="0"/>
                      </a:rPr>
                      <m:t>+14</m:t>
                    </m:r>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2</m:t>
                        </m:r>
                      </m:sup>
                    </m:sSup>
                    <m:r>
                      <a:rPr lang="en-US" altLang="en-US" i="1">
                        <a:latin typeface="Cambria Math" panose="02040503050406030204" pitchFamily="18" charset="0"/>
                      </a:rPr>
                      <m:t>−3</m:t>
                    </m:r>
                    <m:r>
                      <a:rPr lang="en-US" altLang="en-US" i="1">
                        <a:latin typeface="Cambria Math" panose="02040503050406030204" pitchFamily="18" charset="0"/>
                      </a:rPr>
                      <m:t>𝑥</m:t>
                    </m:r>
                    <m:r>
                      <a:rPr lang="en-US" altLang="en-US" i="1">
                        <a:latin typeface="Cambria Math" panose="02040503050406030204" pitchFamily="18" charset="0"/>
                      </a:rPr>
                      <m:t>−2.</m:t>
                    </m:r>
                  </m:oMath>
                </a14:m>
                <a:endParaRPr lang="en-US" altLang="en-US" dirty="0"/>
              </a:p>
              <a:p>
                <a:r>
                  <a:rPr lang="en-US" altLang="en-US" dirty="0"/>
                  <a:t>Solution:</a:t>
                </a:r>
              </a:p>
              <a:p>
                <a:r>
                  <a:rPr lang="en-US" altLang="en-US" dirty="0"/>
                  <a:t>We are given that –1 is a zero of </a:t>
                </a:r>
                <a:r>
                  <a:rPr lang="en-US" altLang="en-US" i="1" dirty="0">
                    <a:latin typeface="Cambria Math" panose="02040503050406030204" pitchFamily="18" charset="0"/>
                  </a:rPr>
                  <a:t/>
                </a:r>
                <a:br>
                  <a:rPr lang="en-US" altLang="en-US" i="1" dirty="0">
                    <a:latin typeface="Cambria Math" panose="02040503050406030204" pitchFamily="18" charset="0"/>
                  </a:rPr>
                </a:br>
                <a14:m>
                  <m:oMath xmlns:m="http://schemas.openxmlformats.org/officeDocument/2006/math">
                    <m:r>
                      <a:rPr lang="en-US" altLang="en-US" i="1">
                        <a:latin typeface="Cambria Math" panose="02040503050406030204" pitchFamily="18" charset="0"/>
                      </a:rPr>
                      <m:t>𝑓</m:t>
                    </m:r>
                    <m:d>
                      <m:dPr>
                        <m:ctrlPr>
                          <a:rPr lang="en-US" altLang="en-US" i="1">
                            <a:latin typeface="Cambria Math"/>
                          </a:rPr>
                        </m:ctrlPr>
                      </m:dPr>
                      <m:e>
                        <m:r>
                          <a:rPr lang="en-US" altLang="en-US" i="1">
                            <a:latin typeface="Cambria Math" panose="02040503050406030204" pitchFamily="18" charset="0"/>
                          </a:rPr>
                          <m:t>𝑥</m:t>
                        </m:r>
                      </m:e>
                    </m:d>
                    <m:r>
                      <a:rPr lang="en-US" altLang="en-US" i="1">
                        <a:latin typeface="Cambria Math" panose="02040503050406030204" pitchFamily="18" charset="0"/>
                      </a:rPr>
                      <m:t>=15</m:t>
                    </m:r>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3</m:t>
                        </m:r>
                      </m:sup>
                    </m:sSup>
                    <m:r>
                      <a:rPr lang="en-US" altLang="en-US" i="1">
                        <a:latin typeface="Cambria Math" panose="02040503050406030204" pitchFamily="18" charset="0"/>
                      </a:rPr>
                      <m:t>+14</m:t>
                    </m:r>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2</m:t>
                        </m:r>
                      </m:sup>
                    </m:sSup>
                    <m:r>
                      <a:rPr lang="en-US" altLang="en-US" i="1">
                        <a:latin typeface="Cambria Math" panose="02040503050406030204" pitchFamily="18" charset="0"/>
                      </a:rPr>
                      <m:t>−3</m:t>
                    </m:r>
                    <m:r>
                      <a:rPr lang="en-US" altLang="en-US" i="1">
                        <a:latin typeface="Cambria Math" panose="02040503050406030204" pitchFamily="18" charset="0"/>
                      </a:rPr>
                      <m:t>𝑥</m:t>
                    </m:r>
                    <m:r>
                      <a:rPr lang="en-US" altLang="en-US" i="1">
                        <a:latin typeface="Cambria Math" panose="02040503050406030204" pitchFamily="18" charset="0"/>
                      </a:rPr>
                      <m:t>−2</m:t>
                    </m:r>
                    <m:r>
                      <a:rPr lang="en-US" altLang="en-US" b="0" i="0" smtClean="0">
                        <a:latin typeface="Cambria Math" panose="02040503050406030204" pitchFamily="18" charset="0"/>
                      </a:rPr>
                      <m:t>.</m:t>
                    </m:r>
                  </m:oMath>
                </a14:m>
                <a:r>
                  <a:rPr lang="en-US" altLang="en-US" dirty="0"/>
                  <a:t> This means that </a:t>
                </a:r>
                <a:r>
                  <a:rPr lang="en-US" altLang="en-US" i="1" dirty="0"/>
                  <a:t>f</a:t>
                </a:r>
                <a:r>
                  <a:rPr lang="en-US" altLang="en-US" dirty="0"/>
                  <a:t>(–1) = 0.  Because </a:t>
                </a:r>
                <a:r>
                  <a:rPr lang="en-US" altLang="en-US" i="1" dirty="0"/>
                  <a:t>f</a:t>
                </a:r>
                <a:r>
                  <a:rPr lang="en-US" altLang="en-US" dirty="0"/>
                  <a:t>(–1) = 0, the Factor Theorem tells us that </a:t>
                </a:r>
                <a:r>
                  <a:rPr lang="en-US" altLang="en-US" i="1" dirty="0"/>
                  <a:t>x</a:t>
                </a:r>
                <a:r>
                  <a:rPr lang="en-US" altLang="en-US" dirty="0"/>
                  <a:t> + 1 is a factor of </a:t>
                </a:r>
                <a:r>
                  <a:rPr lang="en-US" altLang="en-US" i="1" dirty="0"/>
                  <a:t>f</a:t>
                </a:r>
                <a:r>
                  <a:rPr lang="en-US" altLang="en-US" dirty="0"/>
                  <a:t>(</a:t>
                </a:r>
                <a:r>
                  <a:rPr lang="en-US" altLang="en-US" i="1" dirty="0"/>
                  <a:t>x</a:t>
                </a:r>
                <a:r>
                  <a:rPr lang="en-US" altLang="en-US" dirty="0"/>
                  <a:t>).  We’ll use synthetic division to divide </a:t>
                </a:r>
                <a:r>
                  <a:rPr lang="en-US" altLang="en-US" i="1" dirty="0"/>
                  <a:t>f</a:t>
                </a:r>
                <a:r>
                  <a:rPr lang="en-US" altLang="en-US" dirty="0"/>
                  <a:t>(</a:t>
                </a:r>
                <a:r>
                  <a:rPr lang="en-US" altLang="en-US" i="1" dirty="0"/>
                  <a:t>x</a:t>
                </a:r>
                <a:r>
                  <a:rPr lang="en-US" altLang="en-US" dirty="0"/>
                  <a:t>) by </a:t>
                </a:r>
                <a:r>
                  <a:rPr lang="en-US" altLang="en-US" i="1" dirty="0"/>
                  <a:t>x</a:t>
                </a:r>
                <a:r>
                  <a:rPr lang="en-US" altLang="en-US" dirty="0"/>
                  <a:t> + 1.</a:t>
                </a:r>
              </a:p>
            </p:txBody>
          </p:sp>
        </mc:Choice>
        <mc:Fallback xmlns="">
          <p:sp>
            <p:nvSpPr>
              <p:cNvPr id="88067" name="Rectangle 3"/>
              <p:cNvSpPr>
                <a:spLocks noGrp="1" noRot="1" noChangeAspect="1" noMove="1" noResize="1" noEditPoints="1" noAdjustHandles="1" noChangeArrowheads="1" noChangeShapeType="1" noTextEdit="1"/>
              </p:cNvSpPr>
              <p:nvPr>
                <p:ph type="body" idx="1"/>
              </p:nvPr>
            </p:nvSpPr>
            <p:spPr>
              <a:blipFill>
                <a:blip r:embed="rId2"/>
                <a:stretch>
                  <a:fillRect l="-1401" t="-1482" r="-2031"/>
                </a:stretch>
              </a:blipFill>
            </p:spPr>
            <p:txBody>
              <a:bodyPr/>
              <a:lstStyle/>
              <a:p>
                <a:r>
                  <a:rPr lang="en-US">
                    <a:noFill/>
                  </a:rPr>
                  <a:t> </a:t>
                </a:r>
              </a:p>
            </p:txBody>
          </p:sp>
        </mc:Fallback>
      </mc:AlternateContent>
    </p:spTree>
    <p:extLst>
      <p:ext uri="{BB962C8B-B14F-4D97-AF65-F5344CB8AC3E}">
        <p14:creationId xmlns:p14="http://schemas.microsoft.com/office/powerpoint/2010/main" val="350132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067">
                                            <p:txEl>
                                              <p:pRg st="1" end="1"/>
                                            </p:txEl>
                                          </p:spTgt>
                                        </p:tgtEl>
                                        <p:attrNameLst>
                                          <p:attrName>style.visibility</p:attrName>
                                        </p:attrNameLst>
                                      </p:cBhvr>
                                      <p:to>
                                        <p:strVal val="visible"/>
                                      </p:to>
                                    </p:set>
                                    <p:animEffect transition="in" filter="fade">
                                      <p:cBhvr>
                                        <p:cTn id="7" dur="500"/>
                                        <p:tgtEl>
                                          <p:spTgt spid="8806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8067">
                                            <p:txEl>
                                              <p:pRg st="2" end="2"/>
                                            </p:txEl>
                                          </p:spTgt>
                                        </p:tgtEl>
                                        <p:attrNameLst>
                                          <p:attrName>style.visibility</p:attrName>
                                        </p:attrNameLst>
                                      </p:cBhvr>
                                      <p:to>
                                        <p:strVal val="visible"/>
                                      </p:to>
                                    </p:set>
                                    <p:animEffect transition="in" filter="fade">
                                      <p:cBhvr>
                                        <p:cTn id="10" dur="500"/>
                                        <p:tgtEl>
                                          <p:spTgt spid="880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dirty="0"/>
              <a:t>Example 6:  Using the Factor Theorem </a:t>
            </a:r>
            <a:r>
              <a:rPr lang="en-US" altLang="en-US" i="1" dirty="0"/>
              <a:t>(continued)</a:t>
            </a:r>
            <a:endParaRPr lang="en-US" altLang="en-US" dirty="0"/>
          </a:p>
        </p:txBody>
      </p:sp>
      <mc:AlternateContent xmlns:mc="http://schemas.openxmlformats.org/markup-compatibility/2006">
        <mc:Choice xmlns:a14="http://schemas.microsoft.com/office/drawing/2010/main" Requires="a14">
          <p:sp>
            <p:nvSpPr>
              <p:cNvPr id="89091" name="Rectangle 3"/>
              <p:cNvSpPr>
                <a:spLocks noGrp="1" noChangeArrowheads="1"/>
              </p:cNvSpPr>
              <p:nvPr>
                <p:ph type="body" idx="1"/>
              </p:nvPr>
            </p:nvSpPr>
            <p:spPr>
              <a:xfrm>
                <a:off x="457200" y="1223890"/>
                <a:ext cx="8229600" cy="4902274"/>
              </a:xfrm>
            </p:spPr>
            <p:txBody>
              <a:bodyPr/>
              <a:lstStyle/>
              <a:p>
                <a:r>
                  <a:rPr lang="en-US" altLang="en-US" dirty="0" smtClean="0"/>
                  <a:t>We’ll use synthetic division to divide </a:t>
                </a:r>
                <a:r>
                  <a:rPr lang="en-US" altLang="en-US" i="1" dirty="0"/>
                  <a:t>f</a:t>
                </a:r>
                <a:r>
                  <a:rPr lang="en-US" altLang="en-US" dirty="0"/>
                  <a:t>(</a:t>
                </a:r>
                <a:r>
                  <a:rPr lang="en-US" altLang="en-US" i="1" dirty="0"/>
                  <a:t>x</a:t>
                </a:r>
                <a:r>
                  <a:rPr lang="en-US" altLang="en-US" dirty="0"/>
                  <a:t>) by </a:t>
                </a:r>
                <a:r>
                  <a:rPr lang="en-US" altLang="en-US" i="1" dirty="0"/>
                  <a:t>x</a:t>
                </a:r>
                <a:r>
                  <a:rPr lang="en-US" altLang="en-US" dirty="0"/>
                  <a:t> + </a:t>
                </a:r>
                <a:r>
                  <a:rPr lang="en-US" altLang="en-US" dirty="0" smtClean="0"/>
                  <a:t>1.</a:t>
                </a:r>
                <a:endParaRPr lang="en-US" altLang="en-US" dirty="0"/>
              </a:p>
              <a:p>
                <a:endParaRPr lang="en-US" altLang="en-US" dirty="0"/>
              </a:p>
              <a:p>
                <a:endParaRPr lang="en-US" altLang="en-US" dirty="0"/>
              </a:p>
              <a:p>
                <a:endParaRPr lang="en-US" altLang="en-US" dirty="0"/>
              </a:p>
              <a:p>
                <a:endParaRPr lang="en-US" altLang="en-US" dirty="0"/>
              </a:p>
              <a:p>
                <a:r>
                  <a:rPr lang="en-US" altLang="en-US" dirty="0"/>
                  <a:t>This means that </a:t>
                </a:r>
                <a:br>
                  <a:rPr lang="en-US" altLang="en-US" dirty="0"/>
                </a:br>
                <a14:m>
                  <m:oMath xmlns:m="http://schemas.openxmlformats.org/officeDocument/2006/math">
                    <m:r>
                      <a:rPr lang="en-US" altLang="en-US" i="1">
                        <a:latin typeface="Cambria Math"/>
                      </a:rPr>
                      <m:t>(</m:t>
                    </m:r>
                    <m:r>
                      <a:rPr lang="en-US" altLang="en-US" b="0" i="1" smtClean="0">
                        <a:latin typeface="Cambria Math" panose="02040503050406030204" pitchFamily="18" charset="0"/>
                      </a:rPr>
                      <m:t>15</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3</m:t>
                        </m:r>
                      </m:sup>
                    </m:sSup>
                    <m:r>
                      <a:rPr lang="en-US" altLang="en-US" b="0" i="1" smtClean="0">
                        <a:latin typeface="Cambria Math" panose="02040503050406030204" pitchFamily="18" charset="0"/>
                      </a:rPr>
                      <m:t>+14</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−3</m:t>
                    </m:r>
                    <m:r>
                      <a:rPr lang="en-US" altLang="en-US" b="0" i="1" smtClean="0">
                        <a:latin typeface="Cambria Math" panose="02040503050406030204" pitchFamily="18" charset="0"/>
                      </a:rPr>
                      <m:t>𝑥</m:t>
                    </m:r>
                    <m:r>
                      <a:rPr lang="en-US" altLang="en-US" b="0" i="1" smtClean="0">
                        <a:latin typeface="Cambria Math" panose="02040503050406030204" pitchFamily="18" charset="0"/>
                      </a:rPr>
                      <m:t>−2</m:t>
                    </m:r>
                    <m:r>
                      <m:rPr>
                        <m:nor/>
                      </m:rPr>
                      <a:rPr lang="en-US" altLang="en-US" dirty="0"/>
                      <m:t>)</m:t>
                    </m:r>
                    <m:r>
                      <a:rPr lang="en-US" altLang="en-US" b="0" i="1" smtClean="0">
                        <a:latin typeface="Cambria Math" panose="02040503050406030204" pitchFamily="18" charset="0"/>
                      </a:rPr>
                      <m:t>÷</m:t>
                    </m:r>
                    <m:d>
                      <m:dPr>
                        <m:ctrlPr>
                          <a:rPr lang="en-US" altLang="en-US" b="0" i="1" smtClean="0">
                            <a:latin typeface="Cambria Math"/>
                            <a:ea typeface="Cambria Math" panose="02040503050406030204" pitchFamily="18" charset="0"/>
                          </a:rPr>
                        </m:ctrlPr>
                      </m:dPr>
                      <m:e>
                        <m:r>
                          <a:rPr lang="en-US" altLang="en-US" b="0" i="1" smtClean="0">
                            <a:latin typeface="Cambria Math" panose="02040503050406030204" pitchFamily="18" charset="0"/>
                            <a:ea typeface="Cambria Math" panose="02040503050406030204" pitchFamily="18" charset="0"/>
                          </a:rPr>
                          <m:t>𝑥</m:t>
                        </m:r>
                        <m:r>
                          <a:rPr lang="en-US" altLang="en-US" b="0" i="1" smtClean="0">
                            <a:latin typeface="Cambria Math" panose="02040503050406030204" pitchFamily="18" charset="0"/>
                            <a:ea typeface="Cambria Math" panose="02040503050406030204" pitchFamily="18" charset="0"/>
                          </a:rPr>
                          <m:t>+1</m:t>
                        </m:r>
                      </m:e>
                    </m:d>
                    <m:r>
                      <a:rPr lang="en-US" altLang="en-US" b="0" i="1" smtClean="0">
                        <a:latin typeface="Cambria Math" panose="02040503050406030204" pitchFamily="18" charset="0"/>
                        <a:ea typeface="Cambria Math" panose="02040503050406030204" pitchFamily="18" charset="0"/>
                      </a:rPr>
                      <m:t>=15</m:t>
                    </m:r>
                    <m:sSup>
                      <m:sSupPr>
                        <m:ctrlPr>
                          <a:rPr lang="en-US" altLang="en-US" b="0" i="1" smtClean="0">
                            <a:latin typeface="Cambria Math"/>
                            <a:ea typeface="Cambria Math" panose="02040503050406030204" pitchFamily="18" charset="0"/>
                          </a:rPr>
                        </m:ctrlPr>
                      </m:sSupPr>
                      <m:e>
                        <m:r>
                          <a:rPr lang="en-US" altLang="en-US" b="0" i="1" smtClean="0">
                            <a:latin typeface="Cambria Math" panose="02040503050406030204" pitchFamily="18" charset="0"/>
                            <a:ea typeface="Cambria Math" panose="02040503050406030204" pitchFamily="18" charset="0"/>
                          </a:rPr>
                          <m:t>𝑥</m:t>
                        </m:r>
                      </m:e>
                      <m:sup>
                        <m:r>
                          <a:rPr lang="en-US" altLang="en-US" b="0" i="1" smtClean="0">
                            <a:latin typeface="Cambria Math" panose="02040503050406030204" pitchFamily="18" charset="0"/>
                            <a:ea typeface="Cambria Math" panose="02040503050406030204" pitchFamily="18" charset="0"/>
                          </a:rPr>
                          <m:t>2</m:t>
                        </m:r>
                      </m:sup>
                    </m:sSup>
                    <m:r>
                      <a:rPr lang="en-US" altLang="en-US" b="0"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𝑥</m:t>
                    </m:r>
                    <m:r>
                      <a:rPr lang="en-US" altLang="en-US" b="0" i="1" smtClean="0">
                        <a:latin typeface="Cambria Math" panose="02040503050406030204" pitchFamily="18" charset="0"/>
                        <a:ea typeface="Cambria Math" panose="02040503050406030204" pitchFamily="18" charset="0"/>
                      </a:rPr>
                      <m:t>−2</m:t>
                    </m:r>
                  </m:oMath>
                </a14:m>
                <a:r>
                  <a:rPr lang="en-US" altLang="en-US" dirty="0"/>
                  <a:t>. </a:t>
                </a:r>
              </a:p>
            </p:txBody>
          </p:sp>
        </mc:Choice>
        <mc:Fallback>
          <p:sp>
            <p:nvSpPr>
              <p:cNvPr id="89091" name="Rectangle 3"/>
              <p:cNvSpPr>
                <a:spLocks noGrp="1" noRot="1" noChangeAspect="1" noMove="1" noResize="1" noEditPoints="1" noAdjustHandles="1" noChangeArrowheads="1" noChangeShapeType="1" noTextEdit="1"/>
              </p:cNvSpPr>
              <p:nvPr>
                <p:ph type="body" idx="1"/>
              </p:nvPr>
            </p:nvSpPr>
            <p:spPr>
              <a:xfrm>
                <a:off x="457200" y="1223890"/>
                <a:ext cx="8229600" cy="4902274"/>
              </a:xfrm>
              <a:blipFill rotWithShape="1">
                <a:blip r:embed="rId2"/>
                <a:stretch>
                  <a:fillRect l="-1481" t="-1244"/>
                </a:stretch>
              </a:blipFill>
            </p:spPr>
            <p:txBody>
              <a:bodyPr/>
              <a:lstStyle/>
              <a:p>
                <a:r>
                  <a:rPr lang="en-US">
                    <a:noFill/>
                  </a:rPr>
                  <a:t> </a:t>
                </a:r>
              </a:p>
            </p:txBody>
          </p:sp>
        </mc:Fallback>
      </mc:AlternateContent>
      <p:graphicFrame>
        <p:nvGraphicFramePr>
          <p:cNvPr id="13" name="Table 2">
            <a:extLst>
              <a:ext uri="{FF2B5EF4-FFF2-40B4-BE49-F238E27FC236}">
                <a16:creationId xmlns:a16="http://schemas.microsoft.com/office/drawing/2014/main" xmlns="" id="{F35374B0-F392-40DE-9638-6ADE7AC206B4}"/>
              </a:ext>
            </a:extLst>
          </p:cNvPr>
          <p:cNvGraphicFramePr>
            <a:graphicFrameLocks noGrp="1"/>
          </p:cNvGraphicFramePr>
          <p:nvPr>
            <p:extLst>
              <p:ext uri="{D42A27DB-BD31-4B8C-83A1-F6EECF244321}">
                <p14:modId xmlns:p14="http://schemas.microsoft.com/office/powerpoint/2010/main" val="67458002"/>
              </p:ext>
            </p:extLst>
          </p:nvPr>
        </p:nvGraphicFramePr>
        <p:xfrm>
          <a:off x="1524000" y="1782095"/>
          <a:ext cx="6096000" cy="15544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xmlns="" val="1107335422"/>
                    </a:ext>
                  </a:extLst>
                </a:gridCol>
                <a:gridCol w="1219200">
                  <a:extLst>
                    <a:ext uri="{9D8B030D-6E8A-4147-A177-3AD203B41FA5}">
                      <a16:colId xmlns:a16="http://schemas.microsoft.com/office/drawing/2014/main" xmlns="" val="3913865118"/>
                    </a:ext>
                  </a:extLst>
                </a:gridCol>
                <a:gridCol w="1219200">
                  <a:extLst>
                    <a:ext uri="{9D8B030D-6E8A-4147-A177-3AD203B41FA5}">
                      <a16:colId xmlns:a16="http://schemas.microsoft.com/office/drawing/2014/main" xmlns="" val="904510639"/>
                    </a:ext>
                  </a:extLst>
                </a:gridCol>
                <a:gridCol w="1219200">
                  <a:extLst>
                    <a:ext uri="{9D8B030D-6E8A-4147-A177-3AD203B41FA5}">
                      <a16:colId xmlns:a16="http://schemas.microsoft.com/office/drawing/2014/main" xmlns="" val="1900622518"/>
                    </a:ext>
                  </a:extLst>
                </a:gridCol>
                <a:gridCol w="1219200">
                  <a:extLst>
                    <a:ext uri="{9D8B030D-6E8A-4147-A177-3AD203B41FA5}">
                      <a16:colId xmlns:a16="http://schemas.microsoft.com/office/drawing/2014/main" xmlns="" val="1156762503"/>
                    </a:ext>
                  </a:extLst>
                </a:gridCol>
              </a:tblGrid>
              <a:tr h="370840">
                <a:tc>
                  <a:txBody>
                    <a:bodyPr/>
                    <a:lstStyle/>
                    <a:p>
                      <a:r>
                        <a:rPr lang="en-US" sz="2800" b="0" dirty="0">
                          <a:solidFill>
                            <a:schemeClr val="tx1"/>
                          </a:solidFill>
                          <a:latin typeface="Times New Roman" panose="02020603050405020304" pitchFamily="18" charset="0"/>
                          <a:cs typeface="Times New Roman" panose="02020603050405020304" pitchFamily="18" charset="0"/>
                        </a:rPr>
                        <a:t>–1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dirty="0">
                          <a:solidFill>
                            <a:schemeClr val="tx1"/>
                          </a:solidFill>
                          <a:latin typeface="Times New Roman" panose="02020603050405020304" pitchFamily="18" charset="0"/>
                          <a:cs typeface="Times New Roman" panose="02020603050405020304" pitchFamily="18" charset="0"/>
                        </a:rPr>
                        <a:t>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51798596"/>
                  </a:ext>
                </a:extLst>
              </a:tr>
              <a:tr h="370840">
                <a:tc>
                  <a:txBody>
                    <a:bodyPr/>
                    <a:lstStyle/>
                    <a:p>
                      <a:endParaRPr lang="en-US" sz="28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77851221"/>
                  </a:ext>
                </a:extLst>
              </a:tr>
              <a:tr h="370840">
                <a:tc>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63987126"/>
                  </a:ext>
                </a:extLst>
              </a:tr>
            </a:tbl>
          </a:graphicData>
        </a:graphic>
      </p:graphicFrame>
      <p:sp>
        <p:nvSpPr>
          <p:cNvPr id="14" name="Line 9">
            <a:extLst>
              <a:ext uri="{FF2B5EF4-FFF2-40B4-BE49-F238E27FC236}">
                <a16:creationId xmlns:a16="http://schemas.microsoft.com/office/drawing/2014/main" xmlns="" id="{582D76B3-6C81-47BF-8C33-56AFF46687B6}"/>
              </a:ext>
            </a:extLst>
          </p:cNvPr>
          <p:cNvSpPr>
            <a:spLocks noChangeShapeType="1"/>
          </p:cNvSpPr>
          <p:nvPr/>
        </p:nvSpPr>
        <p:spPr bwMode="auto">
          <a:xfrm flipH="1">
            <a:off x="2928711" y="2368336"/>
            <a:ext cx="0" cy="461963"/>
          </a:xfrm>
          <a:prstGeom prst="line">
            <a:avLst/>
          </a:prstGeom>
          <a:noFill/>
          <a:ln w="3175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Box 14">
            <a:extLst>
              <a:ext uri="{FF2B5EF4-FFF2-40B4-BE49-F238E27FC236}">
                <a16:creationId xmlns:a16="http://schemas.microsoft.com/office/drawing/2014/main" xmlns="" id="{DBDAB9F9-D1A7-44FA-B15F-FE0DC58EA16C}"/>
              </a:ext>
            </a:extLst>
          </p:cNvPr>
          <p:cNvSpPr txBox="1"/>
          <p:nvPr/>
        </p:nvSpPr>
        <p:spPr>
          <a:xfrm>
            <a:off x="2704014" y="3098438"/>
            <a:ext cx="653142" cy="523220"/>
          </a:xfrm>
          <a:prstGeom prst="rect">
            <a:avLst/>
          </a:prstGeom>
          <a:noFill/>
        </p:spPr>
        <p:txBody>
          <a:bodyPr wrap="square" rtlCol="0">
            <a:spAutoFit/>
          </a:bodyPr>
          <a:lstStyle/>
          <a:p>
            <a:pPr algn="l"/>
            <a:r>
              <a:rPr lang="en-US" dirty="0">
                <a:solidFill>
                  <a:schemeClr val="tx1"/>
                </a:solidFill>
              </a:rPr>
              <a:t>15</a:t>
            </a:r>
          </a:p>
        </p:txBody>
      </p:sp>
      <p:sp>
        <p:nvSpPr>
          <p:cNvPr id="16" name="TextBox 15">
            <a:extLst>
              <a:ext uri="{FF2B5EF4-FFF2-40B4-BE49-F238E27FC236}">
                <a16:creationId xmlns:a16="http://schemas.microsoft.com/office/drawing/2014/main" xmlns="" id="{25747B5A-35BD-4DC7-BECB-EA6D28960437}"/>
              </a:ext>
            </a:extLst>
          </p:cNvPr>
          <p:cNvSpPr txBox="1"/>
          <p:nvPr/>
        </p:nvSpPr>
        <p:spPr>
          <a:xfrm>
            <a:off x="3751222" y="2322643"/>
            <a:ext cx="939613" cy="523220"/>
          </a:xfrm>
          <a:prstGeom prst="rect">
            <a:avLst/>
          </a:prstGeom>
          <a:noFill/>
        </p:spPr>
        <p:txBody>
          <a:bodyPr wrap="square" rtlCol="0">
            <a:spAutoFit/>
          </a:bodyPr>
          <a:lstStyle/>
          <a:p>
            <a:pPr algn="l"/>
            <a:r>
              <a:rPr lang="en-US" dirty="0">
                <a:solidFill>
                  <a:schemeClr val="tx1"/>
                </a:solidFill>
              </a:rPr>
              <a:t> –15 </a:t>
            </a:r>
          </a:p>
        </p:txBody>
      </p:sp>
      <p:sp>
        <p:nvSpPr>
          <p:cNvPr id="17" name="TextBox 16">
            <a:extLst>
              <a:ext uri="{FF2B5EF4-FFF2-40B4-BE49-F238E27FC236}">
                <a16:creationId xmlns:a16="http://schemas.microsoft.com/office/drawing/2014/main" xmlns="" id="{29D5C362-C5D3-4DA5-936F-FE4AFB5D145F}"/>
              </a:ext>
            </a:extLst>
          </p:cNvPr>
          <p:cNvSpPr txBox="1"/>
          <p:nvPr/>
        </p:nvSpPr>
        <p:spPr>
          <a:xfrm>
            <a:off x="3742518" y="3083160"/>
            <a:ext cx="794652" cy="523220"/>
          </a:xfrm>
          <a:prstGeom prst="rect">
            <a:avLst/>
          </a:prstGeom>
          <a:noFill/>
        </p:spPr>
        <p:txBody>
          <a:bodyPr wrap="square" rtlCol="0">
            <a:spAutoFit/>
          </a:bodyPr>
          <a:lstStyle/>
          <a:p>
            <a:pPr algn="l"/>
            <a:r>
              <a:rPr lang="en-US" dirty="0">
                <a:solidFill>
                  <a:schemeClr val="tx1"/>
                </a:solidFill>
              </a:rPr>
              <a:t> –1 </a:t>
            </a:r>
          </a:p>
        </p:txBody>
      </p:sp>
      <p:sp>
        <p:nvSpPr>
          <p:cNvPr id="18" name="TextBox 17">
            <a:extLst>
              <a:ext uri="{FF2B5EF4-FFF2-40B4-BE49-F238E27FC236}">
                <a16:creationId xmlns:a16="http://schemas.microsoft.com/office/drawing/2014/main" xmlns="" id="{5F9868F7-BA22-4DDA-AE63-629B50B74633}"/>
              </a:ext>
            </a:extLst>
          </p:cNvPr>
          <p:cNvSpPr txBox="1"/>
          <p:nvPr/>
        </p:nvSpPr>
        <p:spPr>
          <a:xfrm>
            <a:off x="5203376" y="2337707"/>
            <a:ext cx="794652" cy="523220"/>
          </a:xfrm>
          <a:prstGeom prst="rect">
            <a:avLst/>
          </a:prstGeom>
          <a:noFill/>
        </p:spPr>
        <p:txBody>
          <a:bodyPr wrap="square" rtlCol="0">
            <a:spAutoFit/>
          </a:bodyPr>
          <a:lstStyle/>
          <a:p>
            <a:pPr algn="l"/>
            <a:r>
              <a:rPr lang="en-US" dirty="0">
                <a:solidFill>
                  <a:schemeClr val="tx1"/>
                </a:solidFill>
              </a:rPr>
              <a:t> 1 </a:t>
            </a:r>
          </a:p>
        </p:txBody>
      </p:sp>
      <p:sp>
        <p:nvSpPr>
          <p:cNvPr id="19" name="TextBox 18">
            <a:extLst>
              <a:ext uri="{FF2B5EF4-FFF2-40B4-BE49-F238E27FC236}">
                <a16:creationId xmlns:a16="http://schemas.microsoft.com/office/drawing/2014/main" xmlns="" id="{F3EB03DF-4F72-492B-B52F-597240A93027}"/>
              </a:ext>
            </a:extLst>
          </p:cNvPr>
          <p:cNvSpPr txBox="1"/>
          <p:nvPr/>
        </p:nvSpPr>
        <p:spPr>
          <a:xfrm>
            <a:off x="5143775" y="3082349"/>
            <a:ext cx="794652" cy="523220"/>
          </a:xfrm>
          <a:prstGeom prst="rect">
            <a:avLst/>
          </a:prstGeom>
          <a:noFill/>
        </p:spPr>
        <p:txBody>
          <a:bodyPr wrap="square" rtlCol="0">
            <a:spAutoFit/>
          </a:bodyPr>
          <a:lstStyle/>
          <a:p>
            <a:r>
              <a:rPr lang="en-US" dirty="0">
                <a:solidFill>
                  <a:schemeClr val="tx1"/>
                </a:solidFill>
                <a:cs typeface="Times New Roman" panose="02020603050405020304" pitchFamily="18" charset="0"/>
              </a:rPr>
              <a:t>–2</a:t>
            </a:r>
            <a:r>
              <a:rPr lang="en-US" dirty="0">
                <a:solidFill>
                  <a:schemeClr val="tx1"/>
                </a:solidFill>
              </a:rPr>
              <a:t> </a:t>
            </a:r>
          </a:p>
        </p:txBody>
      </p:sp>
      <p:sp>
        <p:nvSpPr>
          <p:cNvPr id="20" name="TextBox 19">
            <a:extLst>
              <a:ext uri="{FF2B5EF4-FFF2-40B4-BE49-F238E27FC236}">
                <a16:creationId xmlns:a16="http://schemas.microsoft.com/office/drawing/2014/main" xmlns="" id="{89520FE9-60A7-4EE6-93CE-D43E9C82A5D3}"/>
              </a:ext>
            </a:extLst>
          </p:cNvPr>
          <p:cNvSpPr txBox="1"/>
          <p:nvPr/>
        </p:nvSpPr>
        <p:spPr>
          <a:xfrm>
            <a:off x="6453930" y="2326602"/>
            <a:ext cx="1051550" cy="523220"/>
          </a:xfrm>
          <a:prstGeom prst="rect">
            <a:avLst/>
          </a:prstGeom>
          <a:noFill/>
        </p:spPr>
        <p:txBody>
          <a:bodyPr wrap="square" rtlCol="0">
            <a:spAutoFit/>
          </a:bodyPr>
          <a:lstStyle/>
          <a:p>
            <a:r>
              <a:rPr lang="en-US" dirty="0">
                <a:solidFill>
                  <a:schemeClr val="tx1"/>
                </a:solidFill>
              </a:rPr>
              <a:t> 2</a:t>
            </a:r>
          </a:p>
        </p:txBody>
      </p:sp>
      <p:sp>
        <p:nvSpPr>
          <p:cNvPr id="21" name="TextBox 20">
            <a:extLst>
              <a:ext uri="{FF2B5EF4-FFF2-40B4-BE49-F238E27FC236}">
                <a16:creationId xmlns:a16="http://schemas.microsoft.com/office/drawing/2014/main" xmlns="" id="{F1516E9C-4F93-44A7-A5C3-E4FB28BEF2A2}"/>
              </a:ext>
            </a:extLst>
          </p:cNvPr>
          <p:cNvSpPr txBox="1"/>
          <p:nvPr/>
        </p:nvSpPr>
        <p:spPr>
          <a:xfrm>
            <a:off x="6573351" y="3020014"/>
            <a:ext cx="744641" cy="523220"/>
          </a:xfrm>
          <a:prstGeom prst="rect">
            <a:avLst/>
          </a:prstGeom>
          <a:noFill/>
        </p:spPr>
        <p:txBody>
          <a:bodyPr wrap="square" rtlCol="0">
            <a:spAutoFit/>
          </a:bodyPr>
          <a:lstStyle/>
          <a:p>
            <a:r>
              <a:rPr lang="en-US" dirty="0">
                <a:solidFill>
                  <a:schemeClr val="tx1"/>
                </a:solidFill>
              </a:rPr>
              <a:t>0</a:t>
            </a:r>
          </a:p>
        </p:txBody>
      </p:sp>
      <p:cxnSp>
        <p:nvCxnSpPr>
          <p:cNvPr id="22" name="Straight Connector 21">
            <a:extLst>
              <a:ext uri="{FF2B5EF4-FFF2-40B4-BE49-F238E27FC236}">
                <a16:creationId xmlns:a16="http://schemas.microsoft.com/office/drawing/2014/main" xmlns="" id="{38CBB228-CF5C-442B-BC9C-24EE26685B74}"/>
              </a:ext>
            </a:extLst>
          </p:cNvPr>
          <p:cNvCxnSpPr/>
          <p:nvPr/>
        </p:nvCxnSpPr>
        <p:spPr bwMode="auto">
          <a:xfrm>
            <a:off x="1519970" y="2896925"/>
            <a:ext cx="567363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02435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89091">
                                            <p:txEl>
                                              <p:pRg st="5" end="5"/>
                                            </p:txEl>
                                          </p:spTgt>
                                        </p:tgtEl>
                                        <p:attrNameLst>
                                          <p:attrName>style.visibility</p:attrName>
                                        </p:attrNameLst>
                                      </p:cBhvr>
                                      <p:to>
                                        <p:strVal val="visible"/>
                                      </p:to>
                                    </p:set>
                                    <p:animEffect transition="in" filter="fade">
                                      <p:cBhvr>
                                        <p:cTn id="53" dur="500"/>
                                        <p:tgtEl>
                                          <p:spTgt spid="890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a:t>Example 6:  Using the Factor Theorem  </a:t>
            </a:r>
            <a:br>
              <a:rPr lang="en-US" altLang="en-US" dirty="0"/>
            </a:br>
            <a:r>
              <a:rPr lang="en-US" altLang="en-US" dirty="0"/>
              <a:t>    </a:t>
            </a:r>
            <a:r>
              <a:rPr lang="en-US" altLang="en-US" i="1" dirty="0"/>
              <a:t>(continued)</a:t>
            </a:r>
          </a:p>
        </p:txBody>
      </p:sp>
      <mc:AlternateContent xmlns:mc="http://schemas.openxmlformats.org/markup-compatibility/2006">
        <mc:Choice xmlns:a14="http://schemas.microsoft.com/office/drawing/2010/main" Requires="a14">
          <p:sp>
            <p:nvSpPr>
              <p:cNvPr id="22531" name="Rectangle 3"/>
              <p:cNvSpPr>
                <a:spLocks noGrp="1" noChangeArrowheads="1"/>
              </p:cNvSpPr>
              <p:nvPr>
                <p:ph type="body" idx="1"/>
              </p:nvPr>
            </p:nvSpPr>
            <p:spPr>
              <a:xfrm>
                <a:off x="457200" y="1252026"/>
                <a:ext cx="8229600" cy="4874138"/>
              </a:xfrm>
            </p:spPr>
            <p:txBody>
              <a:bodyPr/>
              <a:lstStyle/>
              <a:p>
                <a:r>
                  <a:rPr lang="en-US" altLang="en-US" dirty="0" smtClean="0"/>
                  <a:t>Solution (continued)</a:t>
                </a:r>
              </a:p>
              <a:p>
                <a:pPr>
                  <a:spcAft>
                    <a:spcPts val="1200"/>
                  </a:spcAft>
                </a:pPr>
                <a14:m>
                  <m:oMathPara xmlns:m="http://schemas.openxmlformats.org/officeDocument/2006/math">
                    <m:oMathParaPr>
                      <m:jc m:val="centerGroup"/>
                    </m:oMathParaPr>
                    <m:oMath xmlns:m="http://schemas.openxmlformats.org/officeDocument/2006/math">
                      <m:r>
                        <a:rPr lang="en-US" altLang="en-US" i="1" dirty="0">
                          <a:latin typeface="Cambria Math"/>
                        </a:rPr>
                        <m:t>(</m:t>
                      </m:r>
                      <m:r>
                        <a:rPr lang="en-US" altLang="en-US" b="0" i="1" smtClean="0">
                          <a:latin typeface="Cambria Math" panose="02040503050406030204" pitchFamily="18" charset="0"/>
                        </a:rPr>
                        <m:t>15</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3</m:t>
                          </m:r>
                        </m:sup>
                      </m:sSup>
                      <m:r>
                        <a:rPr lang="en-US" altLang="en-US" b="0" i="1" smtClean="0">
                          <a:latin typeface="Cambria Math" panose="02040503050406030204" pitchFamily="18" charset="0"/>
                        </a:rPr>
                        <m:t>+14</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−3</m:t>
                      </m:r>
                      <m:r>
                        <a:rPr lang="en-US" altLang="en-US" b="0" i="1" smtClean="0">
                          <a:latin typeface="Cambria Math" panose="02040503050406030204" pitchFamily="18" charset="0"/>
                        </a:rPr>
                        <m:t>𝑥</m:t>
                      </m:r>
                      <m:r>
                        <a:rPr lang="en-US" altLang="en-US" b="0" i="1" smtClean="0">
                          <a:latin typeface="Cambria Math" panose="02040503050406030204" pitchFamily="18" charset="0"/>
                        </a:rPr>
                        <m:t>−2</m:t>
                      </m:r>
                      <m:r>
                        <m:rPr>
                          <m:nor/>
                        </m:rPr>
                        <a:rPr lang="en-US" altLang="en-US" dirty="0"/>
                        <m:t>)</m:t>
                      </m:r>
                      <m:r>
                        <a:rPr lang="en-US" altLang="en-US" b="0" i="1" smtClean="0">
                          <a:latin typeface="Cambria Math" panose="02040503050406030204" pitchFamily="18" charset="0"/>
                        </a:rPr>
                        <m:t>÷</m:t>
                      </m:r>
                      <m:d>
                        <m:dPr>
                          <m:ctrlPr>
                            <a:rPr lang="en-US" altLang="en-US" b="0" i="1" smtClean="0">
                              <a:latin typeface="Cambria Math"/>
                              <a:ea typeface="Cambria Math" panose="02040503050406030204" pitchFamily="18" charset="0"/>
                            </a:rPr>
                          </m:ctrlPr>
                        </m:dPr>
                        <m:e>
                          <m:r>
                            <a:rPr lang="en-US" altLang="en-US" b="0" i="1" smtClean="0">
                              <a:latin typeface="Cambria Math" panose="02040503050406030204" pitchFamily="18" charset="0"/>
                              <a:ea typeface="Cambria Math" panose="02040503050406030204" pitchFamily="18" charset="0"/>
                            </a:rPr>
                            <m:t>𝑥</m:t>
                          </m:r>
                          <m:r>
                            <a:rPr lang="en-US" altLang="en-US" b="0" i="1" smtClean="0">
                              <a:latin typeface="Cambria Math" panose="02040503050406030204" pitchFamily="18" charset="0"/>
                              <a:ea typeface="Cambria Math" panose="02040503050406030204" pitchFamily="18" charset="0"/>
                            </a:rPr>
                            <m:t>+1</m:t>
                          </m:r>
                        </m:e>
                      </m:d>
                      <m:r>
                        <a:rPr lang="en-US" altLang="en-US" b="0" i="1" smtClean="0">
                          <a:latin typeface="Cambria Math" panose="02040503050406030204" pitchFamily="18" charset="0"/>
                          <a:ea typeface="Cambria Math" panose="02040503050406030204" pitchFamily="18" charset="0"/>
                        </a:rPr>
                        <m:t>=15</m:t>
                      </m:r>
                      <m:sSup>
                        <m:sSupPr>
                          <m:ctrlPr>
                            <a:rPr lang="en-US" altLang="en-US" b="0" i="1" smtClean="0">
                              <a:latin typeface="Cambria Math"/>
                              <a:ea typeface="Cambria Math" panose="02040503050406030204" pitchFamily="18" charset="0"/>
                            </a:rPr>
                          </m:ctrlPr>
                        </m:sSupPr>
                        <m:e>
                          <m:r>
                            <a:rPr lang="en-US" altLang="en-US" b="0" i="1" smtClean="0">
                              <a:latin typeface="Cambria Math" panose="02040503050406030204" pitchFamily="18" charset="0"/>
                              <a:ea typeface="Cambria Math" panose="02040503050406030204" pitchFamily="18" charset="0"/>
                            </a:rPr>
                            <m:t>𝑥</m:t>
                          </m:r>
                        </m:e>
                        <m:sup>
                          <m:r>
                            <a:rPr lang="en-US" altLang="en-US" b="0" i="1" smtClean="0">
                              <a:latin typeface="Cambria Math" panose="02040503050406030204" pitchFamily="18" charset="0"/>
                              <a:ea typeface="Cambria Math" panose="02040503050406030204" pitchFamily="18" charset="0"/>
                            </a:rPr>
                            <m:t>2</m:t>
                          </m:r>
                        </m:sup>
                      </m:sSup>
                      <m:r>
                        <a:rPr lang="en-US" altLang="en-US" b="0"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𝑥</m:t>
                      </m:r>
                      <m:r>
                        <a:rPr lang="en-US" altLang="en-US" b="0" i="1" smtClean="0">
                          <a:latin typeface="Cambria Math" panose="02040503050406030204" pitchFamily="18" charset="0"/>
                          <a:ea typeface="Cambria Math" panose="02040503050406030204" pitchFamily="18" charset="0"/>
                        </a:rPr>
                        <m:t>−2</m:t>
                      </m:r>
                    </m:oMath>
                  </m:oMathPara>
                </a14:m>
                <a:endParaRPr lang="en-US" altLang="en-US" dirty="0"/>
              </a:p>
              <a:p>
                <a:pPr>
                  <a:spcAft>
                    <a:spcPts val="1200"/>
                  </a:spcAft>
                </a:pPr>
                <a14:m>
                  <m:oMathPara xmlns:m="http://schemas.openxmlformats.org/officeDocument/2006/math">
                    <m:oMathParaPr>
                      <m:jc m:val="centerGroup"/>
                    </m:oMathParaPr>
                    <m:oMath xmlns:m="http://schemas.openxmlformats.org/officeDocument/2006/math">
                      <m:r>
                        <a:rPr lang="en-US" altLang="en-US" i="1">
                          <a:latin typeface="Cambria Math" panose="02040503050406030204" pitchFamily="18" charset="0"/>
                        </a:rPr>
                        <m:t>15</m:t>
                      </m:r>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3</m:t>
                          </m:r>
                        </m:sup>
                      </m:sSup>
                      <m:r>
                        <a:rPr lang="en-US" altLang="en-US" i="1">
                          <a:latin typeface="Cambria Math" panose="02040503050406030204" pitchFamily="18" charset="0"/>
                        </a:rPr>
                        <m:t>+14</m:t>
                      </m:r>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2</m:t>
                          </m:r>
                        </m:sup>
                      </m:sSup>
                      <m:r>
                        <a:rPr lang="en-US" altLang="en-US" i="1">
                          <a:latin typeface="Cambria Math" panose="02040503050406030204" pitchFamily="18" charset="0"/>
                        </a:rPr>
                        <m:t>−3</m:t>
                      </m:r>
                      <m:r>
                        <a:rPr lang="en-US" altLang="en-US" i="1">
                          <a:latin typeface="Cambria Math" panose="02040503050406030204" pitchFamily="18" charset="0"/>
                        </a:rPr>
                        <m:t>𝑥</m:t>
                      </m:r>
                      <m:r>
                        <a:rPr lang="en-US" altLang="en-US" i="1">
                          <a:latin typeface="Cambria Math" panose="02040503050406030204" pitchFamily="18" charset="0"/>
                        </a:rPr>
                        <m:t>−2= </m:t>
                      </m:r>
                      <m:d>
                        <m:dPr>
                          <m:ctrlPr>
                            <a:rPr lang="en-US" altLang="en-US" i="1">
                              <a:latin typeface="Cambria Math"/>
                              <a:ea typeface="Cambria Math" panose="02040503050406030204" pitchFamily="18" charset="0"/>
                            </a:rPr>
                          </m:ctrlPr>
                        </m:dPr>
                        <m:e>
                          <m:r>
                            <a:rPr lang="en-US" altLang="en-US" i="1">
                              <a:latin typeface="Cambria Math" panose="02040503050406030204" pitchFamily="18" charset="0"/>
                              <a:ea typeface="Cambria Math" panose="02040503050406030204" pitchFamily="18" charset="0"/>
                            </a:rPr>
                            <m:t>𝑥</m:t>
                          </m:r>
                          <m:r>
                            <a:rPr lang="en-US" altLang="en-US" i="1">
                              <a:latin typeface="Cambria Math" panose="02040503050406030204" pitchFamily="18" charset="0"/>
                              <a:ea typeface="Cambria Math" panose="02040503050406030204" pitchFamily="18" charset="0"/>
                            </a:rPr>
                            <m:t>+1</m:t>
                          </m:r>
                        </m:e>
                      </m:d>
                      <m:r>
                        <a:rPr lang="en-US" altLang="en-US" b="0" i="1" smtClean="0">
                          <a:latin typeface="Cambria Math" panose="02040503050406030204" pitchFamily="18" charset="0"/>
                          <a:ea typeface="Cambria Math" panose="02040503050406030204" pitchFamily="18" charset="0"/>
                        </a:rPr>
                        <m:t>(</m:t>
                      </m:r>
                      <m:r>
                        <a:rPr lang="en-US" altLang="en-US" i="1" smtClean="0">
                          <a:latin typeface="Cambria Math" panose="02040503050406030204" pitchFamily="18" charset="0"/>
                          <a:ea typeface="Cambria Math" panose="02040503050406030204" pitchFamily="18" charset="0"/>
                        </a:rPr>
                        <m:t>1</m:t>
                      </m:r>
                      <m:r>
                        <a:rPr lang="en-US" altLang="en-US" i="1">
                          <a:latin typeface="Cambria Math" panose="02040503050406030204" pitchFamily="18" charset="0"/>
                          <a:ea typeface="Cambria Math" panose="02040503050406030204" pitchFamily="18" charset="0"/>
                        </a:rPr>
                        <m:t>5</m:t>
                      </m:r>
                      <m:sSup>
                        <m:sSupPr>
                          <m:ctrlPr>
                            <a:rPr lang="en-US" altLang="en-US" i="1">
                              <a:latin typeface="Cambria Math"/>
                              <a:ea typeface="Cambria Math" panose="02040503050406030204" pitchFamily="18" charset="0"/>
                            </a:rPr>
                          </m:ctrlPr>
                        </m:sSupPr>
                        <m:e>
                          <m:r>
                            <a:rPr lang="en-US" altLang="en-US" i="1">
                              <a:latin typeface="Cambria Math" panose="02040503050406030204" pitchFamily="18" charset="0"/>
                              <a:ea typeface="Cambria Math" panose="02040503050406030204" pitchFamily="18" charset="0"/>
                            </a:rPr>
                            <m:t>𝑥</m:t>
                          </m:r>
                        </m:e>
                        <m:sup>
                          <m:r>
                            <a:rPr lang="en-US" altLang="en-US" i="1">
                              <a:latin typeface="Cambria Math" panose="02040503050406030204" pitchFamily="18" charset="0"/>
                              <a:ea typeface="Cambria Math" panose="02040503050406030204" pitchFamily="18" charset="0"/>
                            </a:rPr>
                            <m:t>2</m:t>
                          </m:r>
                        </m:sup>
                      </m:sSup>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𝑥</m:t>
                      </m:r>
                      <m:r>
                        <a:rPr lang="en-US" altLang="en-US" i="1">
                          <a:latin typeface="Cambria Math" panose="02040503050406030204" pitchFamily="18" charset="0"/>
                          <a:ea typeface="Cambria Math" panose="02040503050406030204" pitchFamily="18" charset="0"/>
                        </a:rPr>
                        <m:t>−2)</m:t>
                      </m:r>
                    </m:oMath>
                  </m:oMathPara>
                </a14:m>
                <a:endParaRPr lang="en-US" altLang="en-US" dirty="0"/>
              </a:p>
              <a:p>
                <a:pPr>
                  <a:spcAft>
                    <a:spcPts val="1200"/>
                  </a:spcAft>
                </a:pPr>
                <a14:m>
                  <m:oMathPara xmlns:m="http://schemas.openxmlformats.org/officeDocument/2006/math">
                    <m:oMathParaPr>
                      <m:jc m:val="centerGroup"/>
                    </m:oMathParaPr>
                    <m:oMath xmlns:m="http://schemas.openxmlformats.org/officeDocument/2006/math">
                      <m:r>
                        <a:rPr lang="en-US" altLang="en-US" i="1">
                          <a:latin typeface="Cambria Math" panose="02040503050406030204" pitchFamily="18" charset="0"/>
                        </a:rPr>
                        <m:t>15</m:t>
                      </m:r>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3</m:t>
                          </m:r>
                        </m:sup>
                      </m:sSup>
                      <m:r>
                        <a:rPr lang="en-US" altLang="en-US" i="1">
                          <a:latin typeface="Cambria Math" panose="02040503050406030204" pitchFamily="18" charset="0"/>
                        </a:rPr>
                        <m:t>+14</m:t>
                      </m:r>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2</m:t>
                          </m:r>
                        </m:sup>
                      </m:sSup>
                      <m:r>
                        <a:rPr lang="en-US" altLang="en-US" i="1">
                          <a:latin typeface="Cambria Math" panose="02040503050406030204" pitchFamily="18" charset="0"/>
                        </a:rPr>
                        <m:t>−3</m:t>
                      </m:r>
                      <m:r>
                        <a:rPr lang="en-US" altLang="en-US" i="1">
                          <a:latin typeface="Cambria Math" panose="02040503050406030204" pitchFamily="18" charset="0"/>
                        </a:rPr>
                        <m:t>𝑥</m:t>
                      </m:r>
                      <m:r>
                        <a:rPr lang="en-US" altLang="en-US" i="1">
                          <a:latin typeface="Cambria Math" panose="02040503050406030204" pitchFamily="18" charset="0"/>
                        </a:rPr>
                        <m:t>−2= </m:t>
                      </m:r>
                      <m:d>
                        <m:dPr>
                          <m:ctrlPr>
                            <a:rPr lang="en-US" altLang="en-US" i="1">
                              <a:latin typeface="Cambria Math"/>
                              <a:ea typeface="Cambria Math" panose="02040503050406030204" pitchFamily="18" charset="0"/>
                            </a:rPr>
                          </m:ctrlPr>
                        </m:dPr>
                        <m:e>
                          <m:r>
                            <a:rPr lang="en-US" altLang="en-US" i="1">
                              <a:latin typeface="Cambria Math" panose="02040503050406030204" pitchFamily="18" charset="0"/>
                              <a:ea typeface="Cambria Math" panose="02040503050406030204" pitchFamily="18" charset="0"/>
                            </a:rPr>
                            <m:t>𝑥</m:t>
                          </m:r>
                          <m:r>
                            <a:rPr lang="en-US" altLang="en-US" i="1">
                              <a:latin typeface="Cambria Math" panose="02040503050406030204" pitchFamily="18" charset="0"/>
                              <a:ea typeface="Cambria Math" panose="02040503050406030204" pitchFamily="18" charset="0"/>
                            </a:rPr>
                            <m:t>+1</m:t>
                          </m:r>
                        </m:e>
                      </m:d>
                      <m:r>
                        <a:rPr lang="en-US" altLang="en-US" b="0" i="1" smtClean="0">
                          <a:latin typeface="Cambria Math" panose="02040503050406030204" pitchFamily="18" charset="0"/>
                          <a:ea typeface="Cambria Math" panose="02040503050406030204" pitchFamily="18" charset="0"/>
                        </a:rPr>
                        <m:t>(3</m:t>
                      </m:r>
                      <m:r>
                        <a:rPr lang="en-US" altLang="en-US" b="0" i="1" smtClean="0">
                          <a:latin typeface="Cambria Math" panose="02040503050406030204" pitchFamily="18" charset="0"/>
                          <a:ea typeface="Cambria Math" panose="02040503050406030204" pitchFamily="18" charset="0"/>
                        </a:rPr>
                        <m:t>𝑥</m:t>
                      </m:r>
                      <m:r>
                        <a:rPr lang="en-US" altLang="en-US" b="0" i="1" smtClean="0">
                          <a:latin typeface="Cambria Math" panose="02040503050406030204" pitchFamily="18" charset="0"/>
                          <a:ea typeface="Cambria Math" panose="02040503050406030204" pitchFamily="18" charset="0"/>
                        </a:rPr>
                        <m:t>+1)(5</m:t>
                      </m:r>
                      <m:r>
                        <a:rPr lang="en-US" altLang="en-US" b="0" i="1" smtClean="0">
                          <a:latin typeface="Cambria Math" panose="02040503050406030204" pitchFamily="18" charset="0"/>
                          <a:ea typeface="Cambria Math" panose="02040503050406030204" pitchFamily="18" charset="0"/>
                        </a:rPr>
                        <m:t>𝑥</m:t>
                      </m:r>
                      <m:r>
                        <a:rPr lang="en-US" altLang="en-US" b="0" i="1" smtClean="0">
                          <a:latin typeface="Cambria Math" panose="02040503050406030204" pitchFamily="18" charset="0"/>
                          <a:ea typeface="Cambria Math" panose="02040503050406030204" pitchFamily="18" charset="0"/>
                        </a:rPr>
                        <m:t>−2)</m:t>
                      </m:r>
                    </m:oMath>
                  </m:oMathPara>
                </a14:m>
                <a:endParaRPr lang="en-US" altLang="en-US" dirty="0"/>
              </a:p>
              <a:p>
                <a:pPr>
                  <a:spcAft>
                    <a:spcPts val="1200"/>
                  </a:spcAft>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𝑥</m:t>
                      </m:r>
                      <m:r>
                        <a:rPr lang="en-US" altLang="en-US" b="0" i="1" smtClean="0">
                          <a:latin typeface="Cambria Math" panose="02040503050406030204" pitchFamily="18" charset="0"/>
                        </a:rPr>
                        <m:t>+1=0  </m:t>
                      </m:r>
                      <m:r>
                        <a:rPr lang="en-US" altLang="en-US" b="0" i="0" smtClean="0">
                          <a:latin typeface="Cambria Math" panose="02040503050406030204" pitchFamily="18" charset="0"/>
                        </a:rPr>
                        <m:t>    </m:t>
                      </m:r>
                      <m:r>
                        <m:rPr>
                          <m:sty m:val="p"/>
                        </m:rPr>
                        <a:rPr lang="en-US" altLang="en-US" b="0" i="0" smtClean="0">
                          <a:latin typeface="Cambria Math" panose="02040503050406030204" pitchFamily="18" charset="0"/>
                        </a:rPr>
                        <m:t>or</m:t>
                      </m:r>
                      <m:r>
                        <a:rPr lang="en-US" altLang="en-US" b="0" i="0" smtClean="0">
                          <a:latin typeface="Cambria Math" panose="02040503050406030204" pitchFamily="18" charset="0"/>
                        </a:rPr>
                        <m:t>      </m:t>
                      </m:r>
                      <m:r>
                        <a:rPr lang="en-US" altLang="en-US" b="0" i="1" smtClean="0">
                          <a:latin typeface="Cambria Math" panose="02040503050406030204" pitchFamily="18" charset="0"/>
                        </a:rPr>
                        <m:t>3</m:t>
                      </m:r>
                      <m:r>
                        <a:rPr lang="en-US" altLang="en-US" b="0" i="1" smtClean="0">
                          <a:latin typeface="Cambria Math" panose="02040503050406030204" pitchFamily="18" charset="0"/>
                        </a:rPr>
                        <m:t>𝑥</m:t>
                      </m:r>
                      <m:r>
                        <a:rPr lang="en-US" altLang="en-US" b="0" i="1" smtClean="0">
                          <a:latin typeface="Cambria Math" panose="02040503050406030204" pitchFamily="18" charset="0"/>
                        </a:rPr>
                        <m:t>+1=0      </m:t>
                      </m:r>
                      <m:r>
                        <m:rPr>
                          <m:sty m:val="p"/>
                        </m:rPr>
                        <a:rPr lang="en-US" altLang="en-US" b="0" i="0" smtClean="0">
                          <a:latin typeface="Cambria Math" panose="02040503050406030204" pitchFamily="18" charset="0"/>
                        </a:rPr>
                        <m:t>or</m:t>
                      </m:r>
                      <m:r>
                        <a:rPr lang="en-US" altLang="en-US" b="0" i="0" smtClean="0">
                          <a:latin typeface="Cambria Math" panose="02040503050406030204" pitchFamily="18" charset="0"/>
                        </a:rPr>
                        <m:t>      </m:t>
                      </m:r>
                      <m:r>
                        <a:rPr lang="en-US" altLang="en-US" b="0" i="1" smtClean="0">
                          <a:latin typeface="Cambria Math" panose="02040503050406030204" pitchFamily="18" charset="0"/>
                        </a:rPr>
                        <m:t>5</m:t>
                      </m:r>
                      <m:r>
                        <a:rPr lang="en-US" altLang="en-US" b="0" i="1" smtClean="0">
                          <a:latin typeface="Cambria Math" panose="02040503050406030204" pitchFamily="18" charset="0"/>
                        </a:rPr>
                        <m:t>𝑥</m:t>
                      </m:r>
                      <m:r>
                        <a:rPr lang="en-US" altLang="en-US" b="0" i="1" smtClean="0">
                          <a:latin typeface="Cambria Math" panose="02040503050406030204" pitchFamily="18" charset="0"/>
                        </a:rPr>
                        <m:t>−2=0</m:t>
                      </m:r>
                    </m:oMath>
                  </m:oMathPara>
                </a14:m>
                <a:endParaRPr lang="en-US" altLang="en-US" dirty="0"/>
              </a:p>
              <a:p>
                <a:pPr>
                  <a:spcAft>
                    <a:spcPts val="1200"/>
                  </a:spcAft>
                </a:pPr>
                <a:r>
                  <a:rPr lang="en-US" altLang="en-US" b="0" dirty="0"/>
                  <a:t>          </a:t>
                </a:r>
                <a14:m>
                  <m:oMath xmlns:m="http://schemas.openxmlformats.org/officeDocument/2006/math">
                    <m:r>
                      <a:rPr lang="en-US" altLang="en-US" b="0" i="1" smtClean="0">
                        <a:latin typeface="Cambria Math" panose="02040503050406030204" pitchFamily="18" charset="0"/>
                      </a:rPr>
                      <m:t>𝑥</m:t>
                    </m:r>
                    <m:r>
                      <a:rPr lang="en-US" altLang="en-US" b="0" i="1" smtClean="0">
                        <a:latin typeface="Cambria Math" panose="02040503050406030204" pitchFamily="18" charset="0"/>
                      </a:rPr>
                      <m:t>=−1</m:t>
                    </m:r>
                  </m:oMath>
                </a14:m>
                <a:r>
                  <a:rPr lang="en-US" altLang="en-US" dirty="0"/>
                  <a:t> </a:t>
                </a:r>
                <a14:m>
                  <m:oMath xmlns:m="http://schemas.openxmlformats.org/officeDocument/2006/math">
                    <m:r>
                      <a:rPr lang="en-US" altLang="en-US" b="0" i="0" smtClean="0">
                        <a:latin typeface="Cambria Math" panose="02040503050406030204" pitchFamily="18" charset="0"/>
                      </a:rPr>
                      <m:t>  </m:t>
                    </m:r>
                    <m:r>
                      <m:rPr>
                        <m:sty m:val="p"/>
                      </m:rPr>
                      <a:rPr lang="en-US" altLang="en-US">
                        <a:latin typeface="Cambria Math" panose="02040503050406030204" pitchFamily="18" charset="0"/>
                      </a:rPr>
                      <m:t>or</m:t>
                    </m:r>
                    <m:r>
                      <a:rPr lang="en-US" altLang="en-US">
                        <a:latin typeface="Cambria Math" panose="02040503050406030204" pitchFamily="18" charset="0"/>
                      </a:rPr>
                      <m:t>                 </m:t>
                    </m:r>
                    <m:r>
                      <a:rPr lang="en-US" altLang="en-US" i="1">
                        <a:latin typeface="Cambria Math" panose="02040503050406030204" pitchFamily="18" charset="0"/>
                      </a:rPr>
                      <m:t>𝑥</m:t>
                    </m:r>
                    <m:r>
                      <a:rPr lang="en-US" altLang="en-US" i="1">
                        <a:latin typeface="Cambria Math" panose="02040503050406030204" pitchFamily="18" charset="0"/>
                      </a:rPr>
                      <m:t>=−</m:t>
                    </m:r>
                    <m:f>
                      <m:fPr>
                        <m:ctrlPr>
                          <a:rPr lang="en-US" altLang="en-US" i="1">
                            <a:latin typeface="Cambria Math"/>
                          </a:rPr>
                        </m:ctrlPr>
                      </m:fPr>
                      <m:num>
                        <m:r>
                          <a:rPr lang="en-US" altLang="en-US" i="1">
                            <a:latin typeface="Cambria Math" panose="02040503050406030204" pitchFamily="18" charset="0"/>
                          </a:rPr>
                          <m:t>1</m:t>
                        </m:r>
                      </m:num>
                      <m:den>
                        <m:r>
                          <a:rPr lang="en-US" altLang="en-US" i="1">
                            <a:latin typeface="Cambria Math" panose="02040503050406030204" pitchFamily="18" charset="0"/>
                          </a:rPr>
                          <m:t>3</m:t>
                        </m:r>
                      </m:den>
                    </m:f>
                  </m:oMath>
                </a14:m>
                <a:r>
                  <a:rPr lang="en-US" altLang="en-US" dirty="0"/>
                  <a:t>  or  </a:t>
                </a:r>
                <a14:m>
                  <m:oMath xmlns:m="http://schemas.openxmlformats.org/officeDocument/2006/math">
                    <m:r>
                      <a:rPr lang="en-US" altLang="en-US" b="0" i="0" smtClean="0">
                        <a:latin typeface="Cambria Math" panose="02040503050406030204" pitchFamily="18" charset="0"/>
                      </a:rPr>
                      <m:t>               </m:t>
                    </m:r>
                    <m:r>
                      <a:rPr lang="en-US" altLang="en-US" i="1">
                        <a:latin typeface="Cambria Math" panose="02040503050406030204" pitchFamily="18" charset="0"/>
                      </a:rPr>
                      <m:t>𝑥</m:t>
                    </m:r>
                    <m:r>
                      <a:rPr lang="en-US" altLang="en-US" i="1">
                        <a:latin typeface="Cambria Math" panose="02040503050406030204" pitchFamily="18" charset="0"/>
                      </a:rPr>
                      <m:t>=</m:t>
                    </m:r>
                    <m:f>
                      <m:fPr>
                        <m:ctrlPr>
                          <a:rPr lang="en-US" altLang="en-US" i="1">
                            <a:latin typeface="Cambria Math"/>
                          </a:rPr>
                        </m:ctrlPr>
                      </m:fPr>
                      <m:num>
                        <m:r>
                          <a:rPr lang="en-US" altLang="en-US" i="1">
                            <a:latin typeface="Cambria Math" panose="02040503050406030204" pitchFamily="18" charset="0"/>
                          </a:rPr>
                          <m:t>2</m:t>
                        </m:r>
                      </m:num>
                      <m:den>
                        <m:r>
                          <a:rPr lang="en-US" altLang="en-US" i="1">
                            <a:latin typeface="Cambria Math" panose="02040503050406030204" pitchFamily="18" charset="0"/>
                          </a:rPr>
                          <m:t>5</m:t>
                        </m:r>
                      </m:den>
                    </m:f>
                  </m:oMath>
                </a14:m>
                <a:endParaRPr lang="en-US" altLang="en-US" dirty="0"/>
              </a:p>
              <a:p>
                <a:r>
                  <a:rPr lang="en-US" altLang="en-US" dirty="0"/>
                  <a:t>The solution set is </a:t>
                </a:r>
                <a14:m>
                  <m:oMath xmlns:m="http://schemas.openxmlformats.org/officeDocument/2006/math">
                    <m:d>
                      <m:dPr>
                        <m:begChr m:val="{"/>
                        <m:endChr m:val="}"/>
                        <m:ctrlPr>
                          <a:rPr lang="en-US" altLang="en-US" i="1" smtClean="0">
                            <a:latin typeface="Cambria Math"/>
                          </a:rPr>
                        </m:ctrlPr>
                      </m:dPr>
                      <m:e>
                        <m:r>
                          <a:rPr lang="en-US" altLang="en-US" b="0" i="1" smtClean="0">
                            <a:latin typeface="Cambria Math" panose="02040503050406030204" pitchFamily="18" charset="0"/>
                          </a:rPr>
                          <m:t>−1,−</m:t>
                        </m:r>
                        <m:f>
                          <m:fPr>
                            <m:ctrlPr>
                              <a:rPr lang="en-US" altLang="en-US" b="0" i="1" smtClean="0">
                                <a:latin typeface="Cambria Math"/>
                              </a:rPr>
                            </m:ctrlPr>
                          </m:fPr>
                          <m:num>
                            <m:r>
                              <a:rPr lang="en-US" altLang="en-US" b="0" i="1" smtClean="0">
                                <a:latin typeface="Cambria Math" panose="02040503050406030204" pitchFamily="18" charset="0"/>
                              </a:rPr>
                              <m:t>1</m:t>
                            </m:r>
                          </m:num>
                          <m:den>
                            <m:r>
                              <a:rPr lang="en-US" altLang="en-US" b="0" i="1" smtClean="0">
                                <a:latin typeface="Cambria Math" panose="02040503050406030204" pitchFamily="18" charset="0"/>
                              </a:rPr>
                              <m:t>3</m:t>
                            </m:r>
                          </m:den>
                        </m:f>
                        <m:r>
                          <a:rPr lang="en-US" altLang="en-US" b="0" i="1" smtClean="0">
                            <a:latin typeface="Cambria Math" panose="02040503050406030204" pitchFamily="18" charset="0"/>
                          </a:rPr>
                          <m:t>,</m:t>
                        </m:r>
                        <m:f>
                          <m:fPr>
                            <m:ctrlPr>
                              <a:rPr lang="en-US" altLang="en-US" b="0" i="1" smtClean="0">
                                <a:latin typeface="Cambria Math"/>
                              </a:rPr>
                            </m:ctrlPr>
                          </m:fPr>
                          <m:num>
                            <m:r>
                              <a:rPr lang="en-US" altLang="en-US" i="1">
                                <a:latin typeface="Cambria Math" panose="02040503050406030204" pitchFamily="18" charset="0"/>
                              </a:rPr>
                              <m:t>2</m:t>
                            </m:r>
                          </m:num>
                          <m:den>
                            <m:r>
                              <a:rPr lang="en-US" altLang="en-US" b="0" i="1" smtClean="0">
                                <a:latin typeface="Cambria Math" panose="02040503050406030204" pitchFamily="18" charset="0"/>
                              </a:rPr>
                              <m:t>5</m:t>
                            </m:r>
                          </m:den>
                        </m:f>
                      </m:e>
                    </m:d>
                  </m:oMath>
                </a14:m>
                <a:r>
                  <a:rPr lang="en-US" altLang="en-US" dirty="0"/>
                  <a:t>.</a:t>
                </a:r>
              </a:p>
            </p:txBody>
          </p:sp>
        </mc:Choice>
        <mc:Fallback>
          <p:sp>
            <p:nvSpPr>
              <p:cNvPr id="22531" name="Rectangle 3"/>
              <p:cNvSpPr>
                <a:spLocks noGrp="1" noRot="1" noChangeAspect="1" noMove="1" noResize="1" noEditPoints="1" noAdjustHandles="1" noChangeArrowheads="1" noChangeShapeType="1" noTextEdit="1"/>
              </p:cNvSpPr>
              <p:nvPr>
                <p:ph type="body" idx="1"/>
              </p:nvPr>
            </p:nvSpPr>
            <p:spPr>
              <a:xfrm>
                <a:off x="457200" y="1252026"/>
                <a:ext cx="8229600" cy="4874138"/>
              </a:xfrm>
              <a:blipFill rotWithShape="1">
                <a:blip r:embed="rId2"/>
                <a:stretch>
                  <a:fillRect l="-1481" t="-1250"/>
                </a:stretch>
              </a:blipFill>
            </p:spPr>
            <p:txBody>
              <a:bodyPr/>
              <a:lstStyle/>
              <a:p>
                <a:r>
                  <a:rPr lang="en-US">
                    <a:noFill/>
                  </a:rPr>
                  <a:t> </a:t>
                </a:r>
              </a:p>
            </p:txBody>
          </p:sp>
        </mc:Fallback>
      </mc:AlternateContent>
    </p:spTree>
    <p:extLst>
      <p:ext uri="{BB962C8B-B14F-4D97-AF65-F5344CB8AC3E}">
        <p14:creationId xmlns:p14="http://schemas.microsoft.com/office/powerpoint/2010/main" val="52249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animEffect transition="in" filter="fade">
                                      <p:cBhvr>
                                        <p:cTn id="7" dur="500"/>
                                        <p:tgtEl>
                                          <p:spTgt spid="2253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1">
                                            <p:txEl>
                                              <p:pRg st="3" end="3"/>
                                            </p:txEl>
                                          </p:spTgt>
                                        </p:tgtEl>
                                        <p:attrNameLst>
                                          <p:attrName>style.visibility</p:attrName>
                                        </p:attrNameLst>
                                      </p:cBhvr>
                                      <p:to>
                                        <p:strVal val="visible"/>
                                      </p:to>
                                    </p:set>
                                    <p:animEffect transition="in" filter="fade">
                                      <p:cBhvr>
                                        <p:cTn id="12" dur="500"/>
                                        <p:tgtEl>
                                          <p:spTgt spid="2253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1">
                                            <p:txEl>
                                              <p:pRg st="4" end="4"/>
                                            </p:txEl>
                                          </p:spTgt>
                                        </p:tgtEl>
                                        <p:attrNameLst>
                                          <p:attrName>style.visibility</p:attrName>
                                        </p:attrNameLst>
                                      </p:cBhvr>
                                      <p:to>
                                        <p:strVal val="visible"/>
                                      </p:to>
                                    </p:set>
                                    <p:animEffect transition="in" filter="fade">
                                      <p:cBhvr>
                                        <p:cTn id="17" dur="500"/>
                                        <p:tgtEl>
                                          <p:spTgt spid="2253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31">
                                            <p:txEl>
                                              <p:pRg st="5" end="5"/>
                                            </p:txEl>
                                          </p:spTgt>
                                        </p:tgtEl>
                                        <p:attrNameLst>
                                          <p:attrName>style.visibility</p:attrName>
                                        </p:attrNameLst>
                                      </p:cBhvr>
                                      <p:to>
                                        <p:strVal val="visible"/>
                                      </p:to>
                                    </p:set>
                                    <p:animEffect transition="in" filter="fade">
                                      <p:cBhvr>
                                        <p:cTn id="22" dur="500"/>
                                        <p:tgtEl>
                                          <p:spTgt spid="2253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31">
                                            <p:txEl>
                                              <p:pRg st="6" end="6"/>
                                            </p:txEl>
                                          </p:spTgt>
                                        </p:tgtEl>
                                        <p:attrNameLst>
                                          <p:attrName>style.visibility</p:attrName>
                                        </p:attrNameLst>
                                      </p:cBhvr>
                                      <p:to>
                                        <p:strVal val="visible"/>
                                      </p:to>
                                    </p:set>
                                    <p:animEffect transition="in" filter="fade">
                                      <p:cBhvr>
                                        <p:cTn id="27" dur="500"/>
                                        <p:tgtEl>
                                          <p:spTgt spid="22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p:txBody>
          <a:bodyPr/>
          <a:lstStyle/>
          <a:p>
            <a:pPr eaLnBrk="1" hangingPunct="1">
              <a:tabLst>
                <a:tab pos="8694738" algn="r"/>
              </a:tabLst>
            </a:pPr>
            <a:r>
              <a:rPr lang="en-US" altLang="en-US" dirty="0"/>
              <a:t>Objectives</a:t>
            </a:r>
          </a:p>
        </p:txBody>
      </p:sp>
      <p:sp>
        <p:nvSpPr>
          <p:cNvPr id="6146" name="Rectangle 2"/>
          <p:cNvSpPr>
            <a:spLocks noGrp="1" noChangeArrowheads="1"/>
          </p:cNvSpPr>
          <p:nvPr>
            <p:ph idx="1"/>
          </p:nvPr>
        </p:nvSpPr>
        <p:spPr/>
        <p:txBody>
          <a:bodyPr/>
          <a:lstStyle/>
          <a:p>
            <a:pPr marL="533400" indent="-533400" eaLnBrk="1" hangingPunct="1">
              <a:buFontTx/>
              <a:buChar char="•"/>
            </a:pPr>
            <a:r>
              <a:rPr lang="en-US" altLang="en-US" dirty="0"/>
              <a:t>Use long division to divide polynomials.</a:t>
            </a:r>
          </a:p>
          <a:p>
            <a:pPr marL="533400" indent="-533400" eaLnBrk="1" hangingPunct="1">
              <a:buFontTx/>
              <a:buChar char="•"/>
            </a:pPr>
            <a:r>
              <a:rPr lang="en-US" altLang="en-US" dirty="0"/>
              <a:t>Use synthetic division to divide polynomials.</a:t>
            </a:r>
          </a:p>
          <a:p>
            <a:pPr marL="533400" indent="-533400" eaLnBrk="1" hangingPunct="1">
              <a:buFontTx/>
              <a:buChar char="•"/>
            </a:pPr>
            <a:r>
              <a:rPr lang="en-US" altLang="en-US" dirty="0"/>
              <a:t>Evaluate a polynomial using the Remainder Theorem.</a:t>
            </a:r>
          </a:p>
          <a:p>
            <a:pPr marL="533400" indent="-533400" eaLnBrk="1" hangingPunct="1">
              <a:buFontTx/>
              <a:buChar char="•"/>
            </a:pPr>
            <a:r>
              <a:rPr lang="en-US" altLang="en-US" dirty="0"/>
              <a:t>Use the Factor Theorem to solve a polynomial equation.</a:t>
            </a:r>
          </a:p>
        </p:txBody>
      </p:sp>
    </p:spTree>
    <p:extLst>
      <p:ext uri="{BB962C8B-B14F-4D97-AF65-F5344CB8AC3E}">
        <p14:creationId xmlns:p14="http://schemas.microsoft.com/office/powerpoint/2010/main" val="406659298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Long Division of Polynomials</a:t>
            </a:r>
          </a:p>
        </p:txBody>
      </p:sp>
      <p:sp>
        <p:nvSpPr>
          <p:cNvPr id="75779" name="Rectangle 3"/>
          <p:cNvSpPr>
            <a:spLocks noGrp="1" noChangeArrowheads="1"/>
          </p:cNvSpPr>
          <p:nvPr>
            <p:ph type="body" idx="1"/>
          </p:nvPr>
        </p:nvSpPr>
        <p:spPr/>
        <p:txBody>
          <a:bodyPr/>
          <a:lstStyle/>
          <a:p>
            <a:pPr marL="508000" indent="-508000"/>
            <a:r>
              <a:rPr lang="en-US" altLang="en-US" b="1"/>
              <a:t>1.</a:t>
            </a:r>
            <a:r>
              <a:rPr lang="en-US" altLang="en-US"/>
              <a:t>  Arrange the terms of both the dividend and the divisor in descending powers of any variable.</a:t>
            </a:r>
          </a:p>
          <a:p>
            <a:pPr marL="508000" indent="-508000"/>
            <a:r>
              <a:rPr lang="en-US" altLang="en-US" b="1"/>
              <a:t>2.  Divide</a:t>
            </a:r>
            <a:r>
              <a:rPr lang="en-US" altLang="en-US"/>
              <a:t> the first term in the dividend by the first term in the divisor.  The result is the first term of the quotient.</a:t>
            </a:r>
          </a:p>
          <a:p>
            <a:pPr marL="508000" indent="-508000"/>
            <a:r>
              <a:rPr lang="en-US" altLang="en-US" b="1"/>
              <a:t>3.  Multiply</a:t>
            </a:r>
            <a:r>
              <a:rPr lang="en-US" altLang="en-US"/>
              <a:t> every term in the divisor by the first term in the quotient.  Write the resulting product beneath the dividend with like terms lined up.</a:t>
            </a:r>
          </a:p>
          <a:p>
            <a:pPr marL="508000" indent="-508000"/>
            <a:r>
              <a:rPr lang="en-US" altLang="en-US" b="1"/>
              <a:t>4.  Subtract</a:t>
            </a:r>
            <a:r>
              <a:rPr lang="en-US" altLang="en-US"/>
              <a:t> the product from the dividend.</a:t>
            </a:r>
          </a:p>
        </p:txBody>
      </p:sp>
    </p:spTree>
    <p:extLst>
      <p:ext uri="{BB962C8B-B14F-4D97-AF65-F5344CB8AC3E}">
        <p14:creationId xmlns:p14="http://schemas.microsoft.com/office/powerpoint/2010/main" val="626741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57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57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Long Division of Polynomials  </a:t>
            </a:r>
            <a:r>
              <a:rPr lang="en-US" altLang="en-US" i="1"/>
              <a:t>(continued)</a:t>
            </a:r>
          </a:p>
        </p:txBody>
      </p:sp>
      <p:sp>
        <p:nvSpPr>
          <p:cNvPr id="77827" name="Rectangle 3"/>
          <p:cNvSpPr>
            <a:spLocks noGrp="1" noChangeArrowheads="1"/>
          </p:cNvSpPr>
          <p:nvPr>
            <p:ph type="body" idx="1"/>
          </p:nvPr>
        </p:nvSpPr>
        <p:spPr/>
        <p:txBody>
          <a:bodyPr/>
          <a:lstStyle/>
          <a:p>
            <a:pPr marL="508000" indent="-508000"/>
            <a:r>
              <a:rPr lang="en-US" altLang="en-US" b="1"/>
              <a:t>5.  Bring down</a:t>
            </a:r>
            <a:r>
              <a:rPr lang="en-US" altLang="en-US"/>
              <a:t> the next term in the original dividend and write it next to the remainder to form a new dividend.</a:t>
            </a:r>
          </a:p>
          <a:p>
            <a:pPr marL="508000" indent="-508000"/>
            <a:r>
              <a:rPr lang="en-US" altLang="en-US" b="1"/>
              <a:t>6.</a:t>
            </a:r>
            <a:r>
              <a:rPr lang="en-US" altLang="en-US"/>
              <a:t>  Use this new expression as the dividend and repeat this process until the remainder can no longer be divided.  This will occur when the degree of the remainder (the highest exponent on a variable in the remainder) is less than the degree of the divisor.</a:t>
            </a:r>
          </a:p>
        </p:txBody>
      </p:sp>
    </p:spTree>
    <p:extLst>
      <p:ext uri="{BB962C8B-B14F-4D97-AF65-F5344CB8AC3E}">
        <p14:creationId xmlns:p14="http://schemas.microsoft.com/office/powerpoint/2010/main" val="1176083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The Division Algorithm</a:t>
            </a:r>
          </a:p>
        </p:txBody>
      </p:sp>
      <mc:AlternateContent xmlns:mc="http://schemas.openxmlformats.org/markup-compatibility/2006">
        <mc:Choice xmlns:a14="http://schemas.microsoft.com/office/drawing/2010/main" Requires="a14">
          <p:sp>
            <p:nvSpPr>
              <p:cNvPr id="10243" name="Rectangle 3"/>
              <p:cNvSpPr>
                <a:spLocks noGrp="1" noChangeArrowheads="1"/>
              </p:cNvSpPr>
              <p:nvPr>
                <p:ph type="body" idx="1"/>
              </p:nvPr>
            </p:nvSpPr>
            <p:spPr/>
            <p:txBody>
              <a:bodyPr/>
              <a:lstStyle/>
              <a:p>
                <a:r>
                  <a:rPr lang="en-US" altLang="en-US" dirty="0"/>
                  <a:t>If </a:t>
                </a:r>
                <a:r>
                  <a:rPr lang="en-US" altLang="en-US" i="1" dirty="0"/>
                  <a:t>f</a:t>
                </a:r>
                <a:r>
                  <a:rPr lang="en-US" altLang="en-US" dirty="0"/>
                  <a:t>(</a:t>
                </a:r>
                <a:r>
                  <a:rPr lang="en-US" altLang="en-US" i="1" dirty="0"/>
                  <a:t>x</a:t>
                </a:r>
                <a:r>
                  <a:rPr lang="en-US" altLang="en-US" dirty="0"/>
                  <a:t>) and </a:t>
                </a:r>
                <a:r>
                  <a:rPr lang="en-US" altLang="en-US" i="1" dirty="0"/>
                  <a:t>d</a:t>
                </a:r>
                <a:r>
                  <a:rPr lang="en-US" altLang="en-US" dirty="0"/>
                  <a:t>(</a:t>
                </a:r>
                <a:r>
                  <a:rPr lang="en-US" altLang="en-US" i="1" dirty="0"/>
                  <a:t>x</a:t>
                </a:r>
                <a:r>
                  <a:rPr lang="en-US" altLang="en-US" dirty="0"/>
                  <a:t>) are polynomials, with </a:t>
                </a:r>
                <a:r>
                  <a:rPr lang="en-US" altLang="en-US" i="1" dirty="0"/>
                  <a:t>d</a:t>
                </a:r>
                <a:r>
                  <a:rPr lang="en-US" altLang="en-US" dirty="0"/>
                  <a:t>(</a:t>
                </a:r>
                <a:r>
                  <a:rPr lang="en-US" altLang="en-US" i="1" dirty="0"/>
                  <a:t>x</a:t>
                </a:r>
                <a:r>
                  <a:rPr lang="en-US" altLang="en-US" dirty="0"/>
                  <a:t>) ≠ </a:t>
                </a:r>
                <a:r>
                  <a:rPr lang="en-US" altLang="en-US" dirty="0" smtClean="0"/>
                  <a:t>0, and </a:t>
                </a:r>
                <a:r>
                  <a:rPr lang="en-US" altLang="en-US" dirty="0"/>
                  <a:t>the degree of </a:t>
                </a:r>
                <a:r>
                  <a:rPr lang="en-US" altLang="en-US" i="1" dirty="0"/>
                  <a:t>d</a:t>
                </a:r>
                <a:r>
                  <a:rPr lang="en-US" altLang="en-US" dirty="0"/>
                  <a:t>(</a:t>
                </a:r>
                <a:r>
                  <a:rPr lang="en-US" altLang="en-US" i="1" dirty="0"/>
                  <a:t>x</a:t>
                </a:r>
                <a:r>
                  <a:rPr lang="en-US" altLang="en-US" dirty="0"/>
                  <a:t>) is less than or equal to the degree of </a:t>
                </a:r>
                <a:r>
                  <a:rPr lang="en-US" altLang="en-US" i="1" dirty="0"/>
                  <a:t>f</a:t>
                </a:r>
                <a:r>
                  <a:rPr lang="en-US" altLang="en-US" dirty="0"/>
                  <a:t>(</a:t>
                </a:r>
                <a:r>
                  <a:rPr lang="en-US" altLang="en-US" i="1" dirty="0"/>
                  <a:t>x</a:t>
                </a:r>
                <a:r>
                  <a:rPr lang="en-US" altLang="en-US" dirty="0"/>
                  <a:t>) , then there exist unique polynomials </a:t>
                </a:r>
                <a:r>
                  <a:rPr lang="en-US" altLang="en-US" i="1" dirty="0"/>
                  <a:t>q</a:t>
                </a:r>
                <a:r>
                  <a:rPr lang="en-US" altLang="en-US" dirty="0"/>
                  <a:t>(</a:t>
                </a:r>
                <a:r>
                  <a:rPr lang="en-US" altLang="en-US" i="1" dirty="0"/>
                  <a:t>x</a:t>
                </a:r>
                <a:r>
                  <a:rPr lang="en-US" altLang="en-US" dirty="0"/>
                  <a:t>) and </a:t>
                </a:r>
                <a:r>
                  <a:rPr lang="en-US" altLang="en-US" i="1" dirty="0"/>
                  <a:t>r</a:t>
                </a:r>
                <a:r>
                  <a:rPr lang="en-US" altLang="en-US" dirty="0"/>
                  <a:t>(</a:t>
                </a:r>
                <a:r>
                  <a:rPr lang="en-US" altLang="en-US" i="1" dirty="0"/>
                  <a:t>x</a:t>
                </a:r>
                <a:r>
                  <a:rPr lang="en-US" altLang="en-US" dirty="0"/>
                  <a:t>) such that</a:t>
                </a:r>
              </a:p>
              <a:p>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𝑓</m:t>
                      </m:r>
                      <m:d>
                        <m:dPr>
                          <m:ctrlPr>
                            <a:rPr lang="en-US" altLang="en-US" b="0" i="1" smtClean="0">
                              <a:latin typeface="Cambria Math"/>
                            </a:rPr>
                          </m:ctrlPr>
                        </m:dPr>
                        <m:e>
                          <m:r>
                            <a:rPr lang="en-US" altLang="en-US" b="0" i="1" smtClean="0">
                              <a:latin typeface="Cambria Math" panose="02040503050406030204" pitchFamily="18" charset="0"/>
                            </a:rPr>
                            <m:t>𝑥</m:t>
                          </m:r>
                        </m:e>
                      </m:d>
                      <m:r>
                        <a:rPr lang="en-US" altLang="en-US" b="0" i="1" smtClean="0">
                          <a:latin typeface="Cambria Math" panose="02040503050406030204" pitchFamily="18" charset="0"/>
                        </a:rPr>
                        <m:t>=</m:t>
                      </m:r>
                      <m:r>
                        <a:rPr lang="en-US" altLang="en-US" b="0" i="1" smtClean="0">
                          <a:latin typeface="Cambria Math" panose="02040503050406030204" pitchFamily="18" charset="0"/>
                        </a:rPr>
                        <m:t>𝑑</m:t>
                      </m:r>
                      <m:d>
                        <m:dPr>
                          <m:ctrlPr>
                            <a:rPr lang="en-US" altLang="en-US" b="0" i="1" smtClean="0">
                              <a:latin typeface="Cambria Math"/>
                            </a:rPr>
                          </m:ctrlPr>
                        </m:dPr>
                        <m:e>
                          <m:r>
                            <a:rPr lang="en-US" altLang="en-US" b="0" i="1" smtClean="0">
                              <a:latin typeface="Cambria Math" panose="02040503050406030204" pitchFamily="18" charset="0"/>
                            </a:rPr>
                            <m:t>𝑥</m:t>
                          </m:r>
                        </m:e>
                      </m:d>
                      <m:r>
                        <a:rPr lang="en-US" altLang="en-US" b="0"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𝑞</m:t>
                      </m:r>
                      <m:d>
                        <m:dPr>
                          <m:ctrlPr>
                            <a:rPr lang="en-US" altLang="en-US" b="0" i="1" smtClean="0">
                              <a:latin typeface="Cambria Math"/>
                              <a:ea typeface="Cambria Math" panose="02040503050406030204" pitchFamily="18" charset="0"/>
                            </a:rPr>
                          </m:ctrlPr>
                        </m:dPr>
                        <m:e>
                          <m:r>
                            <a:rPr lang="en-US" altLang="en-US" b="0" i="1" smtClean="0">
                              <a:latin typeface="Cambria Math" panose="02040503050406030204" pitchFamily="18" charset="0"/>
                              <a:ea typeface="Cambria Math" panose="02040503050406030204" pitchFamily="18" charset="0"/>
                            </a:rPr>
                            <m:t>𝑥</m:t>
                          </m:r>
                        </m:e>
                      </m:d>
                      <m:r>
                        <a:rPr lang="en-US" altLang="en-US" b="0"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𝑟</m:t>
                      </m:r>
                      <m:d>
                        <m:dPr>
                          <m:ctrlPr>
                            <a:rPr lang="en-US" altLang="en-US" b="0" i="1" smtClean="0">
                              <a:latin typeface="Cambria Math"/>
                              <a:ea typeface="Cambria Math" panose="02040503050406030204" pitchFamily="18" charset="0"/>
                            </a:rPr>
                          </m:ctrlPr>
                        </m:dPr>
                        <m:e>
                          <m:r>
                            <a:rPr lang="en-US" altLang="en-US" b="0" i="1" smtClean="0">
                              <a:latin typeface="Cambria Math" panose="02040503050406030204" pitchFamily="18" charset="0"/>
                              <a:ea typeface="Cambria Math" panose="02040503050406030204" pitchFamily="18" charset="0"/>
                            </a:rPr>
                            <m:t>𝑥</m:t>
                          </m:r>
                        </m:e>
                      </m:d>
                      <m:r>
                        <a:rPr lang="en-US" altLang="en-US" b="0" i="1" smtClean="0">
                          <a:latin typeface="Cambria Math" panose="02040503050406030204" pitchFamily="18" charset="0"/>
                          <a:ea typeface="Cambria Math" panose="02040503050406030204" pitchFamily="18" charset="0"/>
                        </a:rPr>
                        <m:t>.</m:t>
                      </m:r>
                    </m:oMath>
                  </m:oMathPara>
                </a14:m>
                <a:endParaRPr lang="en-US" altLang="en-US" dirty="0"/>
              </a:p>
              <a:p>
                <a:endParaRPr lang="en-US" altLang="en-US" dirty="0"/>
              </a:p>
              <a:p>
                <a:r>
                  <a:rPr lang="en-US" altLang="en-US" dirty="0"/>
                  <a:t>The remainder, </a:t>
                </a:r>
                <a:r>
                  <a:rPr lang="en-US" altLang="en-US" i="1" dirty="0"/>
                  <a:t>r</a:t>
                </a:r>
                <a:r>
                  <a:rPr lang="en-US" altLang="en-US" dirty="0"/>
                  <a:t>(</a:t>
                </a:r>
                <a:r>
                  <a:rPr lang="en-US" altLang="en-US" i="1" dirty="0"/>
                  <a:t>x</a:t>
                </a:r>
                <a:r>
                  <a:rPr lang="en-US" altLang="en-US" dirty="0"/>
                  <a:t>), equals 0 or it is of degree less than the degree of </a:t>
                </a:r>
                <a:r>
                  <a:rPr lang="en-US" altLang="en-US" i="1" dirty="0"/>
                  <a:t>d</a:t>
                </a:r>
                <a:r>
                  <a:rPr lang="en-US" altLang="en-US" dirty="0"/>
                  <a:t>(</a:t>
                </a:r>
                <a:r>
                  <a:rPr lang="en-US" altLang="en-US" i="1" dirty="0"/>
                  <a:t>x</a:t>
                </a:r>
                <a:r>
                  <a:rPr lang="en-US" altLang="en-US" dirty="0"/>
                  <a:t>).  If </a:t>
                </a:r>
                <a:r>
                  <a:rPr lang="en-US" altLang="en-US" i="1" dirty="0"/>
                  <a:t>r</a:t>
                </a:r>
                <a:r>
                  <a:rPr lang="en-US" altLang="en-US" dirty="0"/>
                  <a:t>(</a:t>
                </a:r>
                <a:r>
                  <a:rPr lang="en-US" altLang="en-US" i="1" dirty="0"/>
                  <a:t>x</a:t>
                </a:r>
                <a:r>
                  <a:rPr lang="en-US" altLang="en-US" dirty="0"/>
                  <a:t>) = 0, we say that </a:t>
                </a:r>
                <a:r>
                  <a:rPr lang="en-US" altLang="en-US" i="1" dirty="0"/>
                  <a:t>d</a:t>
                </a:r>
                <a:r>
                  <a:rPr lang="en-US" altLang="en-US" dirty="0"/>
                  <a:t>(</a:t>
                </a:r>
                <a:r>
                  <a:rPr lang="en-US" altLang="en-US" i="1" dirty="0"/>
                  <a:t>x</a:t>
                </a:r>
                <a:r>
                  <a:rPr lang="en-US" altLang="en-US" dirty="0"/>
                  <a:t>) </a:t>
                </a:r>
                <a:r>
                  <a:rPr lang="en-US" altLang="en-US" b="1" dirty="0"/>
                  <a:t>divides evenly </a:t>
                </a:r>
                <a:r>
                  <a:rPr lang="en-US" altLang="en-US" dirty="0"/>
                  <a:t>into </a:t>
                </a:r>
                <a:r>
                  <a:rPr lang="en-US" altLang="en-US" i="1" dirty="0"/>
                  <a:t>f</a:t>
                </a:r>
                <a:r>
                  <a:rPr lang="en-US" altLang="en-US" dirty="0"/>
                  <a:t>(</a:t>
                </a:r>
                <a:r>
                  <a:rPr lang="en-US" altLang="en-US" i="1" dirty="0"/>
                  <a:t>x</a:t>
                </a:r>
                <a:r>
                  <a:rPr lang="en-US" altLang="en-US" dirty="0"/>
                  <a:t>) and that </a:t>
                </a:r>
                <a:r>
                  <a:rPr lang="en-US" altLang="en-US" i="1" dirty="0"/>
                  <a:t>d</a:t>
                </a:r>
                <a:r>
                  <a:rPr lang="en-US" altLang="en-US" dirty="0"/>
                  <a:t>(</a:t>
                </a:r>
                <a:r>
                  <a:rPr lang="en-US" altLang="en-US" i="1" dirty="0"/>
                  <a:t>x</a:t>
                </a:r>
                <a:r>
                  <a:rPr lang="en-US" altLang="en-US" dirty="0"/>
                  <a:t>) and </a:t>
                </a:r>
                <a:r>
                  <a:rPr lang="en-US" altLang="en-US" i="1" dirty="0"/>
                  <a:t>q</a:t>
                </a:r>
                <a:r>
                  <a:rPr lang="en-US" altLang="en-US" dirty="0"/>
                  <a:t>(</a:t>
                </a:r>
                <a:r>
                  <a:rPr lang="en-US" altLang="en-US" i="1" dirty="0"/>
                  <a:t>x</a:t>
                </a:r>
                <a:r>
                  <a:rPr lang="en-US" altLang="en-US" dirty="0"/>
                  <a:t>) are </a:t>
                </a:r>
                <a:r>
                  <a:rPr lang="en-US" altLang="en-US" b="1" dirty="0"/>
                  <a:t>factors</a:t>
                </a:r>
                <a:r>
                  <a:rPr lang="en-US" altLang="en-US" dirty="0"/>
                  <a:t> of </a:t>
                </a:r>
                <a:r>
                  <a:rPr lang="en-US" altLang="en-US" i="1" dirty="0"/>
                  <a:t>f</a:t>
                </a:r>
                <a:r>
                  <a:rPr lang="en-US" altLang="en-US" dirty="0"/>
                  <a:t>(</a:t>
                </a:r>
                <a:r>
                  <a:rPr lang="en-US" altLang="en-US" i="1" dirty="0"/>
                  <a:t>x</a:t>
                </a:r>
                <a:r>
                  <a:rPr lang="en-US" altLang="en-US" dirty="0"/>
                  <a:t>). </a:t>
                </a:r>
              </a:p>
            </p:txBody>
          </p:sp>
        </mc:Choice>
        <mc:Fallback>
          <p:sp>
            <p:nvSpPr>
              <p:cNvPr id="10243" name="Rectangle 3"/>
              <p:cNvSpPr>
                <a:spLocks noGrp="1" noRot="1" noChangeAspect="1" noMove="1" noResize="1" noEditPoints="1" noAdjustHandles="1" noChangeArrowheads="1" noChangeShapeType="1" noTextEdit="1"/>
              </p:cNvSpPr>
              <p:nvPr>
                <p:ph type="body" idx="1"/>
              </p:nvPr>
            </p:nvSpPr>
            <p:spPr>
              <a:blipFill rotWithShape="1">
                <a:blip r:embed="rId2"/>
                <a:stretch>
                  <a:fillRect l="-1401" t="-1348" r="-1120"/>
                </a:stretch>
              </a:blipFill>
            </p:spPr>
            <p:txBody>
              <a:bodyPr/>
              <a:lstStyle/>
              <a:p>
                <a:r>
                  <a:rPr lang="en-US">
                    <a:noFill/>
                  </a:rPr>
                  <a:t> </a:t>
                </a:r>
              </a:p>
            </p:txBody>
          </p:sp>
        </mc:Fallback>
      </mc:AlternateContent>
    </p:spTree>
    <p:extLst>
      <p:ext uri="{BB962C8B-B14F-4D97-AF65-F5344CB8AC3E}">
        <p14:creationId xmlns:p14="http://schemas.microsoft.com/office/powerpoint/2010/main" val="3226468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Example 2:  Long Division of Polynomials</a:t>
            </a:r>
          </a:p>
        </p:txBody>
      </p:sp>
      <mc:AlternateContent xmlns:mc="http://schemas.openxmlformats.org/markup-compatibility/2006" xmlns:a14="http://schemas.microsoft.com/office/drawing/2010/main">
        <mc:Choice Requires="a14">
          <p:sp>
            <p:nvSpPr>
              <p:cNvPr id="11267" name="Rectangle 3"/>
              <p:cNvSpPr>
                <a:spLocks noGrp="1" noChangeArrowheads="1"/>
              </p:cNvSpPr>
              <p:nvPr>
                <p:ph type="body" idx="1"/>
              </p:nvPr>
            </p:nvSpPr>
            <p:spPr/>
            <p:txBody>
              <a:bodyPr/>
              <a:lstStyle/>
              <a:p>
                <a:r>
                  <a:rPr lang="en-US" altLang="en-US" dirty="0"/>
                  <a:t>Divide </a:t>
                </a:r>
                <a14:m>
                  <m:oMath xmlns:m="http://schemas.openxmlformats.org/officeDocument/2006/math">
                    <m:r>
                      <a:rPr lang="en-US" altLang="en-US" b="0" i="1" smtClean="0">
                        <a:latin typeface="Cambria Math" panose="02040503050406030204" pitchFamily="18" charset="0"/>
                      </a:rPr>
                      <m:t>7−11</m:t>
                    </m:r>
                    <m:r>
                      <a:rPr lang="en-US" altLang="en-US" b="0" i="1" smtClean="0">
                        <a:latin typeface="Cambria Math" panose="02040503050406030204" pitchFamily="18" charset="0"/>
                      </a:rPr>
                      <m:t>𝑥</m:t>
                    </m:r>
                    <m:r>
                      <a:rPr lang="en-US" altLang="en-US" b="0" i="1" smtClean="0">
                        <a:latin typeface="Cambria Math" panose="02040503050406030204" pitchFamily="18" charset="0"/>
                      </a:rPr>
                      <m:t>−3</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+2</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3</m:t>
                        </m:r>
                      </m:sup>
                    </m:sSup>
                  </m:oMath>
                </a14:m>
                <a:r>
                  <a:rPr lang="en-US" altLang="en-US" dirty="0"/>
                  <a:t> by </a:t>
                </a:r>
                <a14:m>
                  <m:oMath xmlns:m="http://schemas.openxmlformats.org/officeDocument/2006/math">
                    <m:r>
                      <a:rPr lang="en-US" altLang="en-US" b="0" i="1" smtClean="0">
                        <a:latin typeface="Cambria Math" panose="02040503050406030204" pitchFamily="18" charset="0"/>
                      </a:rPr>
                      <m:t>𝑥</m:t>
                    </m:r>
                    <m:r>
                      <a:rPr lang="en-US" altLang="en-US" b="0" i="1" smtClean="0">
                        <a:latin typeface="Cambria Math" panose="02040503050406030204" pitchFamily="18" charset="0"/>
                      </a:rPr>
                      <m:t>−3.</m:t>
                    </m:r>
                  </m:oMath>
                </a14:m>
                <a:endParaRPr lang="en-US" altLang="en-US" dirty="0"/>
              </a:p>
              <a:p>
                <a:r>
                  <a:rPr lang="en-US" altLang="en-US" dirty="0"/>
                  <a:t>Solution:</a:t>
                </a:r>
              </a:p>
              <a:p>
                <a:r>
                  <a:rPr lang="en-US" altLang="en-US" dirty="0"/>
                  <a:t>We begin by writing the dividend in descending powers </a:t>
                </a:r>
                <a:br>
                  <a:rPr lang="en-US" altLang="en-US" dirty="0"/>
                </a:br>
                <a:r>
                  <a:rPr lang="en-US" altLang="en-US" dirty="0"/>
                  <a:t>of </a:t>
                </a:r>
                <a:r>
                  <a:rPr lang="en-US" altLang="en-US" i="1" dirty="0"/>
                  <a:t>x</a:t>
                </a:r>
                <a:r>
                  <a:rPr lang="en-US" altLang="en-US" dirty="0"/>
                  <a:t>:</a:t>
                </a:r>
              </a:p>
              <a:p>
                <a:pPr algn="ctr"/>
                <a14:m>
                  <m:oMath xmlns:m="http://schemas.openxmlformats.org/officeDocument/2006/math">
                    <m:r>
                      <a:rPr lang="en-US" altLang="en-US" b="0" i="1" smtClean="0">
                        <a:latin typeface="Cambria Math" panose="02040503050406030204" pitchFamily="18" charset="0"/>
                      </a:rPr>
                      <m:t>7−11</m:t>
                    </m:r>
                    <m:r>
                      <a:rPr lang="en-US" altLang="en-US" b="0" i="1" smtClean="0">
                        <a:latin typeface="Cambria Math" panose="02040503050406030204" pitchFamily="18" charset="0"/>
                      </a:rPr>
                      <m:t>𝑥</m:t>
                    </m:r>
                    <m:r>
                      <a:rPr lang="en-US" altLang="en-US" b="0" i="1" smtClean="0">
                        <a:latin typeface="Cambria Math" panose="02040503050406030204" pitchFamily="18" charset="0"/>
                      </a:rPr>
                      <m:t>−3</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+2</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3</m:t>
                        </m:r>
                      </m:sup>
                    </m:sSup>
                    <m:r>
                      <a:rPr lang="en-US" altLang="en-US" b="0" i="1" smtClean="0">
                        <a:latin typeface="Cambria Math" panose="02040503050406030204" pitchFamily="18" charset="0"/>
                      </a:rPr>
                      <m:t>=2</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3</m:t>
                        </m:r>
                      </m:sup>
                    </m:sSup>
                    <m:r>
                      <a:rPr lang="en-US" altLang="en-US" b="0" i="1" smtClean="0">
                        <a:latin typeface="Cambria Math" panose="02040503050406030204" pitchFamily="18" charset="0"/>
                      </a:rPr>
                      <m:t>−3</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−11</m:t>
                    </m:r>
                    <m:r>
                      <a:rPr lang="en-US" altLang="en-US" b="0" i="1" smtClean="0">
                        <a:latin typeface="Cambria Math" panose="02040503050406030204" pitchFamily="18" charset="0"/>
                      </a:rPr>
                      <m:t>𝑥</m:t>
                    </m:r>
                    <m:r>
                      <a:rPr lang="en-US" altLang="en-US" b="0" i="1" smtClean="0">
                        <a:latin typeface="Cambria Math" panose="02040503050406030204" pitchFamily="18" charset="0"/>
                      </a:rPr>
                      <m:t>+7</m:t>
                    </m:r>
                  </m:oMath>
                </a14:m>
                <a:r>
                  <a:rPr lang="en-US" altLang="en-US" i="1" dirty="0"/>
                  <a:t>.</a:t>
                </a:r>
              </a:p>
              <a:p>
                <a:endParaRPr lang="en-US" altLang="en-US" dirty="0"/>
              </a:p>
              <a:p>
                <a:endParaRPr lang="en-US" altLang="en-US" dirty="0"/>
              </a:p>
            </p:txBody>
          </p:sp>
        </mc:Choice>
        <mc:Fallback xmlns="">
          <p:sp>
            <p:nvSpPr>
              <p:cNvPr id="11267" name="Rectangle 3"/>
              <p:cNvSpPr>
                <a:spLocks noGrp="1" noRot="1" noChangeAspect="1" noMove="1" noResize="1" noEditPoints="1" noAdjustHandles="1" noChangeArrowheads="1" noChangeShapeType="1" noTextEdit="1"/>
              </p:cNvSpPr>
              <p:nvPr>
                <p:ph type="body" idx="1"/>
              </p:nvPr>
            </p:nvSpPr>
            <p:spPr>
              <a:blipFill>
                <a:blip r:embed="rId2"/>
                <a:stretch>
                  <a:fillRect l="-1458" t="-1401"/>
                </a:stretch>
              </a:blipFill>
            </p:spPr>
            <p:txBody>
              <a:bodyPr/>
              <a:lstStyle/>
              <a:p>
                <a:r>
                  <a:rPr lang="en-US">
                    <a:noFill/>
                  </a:rPr>
                  <a:t> </a:t>
                </a:r>
              </a:p>
            </p:txBody>
          </p:sp>
        </mc:Fallback>
      </mc:AlternateContent>
    </p:spTree>
    <p:extLst>
      <p:ext uri="{BB962C8B-B14F-4D97-AF65-F5344CB8AC3E}">
        <p14:creationId xmlns:p14="http://schemas.microsoft.com/office/powerpoint/2010/main" val="117237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animEffect transition="in" filter="fade">
                                      <p:cBhvr>
                                        <p:cTn id="7" dur="500"/>
                                        <p:tgtEl>
                                          <p:spTgt spid="1126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7">
                                            <p:txEl>
                                              <p:pRg st="3" end="3"/>
                                            </p:txEl>
                                          </p:spTgt>
                                        </p:tgtEl>
                                        <p:attrNameLst>
                                          <p:attrName>style.visibility</p:attrName>
                                        </p:attrNameLst>
                                      </p:cBhvr>
                                      <p:to>
                                        <p:strVal val="visible"/>
                                      </p:to>
                                    </p:set>
                                    <p:animEffect transition="in" filter="fade">
                                      <p:cBhvr>
                                        <p:cTn id="12"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Example 2:  Long Division of Polynomials (continued)</a:t>
            </a:r>
          </a:p>
        </p:txBody>
      </p:sp>
      <mc:AlternateContent xmlns:mc="http://schemas.openxmlformats.org/markup-compatibility/2006" xmlns:a14="http://schemas.microsoft.com/office/drawing/2010/main">
        <mc:Choice Requires="a14">
          <p:sp>
            <p:nvSpPr>
              <p:cNvPr id="11267" name="Rectangle 3"/>
              <p:cNvSpPr>
                <a:spLocks noGrp="1" noChangeArrowheads="1"/>
              </p:cNvSpPr>
              <p:nvPr>
                <p:ph type="body" idx="1"/>
              </p:nvPr>
            </p:nvSpPr>
            <p:spPr/>
            <p:txBody>
              <a:bodyPr/>
              <a:lstStyle/>
              <a:p>
                <a:endParaRPr lang="en-US" altLang="en-US" dirty="0"/>
              </a:p>
              <a:p>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𝑥</m:t>
                      </m:r>
                      <m:r>
                        <a:rPr lang="en-US" altLang="en-US" b="0" i="1" smtClean="0">
                          <a:latin typeface="Cambria Math" panose="02040503050406030204" pitchFamily="18" charset="0"/>
                        </a:rPr>
                        <m:t>−3)</m:t>
                      </m:r>
                      <m:acc>
                        <m:accPr>
                          <m:chr m:val="̅"/>
                          <m:ctrlPr>
                            <a:rPr lang="en-US" altLang="en-US" b="0" i="1" smtClean="0">
                              <a:latin typeface="Cambria Math"/>
                            </a:rPr>
                          </m:ctrlPr>
                        </m:accPr>
                        <m:e>
                          <m:r>
                            <a:rPr lang="en-US" altLang="en-US" b="0" i="1" smtClean="0">
                              <a:latin typeface="Cambria Math" panose="02040503050406030204" pitchFamily="18" charset="0"/>
                            </a:rPr>
                            <m:t>2</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3</m:t>
                              </m:r>
                            </m:sup>
                          </m:sSup>
                          <m:r>
                            <a:rPr lang="en-US" altLang="en-US" b="0" i="1" smtClean="0">
                              <a:latin typeface="Cambria Math" panose="02040503050406030204" pitchFamily="18" charset="0"/>
                            </a:rPr>
                            <m:t>−3</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−11</m:t>
                          </m:r>
                          <m:r>
                            <a:rPr lang="en-US" altLang="en-US" b="0" i="1" smtClean="0">
                              <a:latin typeface="Cambria Math" panose="02040503050406030204" pitchFamily="18" charset="0"/>
                            </a:rPr>
                            <m:t>𝑥</m:t>
                          </m:r>
                          <m:r>
                            <a:rPr lang="en-US" altLang="en-US" b="0" i="1" smtClean="0">
                              <a:latin typeface="Cambria Math" panose="02040503050406030204" pitchFamily="18" charset="0"/>
                            </a:rPr>
                            <m:t>+7</m:t>
                          </m:r>
                        </m:e>
                      </m:acc>
                    </m:oMath>
                  </m:oMathPara>
                </a14:m>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The quotient is </a:t>
                </a:r>
                <a14:m>
                  <m:oMath xmlns:m="http://schemas.openxmlformats.org/officeDocument/2006/math">
                    <m:r>
                      <a:rPr lang="en-US" altLang="en-US" b="0" i="1" smtClean="0">
                        <a:latin typeface="Cambria Math" panose="02040503050406030204" pitchFamily="18" charset="0"/>
                      </a:rPr>
                      <m:t>2</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+3</m:t>
                    </m:r>
                    <m:r>
                      <a:rPr lang="en-US" altLang="en-US" b="0" i="1" smtClean="0">
                        <a:latin typeface="Cambria Math" panose="02040503050406030204" pitchFamily="18" charset="0"/>
                      </a:rPr>
                      <m:t>𝑥</m:t>
                    </m:r>
                    <m:r>
                      <a:rPr lang="en-US" altLang="en-US" b="0" i="1" smtClean="0">
                        <a:latin typeface="Cambria Math" panose="02040503050406030204" pitchFamily="18" charset="0"/>
                      </a:rPr>
                      <m:t>−2+</m:t>
                    </m:r>
                    <m:f>
                      <m:fPr>
                        <m:ctrlPr>
                          <a:rPr lang="en-US" altLang="en-US" b="0" i="1" smtClean="0">
                            <a:latin typeface="Cambria Math"/>
                          </a:rPr>
                        </m:ctrlPr>
                      </m:fPr>
                      <m:num>
                        <m:r>
                          <a:rPr lang="en-US" altLang="en-US" b="0" i="1" smtClean="0">
                            <a:latin typeface="Cambria Math" panose="02040503050406030204" pitchFamily="18" charset="0"/>
                          </a:rPr>
                          <m:t>1</m:t>
                        </m:r>
                      </m:num>
                      <m:den>
                        <m:r>
                          <a:rPr lang="en-US" altLang="en-US" b="0" i="1" smtClean="0">
                            <a:latin typeface="Cambria Math" panose="02040503050406030204" pitchFamily="18" charset="0"/>
                          </a:rPr>
                          <m:t>𝑥</m:t>
                        </m:r>
                        <m:r>
                          <a:rPr lang="en-US" altLang="en-US" b="0" i="1" smtClean="0">
                            <a:latin typeface="Cambria Math" panose="02040503050406030204" pitchFamily="18" charset="0"/>
                          </a:rPr>
                          <m:t>−3</m:t>
                        </m:r>
                      </m:den>
                    </m:f>
                    <m:r>
                      <a:rPr lang="en-US" altLang="en-US" b="0" i="1" smtClean="0">
                        <a:latin typeface="Cambria Math" panose="02040503050406030204" pitchFamily="18" charset="0"/>
                      </a:rPr>
                      <m:t>.</m:t>
                    </m:r>
                  </m:oMath>
                </a14:m>
                <a:endParaRPr lang="en-US" altLang="en-US" dirty="0"/>
              </a:p>
              <a:p>
                <a:endParaRPr lang="en-US" altLang="en-US" dirty="0"/>
              </a:p>
            </p:txBody>
          </p:sp>
        </mc:Choice>
        <mc:Fallback xmlns="">
          <p:sp>
            <p:nvSpPr>
              <p:cNvPr id="11267" name="Rectangle 3"/>
              <p:cNvSpPr>
                <a:spLocks noGrp="1" noRot="1" noChangeAspect="1" noMove="1" noResize="1" noEditPoints="1" noAdjustHandles="1" noChangeArrowheads="1" noChangeShapeType="1" noTextEdit="1"/>
              </p:cNvSpPr>
              <p:nvPr>
                <p:ph type="body" idx="1"/>
              </p:nvPr>
            </p:nvSpPr>
            <p:spPr>
              <a:blipFill>
                <a:blip r:embed="rId2"/>
                <a:stretch>
                  <a:fillRect l="-1401" b="-72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xmlns="" id="{1C098EE3-AB7B-4437-AF9A-E2D55C4C576D}"/>
                  </a:ext>
                </a:extLst>
              </p:cNvPr>
              <p:cNvSpPr txBox="1"/>
              <p:nvPr/>
            </p:nvSpPr>
            <p:spPr>
              <a:xfrm>
                <a:off x="4250181" y="1187450"/>
                <a:ext cx="97084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smtClean="0">
                          <a:solidFill>
                            <a:schemeClr val="tx1"/>
                          </a:solidFill>
                          <a:latin typeface="Cambria Math" panose="02040503050406030204" pitchFamily="18" charset="0"/>
                        </a:rPr>
                        <m:t>2</m:t>
                      </m:r>
                      <m:sSup>
                        <m:sSupPr>
                          <m:ctrlPr>
                            <a:rPr lang="en-US" sz="2400" i="1">
                              <a:solidFill>
                                <a:schemeClr val="tx1"/>
                              </a:solidFill>
                              <a:latin typeface="Cambria Math"/>
                            </a:rPr>
                          </m:ctrlPr>
                        </m:sSupPr>
                        <m:e>
                          <m:r>
                            <a:rPr lang="en-US" sz="2400" i="1">
                              <a:solidFill>
                                <a:schemeClr val="tx1"/>
                              </a:solidFill>
                              <a:latin typeface="Cambria Math" panose="02040503050406030204" pitchFamily="18" charset="0"/>
                            </a:rPr>
                            <m:t>𝑥</m:t>
                          </m:r>
                        </m:e>
                        <m:sup>
                          <m:r>
                            <a:rPr lang="en-US" sz="2400" i="0">
                              <a:solidFill>
                                <a:schemeClr val="tx1"/>
                              </a:solidFill>
                              <a:latin typeface="Cambria Math" panose="02040503050406030204" pitchFamily="18" charset="0"/>
                            </a:rPr>
                            <m:t>2</m:t>
                          </m:r>
                        </m:sup>
                      </m:sSup>
                    </m:oMath>
                  </m:oMathPara>
                </a14:m>
                <a:endParaRPr lang="en-US" sz="2400" dirty="0">
                  <a:solidFill>
                    <a:schemeClr val="tx1"/>
                  </a:solidFill>
                </a:endParaRPr>
              </a:p>
            </p:txBody>
          </p:sp>
        </mc:Choice>
        <mc:Fallback>
          <p:sp>
            <p:nvSpPr>
              <p:cNvPr id="5" name="TextBox 4">
                <a:extLst>
                  <a:ext uri="{FF2B5EF4-FFF2-40B4-BE49-F238E27FC236}">
                    <a16:creationId xmlns:a16="http://schemas.microsoft.com/office/drawing/2014/main" xmlns:a14="http://schemas.microsoft.com/office/drawing/2010/main" xmlns="" id="{1C098EE3-AB7B-4437-AF9A-E2D55C4C576D}"/>
                  </a:ext>
                </a:extLst>
              </p:cNvPr>
              <p:cNvSpPr txBox="1">
                <a:spLocks noRot="1" noChangeAspect="1" noMove="1" noResize="1" noEditPoints="1" noAdjustHandles="1" noChangeArrowheads="1" noChangeShapeType="1" noTextEdit="1"/>
              </p:cNvSpPr>
              <p:nvPr/>
            </p:nvSpPr>
            <p:spPr>
              <a:xfrm>
                <a:off x="4250181" y="1187450"/>
                <a:ext cx="970844" cy="46166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xmlns="" id="{D6A515A5-4F26-4F09-8D93-F182DC37B7AE}"/>
                  </a:ext>
                </a:extLst>
              </p:cNvPr>
              <p:cNvSpPr txBox="1"/>
              <p:nvPr/>
            </p:nvSpPr>
            <p:spPr>
              <a:xfrm>
                <a:off x="3163151" y="2097768"/>
                <a:ext cx="2122311"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2</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𝑥</m:t>
                          </m:r>
                        </m:e>
                        <m:sup>
                          <m:r>
                            <a:rPr lang="en-US" i="0">
                              <a:solidFill>
                                <a:schemeClr val="tx1"/>
                              </a:solidFill>
                              <a:latin typeface="Cambria Math" panose="02040503050406030204" pitchFamily="18" charset="0"/>
                            </a:rPr>
                            <m:t>3</m:t>
                          </m:r>
                        </m:sup>
                      </m:sSup>
                      <m:r>
                        <a:rPr lang="en-US">
                          <a:solidFill>
                            <a:schemeClr val="tx1"/>
                          </a:solidFill>
                          <a:latin typeface="Cambria Math" panose="02040503050406030204" pitchFamily="18" charset="0"/>
                        </a:rPr>
                        <m:t>−</m:t>
                      </m:r>
                      <m:r>
                        <a:rPr lang="en-US" i="0">
                          <a:solidFill>
                            <a:schemeClr val="tx1"/>
                          </a:solidFill>
                          <a:latin typeface="Cambria Math" panose="02040503050406030204" pitchFamily="18" charset="0"/>
                        </a:rPr>
                        <m:t>6</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𝑥</m:t>
                          </m:r>
                        </m:e>
                        <m:sup>
                          <m:r>
                            <a:rPr lang="en-US" i="0">
                              <a:solidFill>
                                <a:schemeClr val="tx1"/>
                              </a:solidFill>
                              <a:latin typeface="Cambria Math" panose="02040503050406030204" pitchFamily="18" charset="0"/>
                            </a:rPr>
                            <m:t>2</m:t>
                          </m:r>
                        </m:sup>
                      </m:sSup>
                    </m:oMath>
                  </m:oMathPara>
                </a14:m>
                <a:endParaRPr lang="en-US" dirty="0">
                  <a:solidFill>
                    <a:schemeClr val="tx1"/>
                  </a:solidFill>
                </a:endParaRPr>
              </a:p>
            </p:txBody>
          </p:sp>
        </mc:Choice>
        <mc:Fallback>
          <p:sp>
            <p:nvSpPr>
              <p:cNvPr id="7" name="TextBox 6">
                <a:extLst>
                  <a:ext uri="{FF2B5EF4-FFF2-40B4-BE49-F238E27FC236}">
                    <a16:creationId xmlns:a16="http://schemas.microsoft.com/office/drawing/2014/main" xmlns:a14="http://schemas.microsoft.com/office/drawing/2010/main" xmlns="" id="{D6A515A5-4F26-4F09-8D93-F182DC37B7AE}"/>
                  </a:ext>
                </a:extLst>
              </p:cNvPr>
              <p:cNvSpPr txBox="1">
                <a:spLocks noRot="1" noChangeAspect="1" noMove="1" noResize="1" noEditPoints="1" noAdjustHandles="1" noChangeArrowheads="1" noChangeShapeType="1" noTextEdit="1"/>
              </p:cNvSpPr>
              <p:nvPr/>
            </p:nvSpPr>
            <p:spPr>
              <a:xfrm>
                <a:off x="3163151" y="2097768"/>
                <a:ext cx="2122311" cy="523220"/>
              </a:xfrm>
              <a:prstGeom prst="rect">
                <a:avLst/>
              </a:prstGeom>
              <a:blipFill rotWithShape="1">
                <a:blip r:embed="rId4"/>
                <a:stretch>
                  <a:fillRect/>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xmlns="" id="{148F4539-968E-4C6D-A155-2F7A06C72F71}"/>
              </a:ext>
            </a:extLst>
          </p:cNvPr>
          <p:cNvCxnSpPr/>
          <p:nvPr/>
        </p:nvCxnSpPr>
        <p:spPr bwMode="auto">
          <a:xfrm>
            <a:off x="3183467" y="2620988"/>
            <a:ext cx="180622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xmlns="" id="{E28C1441-856E-4CC1-AACF-F787246B0E5C}"/>
                  </a:ext>
                </a:extLst>
              </p:cNvPr>
              <p:cNvSpPr txBox="1"/>
              <p:nvPr/>
            </p:nvSpPr>
            <p:spPr>
              <a:xfrm>
                <a:off x="4185054" y="2680859"/>
                <a:ext cx="2122311"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3</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𝑥</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−11</m:t>
                      </m:r>
                      <m:r>
                        <a:rPr lang="en-US" i="1">
                          <a:solidFill>
                            <a:schemeClr val="tx1"/>
                          </a:solidFill>
                          <a:latin typeface="Cambria Math" panose="02040503050406030204" pitchFamily="18" charset="0"/>
                        </a:rPr>
                        <m:t>𝑥</m:t>
                      </m:r>
                    </m:oMath>
                  </m:oMathPara>
                </a14:m>
                <a:endParaRPr lang="en-US" dirty="0">
                  <a:solidFill>
                    <a:schemeClr val="tx1"/>
                  </a:solidFill>
                </a:endParaRPr>
              </a:p>
            </p:txBody>
          </p:sp>
        </mc:Choice>
        <mc:Fallback>
          <p:sp>
            <p:nvSpPr>
              <p:cNvPr id="11" name="TextBox 10">
                <a:extLst>
                  <a:ext uri="{FF2B5EF4-FFF2-40B4-BE49-F238E27FC236}">
                    <a16:creationId xmlns:a16="http://schemas.microsoft.com/office/drawing/2014/main" xmlns:a14="http://schemas.microsoft.com/office/drawing/2010/main" xmlns="" id="{E28C1441-856E-4CC1-AACF-F787246B0E5C}"/>
                  </a:ext>
                </a:extLst>
              </p:cNvPr>
              <p:cNvSpPr txBox="1">
                <a:spLocks noRot="1" noChangeAspect="1" noMove="1" noResize="1" noEditPoints="1" noAdjustHandles="1" noChangeArrowheads="1" noChangeShapeType="1" noTextEdit="1"/>
              </p:cNvSpPr>
              <p:nvPr/>
            </p:nvSpPr>
            <p:spPr>
              <a:xfrm>
                <a:off x="4185054" y="2680859"/>
                <a:ext cx="2122311" cy="52322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xmlns="" id="{88B5098F-D935-477B-8197-2701868DDB0E}"/>
                  </a:ext>
                </a:extLst>
              </p:cNvPr>
              <p:cNvSpPr txBox="1"/>
              <p:nvPr/>
            </p:nvSpPr>
            <p:spPr>
              <a:xfrm>
                <a:off x="5197499" y="1180944"/>
                <a:ext cx="97084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0" smtClean="0">
                          <a:solidFill>
                            <a:schemeClr val="tx1"/>
                          </a:solidFill>
                          <a:latin typeface="Cambria Math" panose="02040503050406030204" pitchFamily="18" charset="0"/>
                        </a:rPr>
                        <m:t>+ 3</m:t>
                      </m:r>
                      <m:r>
                        <a:rPr lang="en-US" sz="2400" b="0" i="1" smtClean="0">
                          <a:solidFill>
                            <a:schemeClr val="tx1"/>
                          </a:solidFill>
                          <a:latin typeface="Cambria Math" panose="02040503050406030204" pitchFamily="18" charset="0"/>
                        </a:rPr>
                        <m:t>𝑥</m:t>
                      </m:r>
                    </m:oMath>
                  </m:oMathPara>
                </a14:m>
                <a:endParaRPr lang="en-US" sz="2400" dirty="0">
                  <a:solidFill>
                    <a:schemeClr val="tx1"/>
                  </a:solidFill>
                </a:endParaRPr>
              </a:p>
            </p:txBody>
          </p:sp>
        </mc:Choice>
        <mc:Fallback>
          <p:sp>
            <p:nvSpPr>
              <p:cNvPr id="9" name="TextBox 8">
                <a:extLst>
                  <a:ext uri="{FF2B5EF4-FFF2-40B4-BE49-F238E27FC236}">
                    <a16:creationId xmlns:a16="http://schemas.microsoft.com/office/drawing/2014/main" xmlns:a14="http://schemas.microsoft.com/office/drawing/2010/main" xmlns="" id="{88B5098F-D935-477B-8197-2701868DDB0E}"/>
                  </a:ext>
                </a:extLst>
              </p:cNvPr>
              <p:cNvSpPr txBox="1">
                <a:spLocks noRot="1" noChangeAspect="1" noMove="1" noResize="1" noEditPoints="1" noAdjustHandles="1" noChangeArrowheads="1" noChangeShapeType="1" noTextEdit="1"/>
              </p:cNvSpPr>
              <p:nvPr/>
            </p:nvSpPr>
            <p:spPr>
              <a:xfrm>
                <a:off x="5197499" y="1180944"/>
                <a:ext cx="970844" cy="46166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xmlns="" id="{7E0552D2-F5FB-4357-BBFF-CFEB5A2262F3}"/>
                  </a:ext>
                </a:extLst>
              </p:cNvPr>
              <p:cNvSpPr txBox="1"/>
              <p:nvPr/>
            </p:nvSpPr>
            <p:spPr>
              <a:xfrm>
                <a:off x="5905661" y="1188705"/>
                <a:ext cx="97084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−2</m:t>
                      </m:r>
                    </m:oMath>
                  </m:oMathPara>
                </a14:m>
                <a:endParaRPr lang="en-US" sz="2400" dirty="0">
                  <a:solidFill>
                    <a:schemeClr val="tx1"/>
                  </a:solidFill>
                </a:endParaRPr>
              </a:p>
            </p:txBody>
          </p:sp>
        </mc:Choice>
        <mc:Fallback>
          <p:sp>
            <p:nvSpPr>
              <p:cNvPr id="10" name="TextBox 9">
                <a:extLst>
                  <a:ext uri="{FF2B5EF4-FFF2-40B4-BE49-F238E27FC236}">
                    <a16:creationId xmlns:a16="http://schemas.microsoft.com/office/drawing/2014/main" xmlns:a14="http://schemas.microsoft.com/office/drawing/2010/main" xmlns="" id="{7E0552D2-F5FB-4357-BBFF-CFEB5A2262F3}"/>
                  </a:ext>
                </a:extLst>
              </p:cNvPr>
              <p:cNvSpPr txBox="1">
                <a:spLocks noRot="1" noChangeAspect="1" noMove="1" noResize="1" noEditPoints="1" noAdjustHandles="1" noChangeArrowheads="1" noChangeShapeType="1" noTextEdit="1"/>
              </p:cNvSpPr>
              <p:nvPr/>
            </p:nvSpPr>
            <p:spPr>
              <a:xfrm>
                <a:off x="5905661" y="1188705"/>
                <a:ext cx="970844" cy="46166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xmlns="" id="{3BAFEE26-37A3-472A-B20F-80C09D9B18C9}"/>
                  </a:ext>
                </a:extLst>
              </p:cNvPr>
              <p:cNvSpPr txBox="1"/>
              <p:nvPr/>
            </p:nvSpPr>
            <p:spPr>
              <a:xfrm>
                <a:off x="4080761" y="3144208"/>
                <a:ext cx="2122311"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3</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𝑥</m:t>
                          </m:r>
                        </m:e>
                        <m:sup>
                          <m:r>
                            <a:rPr lang="en-US" i="0">
                              <a:solidFill>
                                <a:schemeClr val="tx1"/>
                              </a:solidFill>
                              <a:latin typeface="Cambria Math" panose="02040503050406030204" pitchFamily="18" charset="0"/>
                            </a:rPr>
                            <m:t>2</m:t>
                          </m:r>
                        </m:sup>
                      </m:sSup>
                      <m:r>
                        <a:rPr lang="en-US">
                          <a:solidFill>
                            <a:schemeClr val="tx1"/>
                          </a:solidFill>
                          <a:latin typeface="Cambria Math" panose="02040503050406030204" pitchFamily="18" charset="0"/>
                        </a:rPr>
                        <m:t>−</m:t>
                      </m:r>
                      <m:r>
                        <a:rPr lang="en-US" b="0" i="0" smtClean="0">
                          <a:solidFill>
                            <a:schemeClr val="tx1"/>
                          </a:solidFill>
                          <a:latin typeface="Cambria Math" panose="02040503050406030204" pitchFamily="18" charset="0"/>
                        </a:rPr>
                        <m:t>9</m:t>
                      </m:r>
                      <m:r>
                        <a:rPr lang="en-US" i="1">
                          <a:solidFill>
                            <a:schemeClr val="tx1"/>
                          </a:solidFill>
                          <a:latin typeface="Cambria Math" panose="02040503050406030204" pitchFamily="18" charset="0"/>
                        </a:rPr>
                        <m:t>𝑥</m:t>
                      </m:r>
                    </m:oMath>
                  </m:oMathPara>
                </a14:m>
                <a:endParaRPr lang="en-US" dirty="0">
                  <a:solidFill>
                    <a:schemeClr val="tx1"/>
                  </a:solidFill>
                </a:endParaRPr>
              </a:p>
            </p:txBody>
          </p:sp>
        </mc:Choice>
        <mc:Fallback>
          <p:sp>
            <p:nvSpPr>
              <p:cNvPr id="13" name="TextBox 12">
                <a:extLst>
                  <a:ext uri="{FF2B5EF4-FFF2-40B4-BE49-F238E27FC236}">
                    <a16:creationId xmlns:a16="http://schemas.microsoft.com/office/drawing/2014/main" xmlns:a14="http://schemas.microsoft.com/office/drawing/2010/main" xmlns="" id="{3BAFEE26-37A3-472A-B20F-80C09D9B18C9}"/>
                  </a:ext>
                </a:extLst>
              </p:cNvPr>
              <p:cNvSpPr txBox="1">
                <a:spLocks noRot="1" noChangeAspect="1" noMove="1" noResize="1" noEditPoints="1" noAdjustHandles="1" noChangeArrowheads="1" noChangeShapeType="1" noTextEdit="1"/>
              </p:cNvSpPr>
              <p:nvPr/>
            </p:nvSpPr>
            <p:spPr>
              <a:xfrm>
                <a:off x="4080761" y="3144208"/>
                <a:ext cx="2122311" cy="523220"/>
              </a:xfrm>
              <a:prstGeom prst="rect">
                <a:avLst/>
              </a:prstGeom>
              <a:blipFill rotWithShape="1">
                <a:blip r:embed="rId8"/>
                <a:stretch>
                  <a:fillRect/>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xmlns="" id="{4D27A6FA-83FA-4AFB-9BD9-0CE8C7137FE9}"/>
              </a:ext>
            </a:extLst>
          </p:cNvPr>
          <p:cNvCxnSpPr/>
          <p:nvPr/>
        </p:nvCxnSpPr>
        <p:spPr bwMode="auto">
          <a:xfrm>
            <a:off x="4301067" y="3667428"/>
            <a:ext cx="180622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xmlns="" id="{8432D240-B7C0-4CCE-A8D0-7CC3C26CD911}"/>
                  </a:ext>
                </a:extLst>
              </p:cNvPr>
              <p:cNvSpPr txBox="1"/>
              <p:nvPr/>
            </p:nvSpPr>
            <p:spPr>
              <a:xfrm>
                <a:off x="4778669" y="3740047"/>
                <a:ext cx="2122311"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0"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+7</m:t>
                      </m:r>
                    </m:oMath>
                  </m:oMathPara>
                </a14:m>
                <a:endParaRPr lang="en-US" dirty="0">
                  <a:solidFill>
                    <a:schemeClr val="tx1"/>
                  </a:solidFill>
                </a:endParaRPr>
              </a:p>
            </p:txBody>
          </p:sp>
        </mc:Choice>
        <mc:Fallback>
          <p:sp>
            <p:nvSpPr>
              <p:cNvPr id="15" name="TextBox 14">
                <a:extLst>
                  <a:ext uri="{FF2B5EF4-FFF2-40B4-BE49-F238E27FC236}">
                    <a16:creationId xmlns:a16="http://schemas.microsoft.com/office/drawing/2014/main" xmlns:a14="http://schemas.microsoft.com/office/drawing/2010/main" xmlns="" id="{8432D240-B7C0-4CCE-A8D0-7CC3C26CD911}"/>
                  </a:ext>
                </a:extLst>
              </p:cNvPr>
              <p:cNvSpPr txBox="1">
                <a:spLocks noRot="1" noChangeAspect="1" noMove="1" noResize="1" noEditPoints="1" noAdjustHandles="1" noChangeArrowheads="1" noChangeShapeType="1" noTextEdit="1"/>
              </p:cNvSpPr>
              <p:nvPr/>
            </p:nvSpPr>
            <p:spPr>
              <a:xfrm>
                <a:off x="4778669" y="3740047"/>
                <a:ext cx="2122311" cy="523220"/>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xmlns="" id="{67E03F28-2119-4F63-BC5D-724A961D908B}"/>
                  </a:ext>
                </a:extLst>
              </p:cNvPr>
              <p:cNvSpPr txBox="1"/>
              <p:nvPr/>
            </p:nvSpPr>
            <p:spPr>
              <a:xfrm>
                <a:off x="4778841" y="4276015"/>
                <a:ext cx="2122311"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0"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+6</m:t>
                      </m:r>
                    </m:oMath>
                  </m:oMathPara>
                </a14:m>
                <a:endParaRPr lang="en-US" dirty="0">
                  <a:solidFill>
                    <a:schemeClr val="tx1"/>
                  </a:solidFill>
                </a:endParaRPr>
              </a:p>
            </p:txBody>
          </p:sp>
        </mc:Choice>
        <mc:Fallback>
          <p:sp>
            <p:nvSpPr>
              <p:cNvPr id="17" name="TextBox 16">
                <a:extLst>
                  <a:ext uri="{FF2B5EF4-FFF2-40B4-BE49-F238E27FC236}">
                    <a16:creationId xmlns:a16="http://schemas.microsoft.com/office/drawing/2014/main" xmlns:a14="http://schemas.microsoft.com/office/drawing/2010/main" xmlns="" id="{67E03F28-2119-4F63-BC5D-724A961D908B}"/>
                  </a:ext>
                </a:extLst>
              </p:cNvPr>
              <p:cNvSpPr txBox="1">
                <a:spLocks noRot="1" noChangeAspect="1" noMove="1" noResize="1" noEditPoints="1" noAdjustHandles="1" noChangeArrowheads="1" noChangeShapeType="1" noTextEdit="1"/>
              </p:cNvSpPr>
              <p:nvPr/>
            </p:nvSpPr>
            <p:spPr>
              <a:xfrm>
                <a:off x="4778841" y="4276015"/>
                <a:ext cx="2122311" cy="523220"/>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xmlns="" id="{5C5C950D-9D13-41FF-A2B7-31804627713B}"/>
                  </a:ext>
                </a:extLst>
              </p:cNvPr>
              <p:cNvSpPr txBox="1"/>
              <p:nvPr/>
            </p:nvSpPr>
            <p:spPr>
              <a:xfrm>
                <a:off x="5334949" y="4828365"/>
                <a:ext cx="2122311"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1</m:t>
                      </m:r>
                    </m:oMath>
                  </m:oMathPara>
                </a14:m>
                <a:endParaRPr lang="en-US" dirty="0">
                  <a:solidFill>
                    <a:schemeClr val="tx1"/>
                  </a:solidFill>
                </a:endParaRPr>
              </a:p>
            </p:txBody>
          </p:sp>
        </mc:Choice>
        <mc:Fallback>
          <p:sp>
            <p:nvSpPr>
              <p:cNvPr id="20" name="TextBox 19">
                <a:extLst>
                  <a:ext uri="{FF2B5EF4-FFF2-40B4-BE49-F238E27FC236}">
                    <a16:creationId xmlns:a16="http://schemas.microsoft.com/office/drawing/2014/main" xmlns:a14="http://schemas.microsoft.com/office/drawing/2010/main" xmlns="" id="{5C5C950D-9D13-41FF-A2B7-31804627713B}"/>
                  </a:ext>
                </a:extLst>
              </p:cNvPr>
              <p:cNvSpPr txBox="1">
                <a:spLocks noRot="1" noChangeAspect="1" noMove="1" noResize="1" noEditPoints="1" noAdjustHandles="1" noChangeArrowheads="1" noChangeShapeType="1" noTextEdit="1"/>
              </p:cNvSpPr>
              <p:nvPr/>
            </p:nvSpPr>
            <p:spPr>
              <a:xfrm>
                <a:off x="5334949" y="4828365"/>
                <a:ext cx="2122311" cy="523220"/>
              </a:xfrm>
              <a:prstGeom prst="rect">
                <a:avLst/>
              </a:prstGeom>
              <a:blipFill rotWithShape="1">
                <a:blip r:embed="rId11"/>
                <a:stretch>
                  <a:fillRect/>
                </a:stretch>
              </a:blipFill>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xmlns="" id="{D94F3E9F-7B05-4B30-9AC7-D1A74FEC369B}"/>
              </a:ext>
            </a:extLst>
          </p:cNvPr>
          <p:cNvCxnSpPr/>
          <p:nvPr/>
        </p:nvCxnSpPr>
        <p:spPr bwMode="auto">
          <a:xfrm>
            <a:off x="5305778" y="4803419"/>
            <a:ext cx="180622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46907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1267">
                                            <p:txEl>
                                              <p:pRg st="8" end="8"/>
                                            </p:txEl>
                                          </p:spTgt>
                                        </p:tgtEl>
                                        <p:attrNameLst>
                                          <p:attrName>style.visibility</p:attrName>
                                        </p:attrNameLst>
                                      </p:cBhvr>
                                      <p:to>
                                        <p:strVal val="visible"/>
                                      </p:to>
                                    </p:set>
                                    <p:animEffect transition="in" filter="fade">
                                      <p:cBhvr>
                                        <p:cTn id="61" dur="500"/>
                                        <p:tgtEl>
                                          <p:spTgt spid="112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9" grpId="0"/>
      <p:bldP spid="10" grpId="0"/>
      <p:bldP spid="13" grpId="0"/>
      <p:bldP spid="15" grpId="0"/>
      <p:bldP spid="17"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Synthetic Division</a:t>
            </a:r>
          </a:p>
        </p:txBody>
      </p:sp>
      <p:sp>
        <p:nvSpPr>
          <p:cNvPr id="80899" name="Rectangle 3"/>
          <p:cNvSpPr>
            <a:spLocks noGrp="1" noChangeArrowheads="1"/>
          </p:cNvSpPr>
          <p:nvPr>
            <p:ph type="body" idx="1"/>
          </p:nvPr>
        </p:nvSpPr>
        <p:spPr/>
        <p:txBody>
          <a:bodyPr/>
          <a:lstStyle/>
          <a:p>
            <a:pPr marL="465138" indent="-465138"/>
            <a:r>
              <a:rPr lang="en-US" altLang="en-US" b="1"/>
              <a:t>1.</a:t>
            </a:r>
            <a:r>
              <a:rPr lang="en-US" altLang="en-US"/>
              <a:t>  Arrange the polynomial in descending powers, with a 0 coefficient for any missing term.</a:t>
            </a:r>
          </a:p>
          <a:p>
            <a:pPr marL="465138" indent="-465138"/>
            <a:r>
              <a:rPr lang="en-US" altLang="en-US" b="1"/>
              <a:t>2.</a:t>
            </a:r>
            <a:r>
              <a:rPr lang="en-US" altLang="en-US"/>
              <a:t>  Write </a:t>
            </a:r>
            <a:r>
              <a:rPr lang="en-US" altLang="en-US" i="1"/>
              <a:t>c</a:t>
            </a:r>
            <a:r>
              <a:rPr lang="en-US" altLang="en-US"/>
              <a:t> for the divisor, </a:t>
            </a:r>
            <a:r>
              <a:rPr lang="en-US" altLang="en-US" i="1"/>
              <a:t>x</a:t>
            </a:r>
            <a:r>
              <a:rPr lang="en-US" altLang="en-US"/>
              <a:t> – </a:t>
            </a:r>
            <a:r>
              <a:rPr lang="en-US" altLang="en-US" i="1"/>
              <a:t>c</a:t>
            </a:r>
            <a:r>
              <a:rPr lang="en-US" altLang="en-US"/>
              <a:t>.  To the right, write the coefficients of the dividend.</a:t>
            </a:r>
          </a:p>
          <a:p>
            <a:pPr marL="465138" indent="-465138"/>
            <a:r>
              <a:rPr lang="en-US" altLang="en-US" b="1"/>
              <a:t>3.</a:t>
            </a:r>
            <a:r>
              <a:rPr lang="en-US" altLang="en-US"/>
              <a:t>  Write the leading coefficient of the dividend on the bottom row.</a:t>
            </a:r>
          </a:p>
          <a:p>
            <a:pPr marL="465138" indent="-465138"/>
            <a:r>
              <a:rPr lang="en-US" altLang="en-US" b="1"/>
              <a:t>4.</a:t>
            </a:r>
            <a:r>
              <a:rPr lang="en-US" altLang="en-US"/>
              <a:t>  Multiply </a:t>
            </a:r>
            <a:r>
              <a:rPr lang="en-US" altLang="en-US" i="1"/>
              <a:t>c</a:t>
            </a:r>
            <a:r>
              <a:rPr lang="en-US" altLang="en-US"/>
              <a:t> times the value just written on the bottom row.  Write the product in the next column in the second row.</a:t>
            </a:r>
          </a:p>
        </p:txBody>
      </p:sp>
    </p:spTree>
    <p:extLst>
      <p:ext uri="{BB962C8B-B14F-4D97-AF65-F5344CB8AC3E}">
        <p14:creationId xmlns:p14="http://schemas.microsoft.com/office/powerpoint/2010/main" val="1879878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Synthetic Division  </a:t>
            </a:r>
            <a:r>
              <a:rPr lang="en-US" altLang="en-US" i="1"/>
              <a:t>(continued)</a:t>
            </a:r>
          </a:p>
        </p:txBody>
      </p:sp>
      <p:sp>
        <p:nvSpPr>
          <p:cNvPr id="81923" name="Rectangle 3"/>
          <p:cNvSpPr>
            <a:spLocks noGrp="1" noChangeArrowheads="1"/>
          </p:cNvSpPr>
          <p:nvPr>
            <p:ph type="body" idx="1"/>
          </p:nvPr>
        </p:nvSpPr>
        <p:spPr/>
        <p:txBody>
          <a:bodyPr/>
          <a:lstStyle/>
          <a:p>
            <a:pPr marL="508000" indent="-508000"/>
            <a:r>
              <a:rPr lang="en-US" altLang="en-US" b="1"/>
              <a:t>5.</a:t>
            </a:r>
            <a:r>
              <a:rPr lang="en-US" altLang="en-US"/>
              <a:t>  Add the values in this new column, writing the sum in the bottom row.</a:t>
            </a:r>
          </a:p>
          <a:p>
            <a:pPr marL="508000" indent="-508000"/>
            <a:r>
              <a:rPr lang="en-US" altLang="en-US" b="1"/>
              <a:t>6.</a:t>
            </a:r>
            <a:r>
              <a:rPr lang="en-US" altLang="en-US"/>
              <a:t>  Repeat this series of multiplications and additions until all columns are filled in.</a:t>
            </a:r>
          </a:p>
          <a:p>
            <a:pPr marL="508000" indent="-508000"/>
            <a:r>
              <a:rPr lang="en-US" altLang="en-US" b="1"/>
              <a:t>7.</a:t>
            </a:r>
            <a:r>
              <a:rPr lang="en-US" altLang="en-US"/>
              <a:t>  Use the numbers in the last row to write the quotient, plus the remainder above the divisor.  </a:t>
            </a:r>
            <a:r>
              <a:rPr lang="en-US" altLang="en-US" b="1"/>
              <a:t>The degree of the first term of the quotient is one less than the degree of the first term of the dividend.</a:t>
            </a:r>
            <a:r>
              <a:rPr lang="en-US" altLang="en-US"/>
              <a:t>  The final value in this row is the remainder.</a:t>
            </a:r>
          </a:p>
        </p:txBody>
      </p:sp>
    </p:spTree>
    <p:extLst>
      <p:ext uri="{BB962C8B-B14F-4D97-AF65-F5344CB8AC3E}">
        <p14:creationId xmlns:p14="http://schemas.microsoft.com/office/powerpoint/2010/main" val="1230196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956&quot;/&gt;&lt;/object&gt;&lt;object type=&quot;3&quot; unique_id=&quot;10005&quot;&gt;&lt;property id=&quot;20148&quot; value=&quot;5&quot;/&gt;&lt;property id=&quot;20300&quot; value=&quot;Slide 2&quot;/&gt;&lt;property id=&quot;20307&quot; value=&quot;861&quot;/&gt;&lt;/object&gt;&lt;object type=&quot;3&quot; unique_id=&quot;10006&quot;&gt;&lt;property id=&quot;20148&quot; value=&quot;5&quot;/&gt;&lt;property id=&quot;20300&quot; value=&quot;Slide 3&quot;/&gt;&lt;property id=&quot;20307&quot; value=&quot;942&quot;/&gt;&lt;/object&gt;&lt;object type=&quot;3&quot; unique_id=&quot;10008&quot;&gt;&lt;property id=&quot;20148&quot; value=&quot;5&quot;/&gt;&lt;property id=&quot;20300&quot; value=&quot;Slide 4 - &amp;quot;Plotting Points in the Rectangle Coordinate System&amp;quot;&quot;/&gt;&lt;property id=&quot;20307&quot; value=&quot;957&quot;/&gt;&lt;/object&gt;&lt;object type=&quot;3&quot; unique_id=&quot;10018&quot;&gt;&lt;property id=&quot;20148&quot; value=&quot;5&quot;/&gt;&lt;property id=&quot;20300&quot; value=&quot;Slide 5&quot;/&gt;&lt;property id=&quot;20307&quot; value=&quot;958&quot;/&gt;&lt;/object&gt;&lt;/object&gt;&lt;/object&gt;&lt;/database&gt;"/>
</p:tagLst>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2400" b="0" i="0" u="none" strike="noStrike" cap="none" normalizeH="0" baseline="0" smtClean="0">
            <a:ln>
              <a:noFill/>
            </a:ln>
            <a:solidFill>
              <a:srgbClr val="3333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2400" b="0" i="0" u="none" strike="noStrike" cap="none" normalizeH="0" baseline="0" smtClean="0">
            <a:ln>
              <a:noFill/>
            </a:ln>
            <a:solidFill>
              <a:srgbClr val="3333FF"/>
            </a:solidFill>
            <a:effectLst/>
            <a:latin typeface="Arial" charset="0"/>
          </a:defRPr>
        </a:defPPr>
      </a:lstStyle>
    </a:lnDef>
    <a:txDef>
      <a:spPr>
        <a:noFill/>
      </a:spPr>
      <a:bodyPr wrap="square" rtlCol="0">
        <a:spAutoFit/>
      </a:bodyPr>
      <a:lstStyle>
        <a:defPPr algn="l">
          <a:defRPr dirty="0" smtClean="0">
            <a:solidFill>
              <a:schemeClr val="tx1"/>
            </a:solidFill>
          </a:defRPr>
        </a:defPPr>
      </a:lstStyle>
    </a:tx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Custom Design 13">
        <a:dk1>
          <a:srgbClr val="000000"/>
        </a:dk1>
        <a:lt1>
          <a:srgbClr val="C0C0C0"/>
        </a:lt1>
        <a:dk2>
          <a:srgbClr val="000000"/>
        </a:dk2>
        <a:lt2>
          <a:srgbClr val="808080"/>
        </a:lt2>
        <a:accent1>
          <a:srgbClr val="BBE0E3"/>
        </a:accent1>
        <a:accent2>
          <a:srgbClr val="333399"/>
        </a:accent2>
        <a:accent3>
          <a:srgbClr val="DCDC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
      <a:clrScheme name="3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11698</TotalTime>
  <Words>1282</Words>
  <Application>Microsoft Office PowerPoint</Application>
  <PresentationFormat>Letter Paper (8.5x11 in)</PresentationFormat>
  <Paragraphs>143</Paragraphs>
  <Slides>17</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Arial</vt:lpstr>
      <vt:lpstr>Times New Roman</vt:lpstr>
      <vt:lpstr>Arial Narrow</vt:lpstr>
      <vt:lpstr>Cambria Math</vt:lpstr>
      <vt:lpstr>Calibri</vt:lpstr>
      <vt:lpstr>Tahoma</vt:lpstr>
      <vt:lpstr>3_Custom Design</vt:lpstr>
      <vt:lpstr>Equation</vt:lpstr>
      <vt:lpstr>PowerPoint Presentation</vt:lpstr>
      <vt:lpstr>Objectives</vt:lpstr>
      <vt:lpstr>Long Division of Polynomials</vt:lpstr>
      <vt:lpstr>Long Division of Polynomials  (continued)</vt:lpstr>
      <vt:lpstr>The Division Algorithm</vt:lpstr>
      <vt:lpstr>Example 2:  Long Division of Polynomials</vt:lpstr>
      <vt:lpstr>Example 2:  Long Division of Polynomials (continued)</vt:lpstr>
      <vt:lpstr>Synthetic Division</vt:lpstr>
      <vt:lpstr>Synthetic Division  (continued)</vt:lpstr>
      <vt:lpstr>Example 4:  Using Synthetic Division</vt:lpstr>
      <vt:lpstr>Example 4: Using Synthetic Division  (continued)</vt:lpstr>
      <vt:lpstr>The Remainder Theorem</vt:lpstr>
      <vt:lpstr>Example 5:  Using the Remainder Theorem to Evaluate a Polynomial Function</vt:lpstr>
      <vt:lpstr>The Factor Theorem</vt:lpstr>
      <vt:lpstr>Example 6:  Using the Factor Theorem</vt:lpstr>
      <vt:lpstr>Example 6:  Using the Factor Theorem (continued)</vt:lpstr>
      <vt:lpstr>Example 6:  Using the Factor Theorem       (continued)</vt:lpstr>
    </vt:vector>
  </TitlesOfParts>
  <Company>Copyright © 2022, 2018, 2014 Pearson Education,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8th Edition</dc:title>
  <dc:creator>Robert Blitzer</dc:creator>
  <cp:lastModifiedBy>Christi Verity</cp:lastModifiedBy>
  <cp:revision>956</cp:revision>
  <cp:lastPrinted>2001-11-04T00:51:13Z</cp:lastPrinted>
  <dcterms:created xsi:type="dcterms:W3CDTF">2005-02-25T19:46:41Z</dcterms:created>
  <dcterms:modified xsi:type="dcterms:W3CDTF">2023-01-03T01:21:53Z</dcterms:modified>
</cp:coreProperties>
</file>