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5" r:id="rId1"/>
  </p:sldMasterIdLst>
  <p:notesMasterIdLst>
    <p:notesMasterId r:id="rId28"/>
  </p:notesMasterIdLst>
  <p:handoutMasterIdLst>
    <p:handoutMasterId r:id="rId29"/>
  </p:handoutMasterIdLst>
  <p:sldIdLst>
    <p:sldId id="956" r:id="rId2"/>
    <p:sldId id="1195" r:id="rId3"/>
    <p:sldId id="1196" r:id="rId4"/>
    <p:sldId id="1197" r:id="rId5"/>
    <p:sldId id="1199" r:id="rId6"/>
    <p:sldId id="1200" r:id="rId7"/>
    <p:sldId id="1201" r:id="rId8"/>
    <p:sldId id="1202" r:id="rId9"/>
    <p:sldId id="1203" r:id="rId10"/>
    <p:sldId id="1204" r:id="rId11"/>
    <p:sldId id="1205" r:id="rId12"/>
    <p:sldId id="1206" r:id="rId13"/>
    <p:sldId id="1207" r:id="rId14"/>
    <p:sldId id="1208" r:id="rId15"/>
    <p:sldId id="1209" r:id="rId16"/>
    <p:sldId id="1210" r:id="rId17"/>
    <p:sldId id="1222" r:id="rId18"/>
    <p:sldId id="1211" r:id="rId19"/>
    <p:sldId id="1213" r:id="rId20"/>
    <p:sldId id="1214" r:id="rId21"/>
    <p:sldId id="1215" r:id="rId22"/>
    <p:sldId id="1216" r:id="rId23"/>
    <p:sldId id="1218" r:id="rId24"/>
    <p:sldId id="1219" r:id="rId25"/>
    <p:sldId id="1220" r:id="rId26"/>
    <p:sldId id="1221" r:id="rId27"/>
  </p:sldIdLst>
  <p:sldSz cx="9144000" cy="6858000" type="letter"/>
  <p:notesSz cx="6858000" cy="9144000"/>
  <p:embeddedFontLst>
    <p:embeddedFont>
      <p:font typeface="Arial Narrow" pitchFamily="34" charset="0"/>
      <p:regular r:id="rId30"/>
      <p:bold r:id="rId31"/>
      <p:italic r:id="rId32"/>
      <p:boldItalic r:id="rId33"/>
    </p:embeddedFont>
    <p:embeddedFont>
      <p:font typeface="Cambria Math" pitchFamily="18" charset="0"/>
      <p:regular r:id="rId34"/>
    </p:embeddedFon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Tahoma" pitchFamily="34" charset="0"/>
      <p:regular r:id="rId39"/>
      <p:bold r:id="rId40"/>
    </p:embeddedFont>
  </p:embeddedFontLst>
  <p:custDataLst>
    <p:tags r:id="rId41"/>
  </p:custDataLst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709">
          <p15:clr>
            <a:srgbClr val="A4A3A4"/>
          </p15:clr>
        </p15:guide>
        <p15:guide id="2" orient="horz" pos="910">
          <p15:clr>
            <a:srgbClr val="A4A3A4"/>
          </p15:clr>
        </p15:guide>
        <p15:guide id="3" pos="2888">
          <p15:clr>
            <a:srgbClr val="A4A3A4"/>
          </p15:clr>
        </p15:guide>
        <p15:guide id="4" pos="179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542"/>
    <a:srgbClr val="0000FF"/>
    <a:srgbClr val="4F2270"/>
    <a:srgbClr val="441D61"/>
    <a:srgbClr val="FFFFFF"/>
    <a:srgbClr val="3399FF"/>
    <a:srgbClr val="CCECFF"/>
    <a:srgbClr val="2BCEDF"/>
    <a:srgbClr val="BFE8FD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83" autoAdjust="0"/>
    <p:restoredTop sz="93129" autoAdjust="0"/>
  </p:normalViewPr>
  <p:slideViewPr>
    <p:cSldViewPr snapToGrid="0" snapToObjects="1">
      <p:cViewPr>
        <p:scale>
          <a:sx n="79" d="100"/>
          <a:sy n="79" d="100"/>
        </p:scale>
        <p:origin x="-78" y="186"/>
      </p:cViewPr>
      <p:guideLst>
        <p:guide orient="horz" pos="3709"/>
        <p:guide orient="horz" pos="910"/>
        <p:guide pos="2888"/>
        <p:guide pos="17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780" y="17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6.wmf"/><Relationship Id="rId1" Type="http://schemas.openxmlformats.org/officeDocument/2006/relationships/image" Target="../media/image12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6.wmf"/><Relationship Id="rId1" Type="http://schemas.openxmlformats.org/officeDocument/2006/relationships/image" Target="../media/image12.wmf"/><Relationship Id="rId4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0E77270-D752-4A69-956D-54DE5394951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24843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3830591-CFF9-4851-8FC0-8C47E8236FC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14089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3E9E9A-F84E-4838-87B3-CFAE17ACD626}" type="slidenum">
              <a:rPr lang="en-CA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CA" altLang="en-US">
              <a:latin typeface="Tahoma" panose="020B060403050404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013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30591-CFF9-4851-8FC0-8C47E8236FC5}" type="slidenum">
              <a:rPr lang="en-CA" altLang="en-US" smtClean="0"/>
              <a:pPr>
                <a:defRPr/>
              </a:pPr>
              <a:t>3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447521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30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030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61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86" y="0"/>
            <a:ext cx="9006214" cy="11763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996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973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642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84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34" y="0"/>
            <a:ext cx="9031266" cy="9731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76338"/>
            <a:ext cx="8229600" cy="494982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8311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6"/>
          <p:cNvSpPr txBox="1">
            <a:spLocks noChangeArrowheads="1"/>
          </p:cNvSpPr>
          <p:nvPr userDrawn="1"/>
        </p:nvSpPr>
        <p:spPr bwMode="auto">
          <a:xfrm>
            <a:off x="1058863" y="0"/>
            <a:ext cx="178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7" name="Text Box 8"/>
          <p:cNvSpPr txBox="1">
            <a:spLocks noChangeArrowheads="1"/>
          </p:cNvSpPr>
          <p:nvPr userDrawn="1"/>
        </p:nvSpPr>
        <p:spPr bwMode="auto">
          <a:xfrm>
            <a:off x="0" y="85725"/>
            <a:ext cx="1785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 sz="4400">
              <a:solidFill>
                <a:srgbClr val="FEE692"/>
              </a:solidFill>
              <a:latin typeface="Arial Narrow" panose="020B0606020202030204" pitchFamily="34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962" y="0"/>
            <a:ext cx="8705851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963" y="1187450"/>
            <a:ext cx="87058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0" name="Picture 17" descr="Pearson_Strap_Bound_White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9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0"/>
          <p:cNvSpPr>
            <a:spLocks noChangeArrowheads="1"/>
          </p:cNvSpPr>
          <p:nvPr userDrawn="1"/>
        </p:nvSpPr>
        <p:spPr bwMode="gray">
          <a:xfrm>
            <a:off x="0" y="6407150"/>
            <a:ext cx="9144000" cy="457200"/>
          </a:xfrm>
          <a:prstGeom prst="rect">
            <a:avLst/>
          </a:prstGeom>
          <a:solidFill>
            <a:srgbClr val="E86542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32" name="TextBox 16"/>
          <p:cNvSpPr txBox="1">
            <a:spLocks noChangeArrowheads="1"/>
          </p:cNvSpPr>
          <p:nvPr userDrawn="1"/>
        </p:nvSpPr>
        <p:spPr bwMode="auto">
          <a:xfrm>
            <a:off x="3435350" y="6503988"/>
            <a:ext cx="35591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>
                <a:solidFill>
                  <a:schemeClr val="tx1"/>
                </a:solidFill>
                <a:cs typeface="Times New Roman" panose="02020603050405020304" pitchFamily="18" charset="0"/>
              </a:rPr>
              <a:t>Copyright © 2022, 2018, 2014 Pearson Education, Inc.</a:t>
            </a:r>
          </a:p>
        </p:txBody>
      </p:sp>
      <p:sp>
        <p:nvSpPr>
          <p:cNvPr id="1033" name="TextBox 17"/>
          <p:cNvSpPr txBox="1">
            <a:spLocks noChangeArrowheads="1"/>
          </p:cNvSpPr>
          <p:nvPr userDrawn="1"/>
        </p:nvSpPr>
        <p:spPr bwMode="auto">
          <a:xfrm>
            <a:off x="7545388" y="6461125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- </a:t>
            </a:r>
            <a:fld id="{8DC64570-7FD5-4F38-8852-F169A1C7DD12}" type="slidenum">
              <a:rPr lang="en-US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Shape 40"/>
          <p:cNvPicPr preferRelativeResize="0"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2238"/>
            <a:ext cx="10826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6"/>
          <p:cNvSpPr txBox="1">
            <a:spLocks noChangeArrowheads="1"/>
          </p:cNvSpPr>
          <p:nvPr userDrawn="1"/>
        </p:nvSpPr>
        <p:spPr bwMode="auto">
          <a:xfrm>
            <a:off x="1363663" y="6524625"/>
            <a:ext cx="2120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100" b="1" spc="205" dirty="0">
                <a:solidFill>
                  <a:schemeClr val="tx1"/>
                </a:solidFill>
                <a:ea typeface="Calibri" panose="020F0502020204030204" pitchFamily="34" charset="0"/>
              </a:rPr>
              <a:t>ALWAYS LEARNING</a:t>
            </a:r>
          </a:p>
        </p:txBody>
      </p:sp>
      <p:cxnSp>
        <p:nvCxnSpPr>
          <p:cNvPr id="1036" name="Straight Connector 2"/>
          <p:cNvCxnSpPr>
            <a:cxnSpLocks noChangeShapeType="1"/>
          </p:cNvCxnSpPr>
          <p:nvPr userDrawn="1"/>
        </p:nvCxnSpPr>
        <p:spPr bwMode="auto">
          <a:xfrm>
            <a:off x="0" y="144462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1037" name="Straight Connector 4"/>
          <p:cNvCxnSpPr>
            <a:cxnSpLocks noChangeShapeType="1"/>
          </p:cNvCxnSpPr>
          <p:nvPr userDrawn="1"/>
        </p:nvCxnSpPr>
        <p:spPr bwMode="auto">
          <a:xfrm>
            <a:off x="0" y="1038225"/>
            <a:ext cx="9144000" cy="0"/>
          </a:xfrm>
          <a:prstGeom prst="line">
            <a:avLst/>
          </a:prstGeom>
          <a:noFill/>
          <a:ln w="44450" algn="ctr">
            <a:solidFill>
              <a:srgbClr val="E865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7" r:id="rId8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0.png"/><Relationship Id="rId7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7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4.wmf"/><Relationship Id="rId3" Type="http://schemas.openxmlformats.org/officeDocument/2006/relationships/image" Target="../media/image23.png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3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7.bin"/><Relationship Id="rId4" Type="http://schemas.openxmlformats.org/officeDocument/2006/relationships/image" Target="../media/image31.png"/><Relationship Id="rId9" Type="http://schemas.openxmlformats.org/officeDocument/2006/relationships/image" Target="../media/image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4.wmf"/><Relationship Id="rId3" Type="http://schemas.openxmlformats.org/officeDocument/2006/relationships/image" Target="../media/image33.png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3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34.png"/><Relationship Id="rId9" Type="http://schemas.openxmlformats.org/officeDocument/2006/relationships/image" Target="../media/image6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12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>
            <a:alpha val="988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32274"/>
            <a:ext cx="9144000" cy="64119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4099" name="Rectangle 22"/>
          <p:cNvSpPr>
            <a:spLocks noChangeArrowheads="1"/>
          </p:cNvSpPr>
          <p:nvPr/>
        </p:nvSpPr>
        <p:spPr bwMode="auto">
          <a:xfrm>
            <a:off x="304800" y="638175"/>
            <a:ext cx="402113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5400" dirty="0">
                <a:solidFill>
                  <a:srgbClr val="FEE69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6000" b="1" dirty="0">
                <a:cs typeface="Times New Roman" panose="02020603050405020304" pitchFamily="18" charset="0"/>
              </a:rPr>
              <a:t>Chapter 3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609600" y="1933575"/>
            <a:ext cx="4191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cs typeface="Arial" panose="020B0604020202020204" pitchFamily="34" charset="0"/>
              </a:rPr>
              <a:t>Polynomial and Rational Functions </a:t>
            </a:r>
          </a:p>
        </p:txBody>
      </p:sp>
      <p:sp>
        <p:nvSpPr>
          <p:cNvPr id="4101" name="Text Box 37"/>
          <p:cNvSpPr txBox="1">
            <a:spLocks noChangeArrowheads="1"/>
          </p:cNvSpPr>
          <p:nvPr/>
        </p:nvSpPr>
        <p:spPr bwMode="auto">
          <a:xfrm>
            <a:off x="609600" y="3922441"/>
            <a:ext cx="37163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3.1 Quadratic Functions</a:t>
            </a:r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C88A565-983E-44BE-9EFF-668C676F7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08194"/>
            <a:ext cx="3916127" cy="495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386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Graphing Quadratic Functions with Equations in the Form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1638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01" t="-4268" b="-6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To graph </a:t>
                </a:r>
                <a14:m>
                  <m:oMath xmlns:m="http://schemas.openxmlformats.org/officeDocument/2006/math">
                    <m:r>
                      <a:rPr lang="en-US" altLang="en-US" b="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altLang="en-US" b="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en-US" dirty="0"/>
                  <a:t>,</a:t>
                </a:r>
              </a:p>
              <a:p>
                <a:pPr marL="457200" indent="-457200"/>
                <a:r>
                  <a:rPr lang="en-US" altLang="en-US" dirty="0"/>
                  <a:t>1.  Determine whether the parabola opens upward or downward.  If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 &gt; 0, it opens upward.  If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 &lt; 0, it opens downward. </a:t>
                </a:r>
              </a:p>
              <a:p>
                <a:pPr marL="457200" indent="-457200"/>
                <a:endParaRPr lang="en-US" altLang="en-US" dirty="0"/>
              </a:p>
              <a:p>
                <a:pPr marL="457200" indent="-457200"/>
                <a:r>
                  <a:rPr lang="en-US" altLang="en-US" dirty="0"/>
                  <a:t>2.  Determine the vertex of the parabola.  The vertex is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altLang="en-US" dirty="0"/>
                  <a:t>.</a:t>
                </a:r>
              </a:p>
              <a:p>
                <a:pPr marL="457200" indent="-457200"/>
                <a:endParaRPr lang="en-US" altLang="en-US" dirty="0"/>
              </a:p>
              <a:p>
                <a:pPr marL="457200" indent="-457200"/>
                <a:r>
                  <a:rPr lang="en-US" altLang="en-US" dirty="0"/>
                  <a:t>3.  Find any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-intercepts by solving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(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) = 0.  The real solutions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en-US" dirty="0"/>
                  <a:t> are the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-intercepts. </a:t>
                </a:r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401" t="-1482" r="-560" b="-16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95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410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Graphing Quadratic Functions with Equations in the Form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altLang="en-US" i="1" dirty="0"/>
                  <a:t> (continued)</a:t>
                </a:r>
              </a:p>
            </p:txBody>
          </p:sp>
        </mc:Choice>
        <mc:Fallback xmlns="">
          <p:sp>
            <p:nvSpPr>
              <p:cNvPr id="1741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01" t="-4268" b="-6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altLang="en-US" dirty="0"/>
              <a:t>4.  Find the </a:t>
            </a:r>
            <a:r>
              <a:rPr lang="en-US" altLang="en-US" i="1" dirty="0"/>
              <a:t>y</a:t>
            </a:r>
            <a:r>
              <a:rPr lang="en-US" altLang="en-US" dirty="0"/>
              <a:t>-intercept by computing </a:t>
            </a:r>
            <a:r>
              <a:rPr lang="en-US" altLang="en-US" i="1" dirty="0"/>
              <a:t>f</a:t>
            </a:r>
            <a:r>
              <a:rPr lang="en-US" altLang="en-US" dirty="0"/>
              <a:t>(0).  Because </a:t>
            </a:r>
            <a:r>
              <a:rPr lang="en-US" altLang="en-US" i="1" dirty="0"/>
              <a:t>f</a:t>
            </a:r>
            <a:r>
              <a:rPr lang="en-US" altLang="en-US" dirty="0"/>
              <a:t>(0) = </a:t>
            </a:r>
            <a:r>
              <a:rPr lang="en-US" altLang="en-US" i="1" dirty="0"/>
              <a:t>c</a:t>
            </a:r>
            <a:r>
              <a:rPr lang="en-US" altLang="en-US" dirty="0"/>
              <a:t> (the constant term in the function’s equation), the </a:t>
            </a:r>
            <a:br>
              <a:rPr lang="en-US" altLang="en-US" dirty="0"/>
            </a:br>
            <a:r>
              <a:rPr lang="en-US" altLang="en-US" i="1" dirty="0"/>
              <a:t>y</a:t>
            </a:r>
            <a:r>
              <a:rPr lang="en-US" altLang="en-US" dirty="0"/>
              <a:t>-intercept is </a:t>
            </a:r>
            <a:r>
              <a:rPr lang="en-US" altLang="en-US" i="1" dirty="0"/>
              <a:t>c</a:t>
            </a:r>
            <a:r>
              <a:rPr lang="en-US" altLang="en-US" dirty="0"/>
              <a:t> and the parabola passes through (0, </a:t>
            </a:r>
            <a:r>
              <a:rPr lang="en-US" altLang="en-US" i="1" dirty="0"/>
              <a:t>c</a:t>
            </a:r>
            <a:r>
              <a:rPr lang="en-US" altLang="en-US" dirty="0"/>
              <a:t>).</a:t>
            </a:r>
          </a:p>
          <a:p>
            <a:pPr marL="457200" indent="-457200"/>
            <a:endParaRPr lang="en-US" altLang="en-US" dirty="0"/>
          </a:p>
          <a:p>
            <a:pPr marL="457200" indent="-457200"/>
            <a:r>
              <a:rPr lang="en-US" altLang="en-US" dirty="0"/>
              <a:t>5.  Plot the intercepts, the vertex, and additional points as necessary.  Connect these points with a smooth curve.</a:t>
            </a:r>
          </a:p>
        </p:txBody>
      </p:sp>
    </p:spTree>
    <p:extLst>
      <p:ext uri="{BB962C8B-B14F-4D97-AF65-F5344CB8AC3E}">
        <p14:creationId xmlns:p14="http://schemas.microsoft.com/office/powerpoint/2010/main" val="169568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34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Example 3:  Graphing a Quadratic Function in the Form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altLang="en-US" i="1" dirty="0"/>
                  <a:t> 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1843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01" t="-4268" b="-6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0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Graph the quadratic function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en-US" dirty="0"/>
                  <a:t>. Use</a:t>
                </a:r>
              </a:p>
              <a:p>
                <a:r>
                  <a:rPr lang="en-US" altLang="en-US" dirty="0"/>
                  <a:t>the graph to identify the function’s domain and its range.</a:t>
                </a:r>
              </a:p>
              <a:p>
                <a:r>
                  <a:rPr lang="en-US" altLang="en-US" dirty="0"/>
                  <a:t>Solution:</a:t>
                </a:r>
              </a:p>
              <a:p>
                <a:r>
                  <a:rPr lang="en-US" altLang="en-US" b="1" dirty="0"/>
                  <a:t>Step 1  Determine how the parabola opens.</a:t>
                </a:r>
              </a:p>
              <a:p>
                <a:r>
                  <a:rPr lang="en-US" altLang="en-US" i="1" dirty="0"/>
                  <a:t>a</a:t>
                </a:r>
                <a:r>
                  <a:rPr lang="en-US" altLang="en-US" dirty="0"/>
                  <a:t> = –1,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 &lt;  0, the parabola opens downward.</a:t>
                </a:r>
              </a:p>
              <a:p>
                <a:r>
                  <a:rPr lang="en-US" altLang="en-US" b="1" dirty="0"/>
                  <a:t>Step 2  Find the vertex.</a:t>
                </a:r>
              </a:p>
              <a:p>
                <a:r>
                  <a:rPr lang="en-US" altLang="en-US" dirty="0"/>
                  <a:t>The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-coordinate of the vertex is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en-US" dirty="0"/>
                  <a:t>.</a:t>
                </a:r>
              </a:p>
              <a:p>
                <a:r>
                  <a:rPr lang="en-US" altLang="en-US" i="1" dirty="0"/>
                  <a:t>a</a:t>
                </a:r>
                <a:r>
                  <a:rPr lang="en-US" altLang="en-US" dirty="0"/>
                  <a:t> = –1, </a:t>
                </a:r>
                <a:r>
                  <a:rPr lang="en-US" altLang="en-US" i="1" dirty="0"/>
                  <a:t>b</a:t>
                </a:r>
                <a:r>
                  <a:rPr lang="en-US" altLang="en-US" dirty="0"/>
                  <a:t> = 4, and </a:t>
                </a:r>
                <a:r>
                  <a:rPr lang="en-US" altLang="en-US" i="1" dirty="0"/>
                  <a:t>c</a:t>
                </a:r>
                <a:r>
                  <a:rPr lang="en-US" altLang="en-US" dirty="0"/>
                  <a:t> = 1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alt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860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458" t="-1401" b="-15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60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114" y="1948406"/>
            <a:ext cx="1911408" cy="1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72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58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Example 3:  Graphing a Quadratic Function in the Form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altLang="en-US" i="1" dirty="0"/>
                  <a:t> (continued)</a:t>
                </a:r>
              </a:p>
            </p:txBody>
          </p:sp>
        </mc:Choice>
        <mc:Fallback xmlns="">
          <p:sp>
            <p:nvSpPr>
              <p:cNvPr id="1945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01" t="-4268" b="-6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04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08296"/>
                <a:ext cx="8229600" cy="4817868"/>
              </a:xfrm>
            </p:spPr>
            <p:txBody>
              <a:bodyPr/>
              <a:lstStyle/>
              <a:p>
                <a:r>
                  <a:rPr lang="en-US" altLang="en-US" dirty="0"/>
                  <a:t>Graph: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en-US" b="1" dirty="0"/>
                  <a:t>.</a:t>
                </a:r>
              </a:p>
              <a:p>
                <a:r>
                  <a:rPr lang="en-US" altLang="en-US" b="1" dirty="0"/>
                  <a:t>Step 2 </a:t>
                </a:r>
                <a:r>
                  <a:rPr lang="en-US" altLang="en-US" b="1" i="1" dirty="0"/>
                  <a:t>(continued)</a:t>
                </a:r>
                <a:r>
                  <a:rPr lang="en-US" altLang="en-US" b="1" dirty="0"/>
                  <a:t>  Find the vertex.</a:t>
                </a:r>
              </a:p>
              <a:p>
                <a:r>
                  <a:rPr lang="en-US" altLang="en-US" dirty="0"/>
                  <a:t>We found that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= 2 at the vertex. Substitute to find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altLang="en-US" dirty="0"/>
              </a:p>
              <a:p>
                <a:r>
                  <a:rPr lang="en-US" altLang="en-US" b="0" dirty="0"/>
                  <a:t>     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=−4+8+1=5</m:t>
                    </m:r>
                  </m:oMath>
                </a14:m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The coordinates of the vertex are (2, 5). 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870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08296"/>
                <a:ext cx="8229600" cy="4817868"/>
              </a:xfrm>
              <a:blipFill>
                <a:blip r:embed="rId3"/>
                <a:stretch>
                  <a:fillRect l="-1698" t="-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821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482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Example 3:  Graphing a Quadratic Function in the Form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altLang="en-US" i="1" dirty="0"/>
                  <a:t> (continued)</a:t>
                </a:r>
              </a:p>
            </p:txBody>
          </p:sp>
        </mc:Choice>
        <mc:Fallback xmlns="">
          <p:sp>
            <p:nvSpPr>
              <p:cNvPr id="2048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01" t="-4268" b="-6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0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024052"/>
                <a:ext cx="8229600" cy="4902274"/>
              </a:xfrm>
            </p:spPr>
            <p:txBody>
              <a:bodyPr/>
              <a:lstStyle/>
              <a:p>
                <a:r>
                  <a:rPr lang="en-US" altLang="en-US" dirty="0"/>
                  <a:t>Graph: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en-US" dirty="0"/>
                  <a:t>.</a:t>
                </a:r>
              </a:p>
              <a:p>
                <a:r>
                  <a:rPr lang="en-US" altLang="en-US" b="1" dirty="0"/>
                  <a:t>Step 3  Find the </a:t>
                </a:r>
                <a:r>
                  <a:rPr lang="en-US" altLang="en-US" b="1" i="1" dirty="0"/>
                  <a:t>x</a:t>
                </a:r>
                <a:r>
                  <a:rPr lang="en-US" altLang="en-US" b="1" dirty="0"/>
                  <a:t>-intercepts by solving </a:t>
                </a:r>
                <a:r>
                  <a:rPr lang="en-US" altLang="en-US" b="1" i="1" dirty="0"/>
                  <a:t>f</a:t>
                </a:r>
                <a:r>
                  <a:rPr lang="en-US" altLang="en-US" b="1" dirty="0"/>
                  <a:t>(</a:t>
                </a:r>
                <a:r>
                  <a:rPr lang="en-US" altLang="en-US" b="1" i="1" dirty="0"/>
                  <a:t>x</a:t>
                </a:r>
                <a:r>
                  <a:rPr lang="en-US" altLang="en-US" b="1" dirty="0"/>
                  <a:t>) = 0.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+1→0=−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altLang="en-US" dirty="0"/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en-US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altLang="en-US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en-US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altLang="en-US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en-US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altLang="en-US" i="1" smtClean="0"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altLang="en-US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en-US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b="1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The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-intercepts are –0.2 and 4.2. The parabola passes through (–0.2, 0) and (4.2, 0).</a:t>
                </a:r>
              </a:p>
            </p:txBody>
          </p:sp>
        </mc:Choice>
        <mc:Fallback xmlns="">
          <p:sp>
            <p:nvSpPr>
              <p:cNvPr id="880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024052"/>
                <a:ext cx="8229600" cy="4902274"/>
              </a:xfrm>
              <a:blipFill rotWithShape="1">
                <a:blip r:embed="rId3"/>
                <a:stretch>
                  <a:fillRect l="-1481" t="-1244" b="-144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88DBBF29-0F18-4814-A453-312C332B8326}"/>
                  </a:ext>
                </a:extLst>
              </p:cNvPr>
              <p:cNvSpPr txBox="1"/>
              <p:nvPr/>
            </p:nvSpPr>
            <p:spPr>
              <a:xfrm>
                <a:off x="3582148" y="2447737"/>
                <a:ext cx="4585446" cy="1106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−4±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(−1)(1)</m:t>
                              </m:r>
                            </m:e>
                          </m:rad>
                        </m:num>
                        <m:den>
                          <m:d>
                            <m:dPr>
                              <m:begChr m:val=""/>
                              <m:sepChr m:val="(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8DBBF29-0F18-4814-A453-312C332B8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148" y="2447737"/>
                <a:ext cx="4585446" cy="110697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8ED76DE5-56F4-43D8-ACEC-DE91488B5DA2}"/>
                  </a:ext>
                </a:extLst>
              </p:cNvPr>
              <p:cNvSpPr txBox="1"/>
              <p:nvPr/>
            </p:nvSpPr>
            <p:spPr>
              <a:xfrm>
                <a:off x="686548" y="3686411"/>
                <a:ext cx="2895600" cy="9923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−4±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16+4</m:t>
                              </m:r>
                            </m:e>
                          </m:rad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ED76DE5-56F4-43D8-ACEC-DE91488B5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48" y="3686411"/>
                <a:ext cx="2895600" cy="9923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43459475-630D-4988-A77C-44F655F0B28F}"/>
                  </a:ext>
                </a:extLst>
              </p:cNvPr>
              <p:cNvSpPr txBox="1"/>
              <p:nvPr/>
            </p:nvSpPr>
            <p:spPr>
              <a:xfrm>
                <a:off x="3432362" y="3670140"/>
                <a:ext cx="2279276" cy="9959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−4±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</m:rad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3459475-630D-4988-A77C-44F655F0B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362" y="3670140"/>
                <a:ext cx="2279276" cy="99591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CE3B2C51-73EA-4786-9BA6-EE7DD75CCF4B}"/>
                  </a:ext>
                </a:extLst>
              </p:cNvPr>
              <p:cNvSpPr txBox="1"/>
              <p:nvPr/>
            </p:nvSpPr>
            <p:spPr>
              <a:xfrm>
                <a:off x="636541" y="4635483"/>
                <a:ext cx="3745006" cy="9959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−4+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</m:rad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≈−0.2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E3B2C51-73EA-4786-9BA6-EE7DD75CC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41" y="4635483"/>
                <a:ext cx="3745006" cy="9959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684C21EA-7E66-4FB5-BD39-B7BC883B9740}"/>
                  </a:ext>
                </a:extLst>
              </p:cNvPr>
              <p:cNvSpPr txBox="1"/>
              <p:nvPr/>
            </p:nvSpPr>
            <p:spPr>
              <a:xfrm>
                <a:off x="4736003" y="4635483"/>
                <a:ext cx="3596341" cy="9959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−4−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</m:rad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≈4.2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84C21EA-7E66-4FB5-BD39-B7BC883B9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003" y="4635483"/>
                <a:ext cx="3596341" cy="9959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133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506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Example 3:  Graphing a Quadratic Function in the Form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altLang="en-US" i="1" dirty="0"/>
                  <a:t> (continued)</a:t>
                </a:r>
              </a:p>
            </p:txBody>
          </p:sp>
        </mc:Choice>
        <mc:Fallback xmlns="">
          <p:sp>
            <p:nvSpPr>
              <p:cNvPr id="2150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01" t="-4268" b="-6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09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Graph: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en-US" dirty="0"/>
                  <a:t>.</a:t>
                </a:r>
              </a:p>
              <a:p>
                <a:endParaRPr lang="en-US" altLang="en-US" b="1" dirty="0"/>
              </a:p>
              <a:p>
                <a:r>
                  <a:rPr lang="en-US" altLang="en-US" b="1" dirty="0"/>
                  <a:t>Step 4  Find the </a:t>
                </a:r>
                <a:r>
                  <a:rPr lang="en-US" altLang="en-US" b="1" i="1" dirty="0"/>
                  <a:t>y</a:t>
                </a:r>
                <a:r>
                  <a:rPr lang="en-US" altLang="en-US" b="1" dirty="0"/>
                  <a:t>-intercept by computing </a:t>
                </a:r>
                <a:r>
                  <a:rPr lang="en-US" altLang="en-US" b="1" i="1" dirty="0"/>
                  <a:t>f</a:t>
                </a:r>
                <a:r>
                  <a:rPr lang="en-US" altLang="en-US" b="1" dirty="0"/>
                  <a:t>(0).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d>
                        <m:d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+1=1</m:t>
                      </m:r>
                    </m:oMath>
                  </m:oMathPara>
                </a14:m>
                <a:endParaRPr lang="en-US" altLang="en-US" dirty="0"/>
              </a:p>
              <a:p>
                <a:r>
                  <a:rPr lang="en-US" altLang="en-US" dirty="0"/>
                  <a:t>The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-intercept is 1; the parabola passes through the point (0, 1).</a:t>
                </a:r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890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458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699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530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Example 3:  Graphing a Quadratic Function in the Form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altLang="en-US" i="1" dirty="0"/>
                  <a:t> (continued)</a:t>
                </a:r>
              </a:p>
            </p:txBody>
          </p:sp>
        </mc:Choice>
        <mc:Fallback xmlns="">
          <p:sp>
            <p:nvSpPr>
              <p:cNvPr id="2253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401" t="-4268" b="-6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11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37958"/>
                <a:ext cx="8229600" cy="4888206"/>
              </a:xfrm>
            </p:spPr>
            <p:txBody>
              <a:bodyPr/>
              <a:lstStyle/>
              <a:p>
                <a:r>
                  <a:rPr lang="en-US" altLang="en-US" dirty="0"/>
                  <a:t>Graph: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en-US" dirty="0"/>
                  <a:t>.</a:t>
                </a:r>
              </a:p>
              <a:p>
                <a:r>
                  <a:rPr lang="en-US" altLang="en-US" b="1" dirty="0"/>
                  <a:t>Step 5  Graph the parabola.</a:t>
                </a:r>
              </a:p>
              <a:p>
                <a:r>
                  <a:rPr lang="en-US" altLang="en-US" dirty="0"/>
                  <a:t>The graph passes through</a:t>
                </a:r>
                <a:br>
                  <a:rPr lang="en-US" altLang="en-US" dirty="0"/>
                </a:br>
                <a:r>
                  <a:rPr lang="en-US" altLang="en-US" dirty="0"/>
                  <a:t>the </a:t>
                </a:r>
                <a:r>
                  <a:rPr lang="en-US" altLang="en-US" i="1" dirty="0">
                    <a:solidFill>
                      <a:srgbClr val="E60000"/>
                    </a:solidFill>
                  </a:rPr>
                  <a:t>x</a:t>
                </a:r>
                <a:r>
                  <a:rPr lang="en-US" altLang="en-US" dirty="0">
                    <a:solidFill>
                      <a:srgbClr val="E60000"/>
                    </a:solidFill>
                  </a:rPr>
                  <a:t>-intercepts </a:t>
                </a:r>
                <a:r>
                  <a:rPr lang="en-US" altLang="en-US" dirty="0"/>
                  <a:t>at (–0.2, 0)</a:t>
                </a:r>
                <a:br>
                  <a:rPr lang="en-US" altLang="en-US" dirty="0"/>
                </a:br>
                <a:r>
                  <a:rPr lang="en-US" altLang="en-US" dirty="0"/>
                  <a:t>and (4.2, 0).</a:t>
                </a:r>
              </a:p>
              <a:p>
                <a:r>
                  <a:rPr lang="en-US" altLang="en-US" dirty="0"/>
                  <a:t>The graph passes through</a:t>
                </a:r>
                <a:br>
                  <a:rPr lang="en-US" altLang="en-US" dirty="0"/>
                </a:br>
                <a:r>
                  <a:rPr lang="en-US" altLang="en-US" dirty="0"/>
                  <a:t>the </a:t>
                </a:r>
                <a:r>
                  <a:rPr lang="en-US" altLang="en-US" i="1" dirty="0">
                    <a:solidFill>
                      <a:srgbClr val="0000FF"/>
                    </a:solidFill>
                  </a:rPr>
                  <a:t>y</a:t>
                </a:r>
                <a:r>
                  <a:rPr lang="en-US" altLang="en-US" dirty="0">
                    <a:solidFill>
                      <a:srgbClr val="0000FF"/>
                    </a:solidFill>
                  </a:rPr>
                  <a:t>-intercept</a:t>
                </a:r>
                <a:r>
                  <a:rPr lang="en-US" altLang="en-US" dirty="0"/>
                  <a:t> at (0, 1).</a:t>
                </a:r>
              </a:p>
              <a:p>
                <a:r>
                  <a:rPr lang="en-US" altLang="en-US" dirty="0"/>
                  <a:t>The </a:t>
                </a:r>
                <a:r>
                  <a:rPr lang="en-US" altLang="en-US" dirty="0">
                    <a:solidFill>
                      <a:srgbClr val="008000"/>
                    </a:solidFill>
                  </a:rPr>
                  <a:t>vertex</a:t>
                </a:r>
                <a:r>
                  <a:rPr lang="en-US" altLang="en-US" dirty="0"/>
                  <a:t> is (2, 5).</a:t>
                </a:r>
              </a:p>
              <a:p>
                <a:r>
                  <a:rPr lang="en-US" altLang="en-US" dirty="0"/>
                  <a:t>The </a:t>
                </a:r>
                <a:r>
                  <a:rPr lang="en-US" altLang="en-US" dirty="0">
                    <a:solidFill>
                      <a:srgbClr val="7D3F6C"/>
                    </a:solidFill>
                  </a:rPr>
                  <a:t>axis of symmetry </a:t>
                </a:r>
                <a:r>
                  <a:rPr lang="en-US" altLang="en-US" dirty="0"/>
                  <a:t>is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= 2.</a:t>
                </a:r>
              </a:p>
            </p:txBody>
          </p:sp>
        </mc:Choice>
        <mc:Fallback xmlns="">
          <p:sp>
            <p:nvSpPr>
              <p:cNvPr id="901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37958"/>
                <a:ext cx="8229600" cy="4888206"/>
              </a:xfrm>
              <a:blipFill>
                <a:blip r:embed="rId4"/>
                <a:stretch>
                  <a:fillRect l="-1698" t="-1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01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2071688"/>
            <a:ext cx="451802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0119" name="Object 7"/>
          <p:cNvGraphicFramePr>
            <a:graphicFrameLocks noChangeAspect="1"/>
          </p:cNvGraphicFramePr>
          <p:nvPr/>
        </p:nvGraphicFramePr>
        <p:xfrm>
          <a:off x="6834188" y="2552700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4" name="Equation" r:id="rId6" imgW="190440" imgH="228600" progId="Equation.DSMT4">
                  <p:embed/>
                </p:oleObj>
              </mc:Choice>
              <mc:Fallback>
                <p:oleObj name="Equation" r:id="rId6" imgW="190440" imgH="228600" progId="Equation.DSMT4">
                  <p:embed/>
                  <p:pic>
                    <p:nvPicPr>
                      <p:cNvPr id="901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4188" y="2552700"/>
                        <a:ext cx="190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0" name="Object 8"/>
          <p:cNvGraphicFramePr>
            <a:graphicFrameLocks noChangeAspect="1"/>
          </p:cNvGraphicFramePr>
          <p:nvPr/>
        </p:nvGraphicFramePr>
        <p:xfrm>
          <a:off x="5984875" y="4079875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5" name="Equation" r:id="rId8" imgW="190500" imgH="228600" progId="Equation.DSMT4">
                  <p:embed/>
                </p:oleObj>
              </mc:Choice>
              <mc:Fallback>
                <p:oleObj name="Equation" r:id="rId8" imgW="190500" imgH="228600" progId="Equation.DSMT4">
                  <p:embed/>
                  <p:pic>
                    <p:nvPicPr>
                      <p:cNvPr id="901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75" y="4079875"/>
                        <a:ext cx="190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1" name="Object 9"/>
          <p:cNvGraphicFramePr>
            <a:graphicFrameLocks noChangeAspect="1"/>
          </p:cNvGraphicFramePr>
          <p:nvPr/>
        </p:nvGraphicFramePr>
        <p:xfrm>
          <a:off x="5875338" y="4437063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6" name="Equation" r:id="rId10" imgW="190440" imgH="228600" progId="Equation.DSMT4">
                  <p:embed/>
                </p:oleObj>
              </mc:Choice>
              <mc:Fallback>
                <p:oleObj name="Equation" r:id="rId10" imgW="190440" imgH="228600" progId="Equation.DSMT4">
                  <p:embed/>
                  <p:pic>
                    <p:nvPicPr>
                      <p:cNvPr id="9012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5338" y="4437063"/>
                        <a:ext cx="190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2" name="Object 10"/>
          <p:cNvGraphicFramePr>
            <a:graphicFrameLocks noChangeAspect="1"/>
          </p:cNvGraphicFramePr>
          <p:nvPr/>
        </p:nvGraphicFramePr>
        <p:xfrm>
          <a:off x="7770813" y="4437063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7" name="Equation" r:id="rId12" imgW="190440" imgH="228600" progId="Equation.DSMT4">
                  <p:embed/>
                </p:oleObj>
              </mc:Choice>
              <mc:Fallback>
                <p:oleObj name="Equation" r:id="rId12" imgW="190440" imgH="228600" progId="Equation.DSMT4">
                  <p:embed/>
                  <p:pic>
                    <p:nvPicPr>
                      <p:cNvPr id="9012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0813" y="4437063"/>
                        <a:ext cx="190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23" name="Line 11"/>
          <p:cNvSpPr>
            <a:spLocks noChangeShapeType="1"/>
          </p:cNvSpPr>
          <p:nvPr/>
        </p:nvSpPr>
        <p:spPr bwMode="auto">
          <a:xfrm>
            <a:off x="6924329" y="2336800"/>
            <a:ext cx="0" cy="3789363"/>
          </a:xfrm>
          <a:prstGeom prst="line">
            <a:avLst/>
          </a:prstGeom>
          <a:noFill/>
          <a:ln w="31750">
            <a:solidFill>
              <a:srgbClr val="7D3F6C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2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530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Example 3:  Graphing a Quadratic Function in the Form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altLang="en-US" i="1" dirty="0"/>
                  <a:t> (continued)</a:t>
                </a:r>
              </a:p>
            </p:txBody>
          </p:sp>
        </mc:Choice>
        <mc:Fallback xmlns="">
          <p:sp>
            <p:nvSpPr>
              <p:cNvPr id="2253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458" t="-5063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11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199" y="1151068"/>
                <a:ext cx="8456613" cy="4975096"/>
              </a:xfrm>
            </p:spPr>
            <p:txBody>
              <a:bodyPr/>
              <a:lstStyle/>
              <a:p>
                <a:r>
                  <a:rPr lang="en-US" altLang="en-US" dirty="0"/>
                  <a:t>Graph: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en-US" dirty="0"/>
                  <a:t>. Use the graph to identify the function’s domain and its range. 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The domain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∞, ∞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 </a:t>
                </a:r>
              </a:p>
              <a:p>
                <a:r>
                  <a:rPr lang="en-US" altLang="en-US" dirty="0"/>
                  <a:t>The range</a:t>
                </a:r>
                <a:r>
                  <a:rPr lang="en-US" altLang="en-US" dirty="0">
                    <a:solidFill>
                      <a:srgbClr val="7D3F6C"/>
                    </a:solidFill>
                  </a:rPr>
                  <a:t> </a:t>
                </a:r>
                <a:r>
                  <a:rPr lang="en-US" altLang="en-US" dirty="0"/>
                  <a:t>is 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n-US" alt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∞, </m:t>
                        </m:r>
                      </m:e>
                    </m:d>
                    <m:d>
                      <m:dPr>
                        <m:begChr m:val=""/>
                        <m:endChr m:val="]"/>
                        <m:ctrlPr>
                          <a:rPr lang="en-US" alt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altLang="en-US" dirty="0"/>
                  <a:t>.</a:t>
                </a:r>
              </a:p>
            </p:txBody>
          </p:sp>
        </mc:Choice>
        <mc:Fallback xmlns="">
          <p:sp>
            <p:nvSpPr>
              <p:cNvPr id="901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199" y="1151068"/>
                <a:ext cx="8456613" cy="4975096"/>
              </a:xfrm>
              <a:blipFill>
                <a:blip r:embed="rId4"/>
                <a:stretch>
                  <a:fillRect l="-1652" t="-1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01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2071688"/>
            <a:ext cx="4518025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0119" name="Object 7"/>
          <p:cNvGraphicFramePr>
            <a:graphicFrameLocks noChangeAspect="1"/>
          </p:cNvGraphicFramePr>
          <p:nvPr/>
        </p:nvGraphicFramePr>
        <p:xfrm>
          <a:off x="6834188" y="2552700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5" name="Equation" r:id="rId6" imgW="190440" imgH="228600" progId="Equation.DSMT4">
                  <p:embed/>
                </p:oleObj>
              </mc:Choice>
              <mc:Fallback>
                <p:oleObj name="Equation" r:id="rId6" imgW="190440" imgH="228600" progId="Equation.DSMT4">
                  <p:embed/>
                  <p:pic>
                    <p:nvPicPr>
                      <p:cNvPr id="901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4188" y="2552700"/>
                        <a:ext cx="190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0" name="Object 8"/>
          <p:cNvGraphicFramePr>
            <a:graphicFrameLocks noChangeAspect="1"/>
          </p:cNvGraphicFramePr>
          <p:nvPr/>
        </p:nvGraphicFramePr>
        <p:xfrm>
          <a:off x="5984875" y="4079875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6" name="Equation" r:id="rId8" imgW="190500" imgH="228600" progId="Equation.DSMT4">
                  <p:embed/>
                </p:oleObj>
              </mc:Choice>
              <mc:Fallback>
                <p:oleObj name="Equation" r:id="rId8" imgW="190500" imgH="228600" progId="Equation.DSMT4">
                  <p:embed/>
                  <p:pic>
                    <p:nvPicPr>
                      <p:cNvPr id="901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75" y="4079875"/>
                        <a:ext cx="190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1" name="Object 9"/>
          <p:cNvGraphicFramePr>
            <a:graphicFrameLocks noChangeAspect="1"/>
          </p:cNvGraphicFramePr>
          <p:nvPr/>
        </p:nvGraphicFramePr>
        <p:xfrm>
          <a:off x="5875338" y="4437063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7" name="Equation" r:id="rId10" imgW="190440" imgH="228600" progId="Equation.DSMT4">
                  <p:embed/>
                </p:oleObj>
              </mc:Choice>
              <mc:Fallback>
                <p:oleObj name="Equation" r:id="rId10" imgW="190440" imgH="228600" progId="Equation.DSMT4">
                  <p:embed/>
                  <p:pic>
                    <p:nvPicPr>
                      <p:cNvPr id="9012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5338" y="4437063"/>
                        <a:ext cx="190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2" name="Object 10"/>
          <p:cNvGraphicFramePr>
            <a:graphicFrameLocks noChangeAspect="1"/>
          </p:cNvGraphicFramePr>
          <p:nvPr/>
        </p:nvGraphicFramePr>
        <p:xfrm>
          <a:off x="7770813" y="4437063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8" name="Equation" r:id="rId12" imgW="190440" imgH="228600" progId="Equation.DSMT4">
                  <p:embed/>
                </p:oleObj>
              </mc:Choice>
              <mc:Fallback>
                <p:oleObj name="Equation" r:id="rId12" imgW="190440" imgH="228600" progId="Equation.DSMT4">
                  <p:embed/>
                  <p:pic>
                    <p:nvPicPr>
                      <p:cNvPr id="9012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0813" y="4437063"/>
                        <a:ext cx="190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23" name="Line 11"/>
          <p:cNvSpPr>
            <a:spLocks noChangeShapeType="1"/>
          </p:cNvSpPr>
          <p:nvPr/>
        </p:nvSpPr>
        <p:spPr bwMode="auto">
          <a:xfrm>
            <a:off x="6924329" y="2336800"/>
            <a:ext cx="0" cy="3789363"/>
          </a:xfrm>
          <a:prstGeom prst="line">
            <a:avLst/>
          </a:prstGeom>
          <a:noFill/>
          <a:ln w="31750">
            <a:solidFill>
              <a:srgbClr val="7D3F6C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3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Minimum and Maximum:  Quadratic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13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Consider the quadratic function </a:t>
                </a:r>
                <a14:m>
                  <m:oMath xmlns:m="http://schemas.openxmlformats.org/officeDocument/2006/math">
                    <m:r>
                      <a:rPr lang="en-US" altLang="en-US" b="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altLang="en-US" b="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altLang="en-US" dirty="0"/>
              </a:p>
              <a:p>
                <a:pPr marL="457200" indent="-457200">
                  <a:spcBef>
                    <a:spcPct val="10000"/>
                  </a:spcBef>
                </a:pPr>
                <a:r>
                  <a:rPr lang="en-US" altLang="en-US" dirty="0"/>
                  <a:t>1.  If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 &gt; 0, then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 has a minimum that occurs at </a:t>
                </a:r>
                <a:r>
                  <a:rPr lang="en-US" altLang="en-US" b="0" i="1" dirty="0">
                    <a:latin typeface="Cambria Math" panose="02040503050406030204" pitchFamily="18" charset="0"/>
                  </a:rPr>
                  <a:t/>
                </a:r>
                <a:br>
                  <a:rPr lang="en-US" alt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altLang="en-US" dirty="0"/>
                  <a:t>This minimum value is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dirty="0"/>
              </a:p>
              <a:p>
                <a:pPr marL="457200" indent="-457200">
                  <a:spcBef>
                    <a:spcPct val="10000"/>
                  </a:spcBef>
                </a:pPr>
                <a:endParaRPr lang="en-US" altLang="en-US" dirty="0"/>
              </a:p>
              <a:p>
                <a:pPr marL="457200" indent="-457200">
                  <a:spcBef>
                    <a:spcPct val="10000"/>
                  </a:spcBef>
                </a:pPr>
                <a:r>
                  <a:rPr lang="en-US" altLang="en-US" dirty="0"/>
                  <a:t>2.  If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 &lt; 0, then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 has a maximum that occurs at</a:t>
                </a:r>
                <a:br>
                  <a:rPr lang="en-US" altLang="en-US" dirty="0"/>
                </a:b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en-US" dirty="0"/>
                  <a:t>. This maximum value is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dirty="0"/>
              </a:p>
              <a:p>
                <a:pPr marL="457200" indent="-457200">
                  <a:spcBef>
                    <a:spcPct val="10000"/>
                  </a:spcBef>
                </a:pPr>
                <a:endParaRPr lang="en-US" altLang="en-US" dirty="0"/>
              </a:p>
              <a:p>
                <a:pPr>
                  <a:spcBef>
                    <a:spcPct val="10000"/>
                  </a:spcBef>
                </a:pPr>
                <a:r>
                  <a:rPr lang="en-US" altLang="en-US" dirty="0"/>
                  <a:t>In each case, the value of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gives the location of the minimum or maximum value. The value of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 or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en-US" dirty="0"/>
                  <a:t>, gives that minimum or maximum value. </a:t>
                </a:r>
              </a:p>
            </p:txBody>
          </p:sp>
        </mc:Choice>
        <mc:Fallback xmlns="">
          <p:sp>
            <p:nvSpPr>
              <p:cNvPr id="911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482" b="-19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944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4a:  Obtaining Information about a Quadratic Function from Its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18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07963" y="1187450"/>
                <a:ext cx="8831534" cy="4525963"/>
              </a:xfrm>
            </p:spPr>
            <p:txBody>
              <a:bodyPr/>
              <a:lstStyle/>
              <a:p>
                <a:r>
                  <a:rPr lang="en-US" altLang="en-US" dirty="0"/>
                  <a:t>Consider the quadratic function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−16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+1000.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Determine, without graphing, whether the function has a minimum value or a maximum value.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Solution:</a:t>
                </a:r>
              </a:p>
              <a:p>
                <a:r>
                  <a:rPr lang="en-US" altLang="en-US" dirty="0"/>
                  <a:t>Because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 = 4; 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 &gt; 0.  </a:t>
                </a:r>
              </a:p>
              <a:p>
                <a:r>
                  <a:rPr lang="en-US" altLang="en-US" dirty="0"/>
                  <a:t>The function has a minimum value.</a:t>
                </a:r>
              </a:p>
            </p:txBody>
          </p:sp>
        </mc:Choice>
        <mc:Fallback xmlns="">
          <p:sp>
            <p:nvSpPr>
              <p:cNvPr id="931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7963" y="1187450"/>
                <a:ext cx="8831534" cy="4525963"/>
              </a:xfrm>
              <a:blipFill>
                <a:blip r:embed="rId2"/>
                <a:stretch>
                  <a:fillRect l="-1380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449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694738" algn="r"/>
              </a:tabLst>
            </a:pPr>
            <a:r>
              <a:rPr lang="en-US" altLang="en-US" dirty="0"/>
              <a:t>Objectives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Recognize characteristics of parabolas.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Graph parabolas.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Determine a quadratic function’s minimum or maximum value.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Solve problems involving a quadratic function’s minimum or maximum value.</a:t>
            </a:r>
          </a:p>
        </p:txBody>
      </p:sp>
    </p:spTree>
    <p:extLst>
      <p:ext uri="{BB962C8B-B14F-4D97-AF65-F5344CB8AC3E}">
        <p14:creationId xmlns:p14="http://schemas.microsoft.com/office/powerpoint/2010/main" val="1284627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4b:  Obtaining Information about a Quadratic Function from Its Equation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421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07963" y="1187450"/>
                <a:ext cx="8831534" cy="4525963"/>
              </a:xfrm>
            </p:spPr>
            <p:txBody>
              <a:bodyPr/>
              <a:lstStyle/>
              <a:p>
                <a:r>
                  <a:rPr lang="en-US" altLang="en-US" dirty="0"/>
                  <a:t>Consider the quadratic function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−16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+1000.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Find the minimum or maximum value and determine where it occurs.</a:t>
                </a:r>
              </a:p>
              <a:p>
                <a:r>
                  <a:rPr lang="en-US" altLang="en-US" dirty="0"/>
                  <a:t>Solution: </a:t>
                </a:r>
              </a:p>
              <a:p>
                <a:r>
                  <a:rPr lang="en-US" altLang="en-US" i="1" dirty="0"/>
                  <a:t>a</a:t>
                </a:r>
                <a:r>
                  <a:rPr lang="en-US" altLang="en-US" dirty="0"/>
                  <a:t> = 4, </a:t>
                </a:r>
                <a:r>
                  <a:rPr lang="en-US" altLang="en-US" i="1" dirty="0"/>
                  <a:t>b</a:t>
                </a:r>
                <a:r>
                  <a:rPr lang="en-US" altLang="en-US" dirty="0"/>
                  <a:t> = –16, </a:t>
                </a:r>
                <a:r>
                  <a:rPr lang="en-US" altLang="en-US" i="1" dirty="0"/>
                  <a:t>c</a:t>
                </a:r>
                <a:r>
                  <a:rPr lang="en-US" altLang="en-US" dirty="0"/>
                  <a:t> = 1000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altLang="en-US" dirty="0"/>
              </a:p>
              <a:p>
                <a:r>
                  <a:rPr lang="en-US" altLang="en-US" dirty="0"/>
                  <a:t>The </a:t>
                </a:r>
                <a:r>
                  <a:rPr lang="en-US" altLang="en-US" dirty="0" smtClean="0"/>
                  <a:t>minimum </a:t>
                </a:r>
                <a:r>
                  <a:rPr lang="en-US" altLang="en-US" dirty="0"/>
                  <a:t>value occurs at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= 2.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e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i="1">
                          <a:latin typeface="Cambria Math" panose="02040503050406030204" pitchFamily="18" charset="0"/>
                        </a:rPr>
                        <m:t>−16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+1000</m:t>
                      </m:r>
                    </m:oMath>
                  </m:oMathPara>
                </a14:m>
                <a:endParaRPr lang="en-US" altLang="en-US" dirty="0"/>
              </a:p>
              <a:p>
                <a:r>
                  <a:rPr lang="en-US" altLang="en-US" b="0" dirty="0"/>
                  <a:t>     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=16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32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1000=984</m:t>
                    </m:r>
                  </m:oMath>
                </a14:m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The minimum value of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 is 984.  </a:t>
                </a:r>
              </a:p>
            </p:txBody>
          </p:sp>
        </mc:Choice>
        <mc:Fallback>
          <p:sp>
            <p:nvSpPr>
              <p:cNvPr id="942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7963" y="1187450"/>
                <a:ext cx="8831534" cy="4525963"/>
              </a:xfrm>
              <a:blipFill rotWithShape="1">
                <a:blip r:embed="rId2"/>
                <a:stretch>
                  <a:fillRect l="-1380" t="-1348" r="-552" b="-18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4737BA7F-DDF6-490D-9B87-FB0D19C5A4DF}"/>
                  </a:ext>
                </a:extLst>
              </p:cNvPr>
              <p:cNvSpPr txBox="1"/>
              <p:nvPr/>
            </p:nvSpPr>
            <p:spPr>
              <a:xfrm>
                <a:off x="5402218" y="3058604"/>
                <a:ext cx="1835331" cy="962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−16</m:t>
                          </m:r>
                        </m:num>
                        <m:den>
                          <m:d>
                            <m:dPr>
                              <m:begChr m:val=""/>
                              <m:sepChr m:val="(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737BA7F-DDF6-490D-9B87-FB0D19C5A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218" y="3058604"/>
                <a:ext cx="1835331" cy="9626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4CFC53E4-F8AB-4EF6-BE42-CD618B166B74}"/>
                  </a:ext>
                </a:extLst>
              </p:cNvPr>
              <p:cNvSpPr txBox="1"/>
              <p:nvPr/>
            </p:nvSpPr>
            <p:spPr>
              <a:xfrm>
                <a:off x="6869476" y="3058604"/>
                <a:ext cx="2044337" cy="901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CFC53E4-F8AB-4EF6-BE42-CD618B166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476" y="3058604"/>
                <a:ext cx="2044337" cy="9017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446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4c:  Obtaining Information about a Quadratic Function from Its Equation </a:t>
            </a:r>
            <a:r>
              <a:rPr lang="en-US" altLang="en-US" i="1" dirty="0"/>
              <a:t>(continued)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2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07963" y="1187450"/>
                <a:ext cx="8831534" cy="4525963"/>
              </a:xfrm>
            </p:spPr>
            <p:txBody>
              <a:bodyPr/>
              <a:lstStyle/>
              <a:p>
                <a:r>
                  <a:rPr lang="en-US" altLang="en-US" dirty="0"/>
                  <a:t>Consider the quadratic function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−16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+1000.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Identify the function’s domain and range (without graphing). </a:t>
                </a:r>
              </a:p>
              <a:p>
                <a:r>
                  <a:rPr lang="en-US" altLang="en-US" dirty="0"/>
                  <a:t>Solution:</a:t>
                </a:r>
              </a:p>
              <a:p>
                <a:r>
                  <a:rPr lang="en-US" altLang="en-US" dirty="0"/>
                  <a:t>Like all quadratic functions, the domain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∞,∞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We found that the vertex is at (2, 984). Since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 &gt; 0, the function has a minimum value at the vertex.</a:t>
                </a:r>
              </a:p>
              <a:p>
                <a:r>
                  <a:rPr lang="en-US" altLang="en-US" dirty="0"/>
                  <a:t>The range of the function 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984, 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dirty="0"/>
                  <a:t>    </a:t>
                </a:r>
              </a:p>
            </p:txBody>
          </p:sp>
        </mc:Choice>
        <mc:Fallback xmlns="">
          <p:sp>
            <p:nvSpPr>
              <p:cNvPr id="952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07963" y="1187450"/>
                <a:ext cx="8831534" cy="4525963"/>
              </a:xfrm>
              <a:blipFill>
                <a:blip r:embed="rId2"/>
                <a:stretch>
                  <a:fillRect l="-1380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478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Strategy for Solving Problems Involving Maximizing or Minimizing Quadratic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25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465138" indent="-465138">
                  <a:spcAft>
                    <a:spcPts val="600"/>
                  </a:spcAft>
                </a:pPr>
                <a:r>
                  <a:rPr lang="en-US" altLang="en-US" sz="2600" dirty="0"/>
                  <a:t>1.  Read the problem carefully and decide which quantity is to be maximized or minimized.</a:t>
                </a:r>
              </a:p>
              <a:p>
                <a:pPr marL="465138" indent="-465138">
                  <a:spcAft>
                    <a:spcPts val="600"/>
                  </a:spcAft>
                </a:pPr>
                <a:r>
                  <a:rPr lang="en-US" altLang="en-US" sz="2600" dirty="0"/>
                  <a:t>2.  Use the conditions of the problem to express the quantity as a function in one variable.</a:t>
                </a:r>
              </a:p>
              <a:p>
                <a:pPr marL="465138" indent="-465138">
                  <a:spcAft>
                    <a:spcPts val="600"/>
                  </a:spcAft>
                </a:pPr>
                <a:r>
                  <a:rPr lang="en-US" altLang="en-US" sz="2600" dirty="0"/>
                  <a:t>3.  Rewrite the function in the form </a:t>
                </a:r>
                <a14:m>
                  <m:oMath xmlns:m="http://schemas.openxmlformats.org/officeDocument/2006/math">
                    <m:r>
                      <a:rPr lang="en-US" altLang="en-US" sz="2600" b="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sz="26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sz="26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600" b="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sz="26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sz="26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600" b="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600" b="0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altLang="en-US" sz="2600" b="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600" b="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en-US" sz="2600" i="1" dirty="0"/>
                  <a:t>. </a:t>
                </a:r>
              </a:p>
              <a:p>
                <a:pPr marL="457200" indent="-457200">
                  <a:spcBef>
                    <a:spcPct val="10000"/>
                  </a:spcBef>
                  <a:spcAft>
                    <a:spcPts val="600"/>
                  </a:spcAft>
                </a:pPr>
                <a:r>
                  <a:rPr lang="en-US" altLang="en-US" sz="2600" dirty="0"/>
                  <a:t>4.  Calculate </a:t>
                </a:r>
                <a14:m>
                  <m:oMath xmlns:m="http://schemas.openxmlformats.org/officeDocument/2006/math">
                    <m:r>
                      <a:rPr lang="en-US" altLang="en-US" sz="26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en-US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6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en-US" sz="2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sz="26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altLang="en-US" sz="2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6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sz="2600" dirty="0"/>
                  <a:t> If </a:t>
                </a:r>
                <a:r>
                  <a:rPr lang="en-US" altLang="en-US" sz="2600" i="1" dirty="0"/>
                  <a:t>a &gt; </a:t>
                </a:r>
                <a:r>
                  <a:rPr lang="en-US" altLang="en-US" sz="2600" dirty="0"/>
                  <a:t>0, </a:t>
                </a:r>
                <a:r>
                  <a:rPr lang="en-US" altLang="en-US" sz="2600" i="1" dirty="0"/>
                  <a:t>f</a:t>
                </a:r>
                <a:r>
                  <a:rPr lang="en-US" altLang="en-US" sz="2600" dirty="0"/>
                  <a:t> has a minimum at </a:t>
                </a:r>
                <a14:m>
                  <m:oMath xmlns:m="http://schemas.openxmlformats.org/officeDocument/2006/math">
                    <m:r>
                      <a:rPr lang="en-US" alt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6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en-US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6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en-US" sz="2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sz="26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en-US" sz="2600" dirty="0"/>
                  <a:t>. This minimum value is </a:t>
                </a:r>
                <a14:m>
                  <m:oMath xmlns:m="http://schemas.openxmlformats.org/officeDocument/2006/math">
                    <m:r>
                      <a:rPr lang="en-US" altLang="en-US" sz="2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en-US" sz="2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sz="2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alt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en-US" sz="2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altLang="en-US" sz="2600" dirty="0"/>
                  <a:t>If </a:t>
                </a:r>
                <a:r>
                  <a:rPr lang="en-US" altLang="en-US" sz="2600" i="1" dirty="0"/>
                  <a:t>a</a:t>
                </a:r>
                <a:r>
                  <a:rPr lang="en-US" altLang="en-US" sz="2600" dirty="0"/>
                  <a:t> &lt; 0,  </a:t>
                </a:r>
                <a:r>
                  <a:rPr lang="en-US" altLang="en-US" sz="2600" i="1" dirty="0"/>
                  <a:t>f</a:t>
                </a:r>
                <a:r>
                  <a:rPr lang="en-US" altLang="en-US" sz="2600" dirty="0"/>
                  <a:t> has a maximum at </a:t>
                </a:r>
                <a14:m>
                  <m:oMath xmlns:m="http://schemas.openxmlformats.org/officeDocument/2006/math">
                    <m:r>
                      <a:rPr lang="en-US" alt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6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en-US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260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en-US" sz="2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sz="26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en-US" sz="2600" dirty="0"/>
                  <a:t>. This maximum value is </a:t>
                </a:r>
                <a14:m>
                  <m:oMath xmlns:m="http://schemas.openxmlformats.org/officeDocument/2006/math">
                    <m:r>
                      <a:rPr lang="en-US" altLang="en-US" sz="2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sz="26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en-US" sz="2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sz="26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alt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en-US" sz="2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en-US" altLang="en-US" sz="26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600" dirty="0"/>
              </a:p>
              <a:p>
                <a:pPr marL="457200" indent="-457200">
                  <a:spcBef>
                    <a:spcPct val="10000"/>
                  </a:spcBef>
                  <a:spcAft>
                    <a:spcPts val="600"/>
                  </a:spcAft>
                </a:pPr>
                <a:r>
                  <a:rPr lang="en-US" altLang="en-US" sz="2600" dirty="0"/>
                  <a:t>5. Answer the question posed in the problem. </a:t>
                </a:r>
              </a:p>
              <a:p>
                <a:pPr marL="457200" indent="-457200">
                  <a:spcBef>
                    <a:spcPct val="10000"/>
                  </a:spcBef>
                  <a:spcAft>
                    <a:spcPts val="600"/>
                  </a:spcAft>
                </a:pPr>
                <a:endParaRPr lang="en-US" altLang="en-US" sz="2600" dirty="0"/>
              </a:p>
              <a:p>
                <a:pPr marL="465138" indent="-465138">
                  <a:spcAft>
                    <a:spcPts val="600"/>
                  </a:spcAft>
                </a:pPr>
                <a:endParaRPr lang="en-US" altLang="en-US" sz="2600" dirty="0"/>
              </a:p>
            </p:txBody>
          </p:sp>
        </mc:Choice>
        <mc:Fallback xmlns="">
          <p:sp>
            <p:nvSpPr>
              <p:cNvPr id="962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261" t="-1213" r="-560" b="-9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379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7:  Maximizing Area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You have 120 feet of fencing to enclose a rectangular region.  Find the dimensions of the rectangle that maximize the enclosed area.  What is the maximum area?</a:t>
            </a:r>
          </a:p>
          <a:p>
            <a:r>
              <a:rPr lang="en-US" altLang="en-US" dirty="0"/>
              <a:t>Solution: </a:t>
            </a:r>
          </a:p>
          <a:p>
            <a:r>
              <a:rPr lang="en-US" altLang="en-US" b="1" dirty="0"/>
              <a:t>Step 1  Decide what must be maximized or </a:t>
            </a:r>
            <a:r>
              <a:rPr lang="en-US" altLang="en-US" b="1" dirty="0" smtClean="0"/>
              <a:t>minimized.</a:t>
            </a:r>
            <a:endParaRPr lang="en-US" altLang="en-US" b="1" dirty="0"/>
          </a:p>
          <a:p>
            <a:r>
              <a:rPr lang="en-US" altLang="en-US" dirty="0"/>
              <a:t>We must maximize area.  We do not know the dimensions of the </a:t>
            </a:r>
            <a:r>
              <a:rPr lang="en-US" altLang="en-US" smtClean="0"/>
              <a:t>rectangular region.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959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7:  Maximizing Area  </a:t>
            </a:r>
            <a:r>
              <a:rPr lang="en-US" altLang="en-US" i="1" dirty="0"/>
              <a:t>(continued)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/>
              <a:t>Step 2  Express this quantity as a function in one variable.</a:t>
            </a:r>
          </a:p>
          <a:p>
            <a:r>
              <a:rPr lang="en-US" altLang="en-US" dirty="0"/>
              <a:t>We must maximize the area of the rectangle, </a:t>
            </a:r>
            <a:r>
              <a:rPr lang="en-US" altLang="en-US" i="1" dirty="0"/>
              <a:t>A</a:t>
            </a:r>
            <a:r>
              <a:rPr lang="en-US" altLang="en-US" dirty="0"/>
              <a:t> = </a:t>
            </a:r>
            <a:r>
              <a:rPr lang="en-US" altLang="en-US" i="1" dirty="0" err="1"/>
              <a:t>xy</a:t>
            </a:r>
            <a:r>
              <a:rPr lang="en-US" altLang="en-US" i="1" dirty="0"/>
              <a:t>.</a:t>
            </a:r>
          </a:p>
          <a:p>
            <a:r>
              <a:rPr lang="en-US" altLang="en-US" dirty="0"/>
              <a:t>We have 120 feet of fencing, so the perimeter of the rectangle is 120.  2</a:t>
            </a:r>
            <a:r>
              <a:rPr lang="en-US" altLang="en-US" i="1" dirty="0"/>
              <a:t>x</a:t>
            </a:r>
            <a:r>
              <a:rPr lang="en-US" altLang="en-US" dirty="0"/>
              <a:t> + 2</a:t>
            </a:r>
            <a:r>
              <a:rPr lang="en-US" altLang="en-US" i="1" dirty="0"/>
              <a:t>y</a:t>
            </a:r>
            <a:r>
              <a:rPr lang="en-US" altLang="en-US" dirty="0"/>
              <a:t> = 120 </a:t>
            </a:r>
          </a:p>
          <a:p>
            <a:r>
              <a:rPr lang="en-US" altLang="en-US" dirty="0"/>
              <a:t>Solve this equation for </a:t>
            </a:r>
            <a:r>
              <a:rPr lang="en-US" altLang="en-US" i="1" dirty="0"/>
              <a:t>y</a:t>
            </a:r>
            <a:r>
              <a:rPr lang="en-US" altLang="en-US" dirty="0"/>
              <a:t>:</a:t>
            </a:r>
          </a:p>
          <a:p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3C0BE88A-A7C6-4B8B-B0CB-231B75EF809F}"/>
                  </a:ext>
                </a:extLst>
              </p:cNvPr>
              <p:cNvSpPr txBox="1"/>
              <p:nvPr/>
            </p:nvSpPr>
            <p:spPr>
              <a:xfrm>
                <a:off x="430984" y="4072265"/>
                <a:ext cx="279218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=120−2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C0BE88A-A7C6-4B8B-B0CB-231B75EF8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84" y="4072265"/>
                <a:ext cx="279218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4A35C6AF-32A9-48AB-BEA2-BD01AB760151}"/>
                  </a:ext>
                </a:extLst>
              </p:cNvPr>
              <p:cNvSpPr txBox="1"/>
              <p:nvPr/>
            </p:nvSpPr>
            <p:spPr>
              <a:xfrm>
                <a:off x="591412" y="4682044"/>
                <a:ext cx="2426426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120−2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A35C6AF-32A9-48AB-BEA2-BD01AB760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12" y="4682044"/>
                <a:ext cx="2426426" cy="8989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96FE2AA8-A64C-4BBE-82CA-E03C26DCB4CA}"/>
                  </a:ext>
                </a:extLst>
              </p:cNvPr>
              <p:cNvSpPr txBox="1"/>
              <p:nvPr/>
            </p:nvSpPr>
            <p:spPr>
              <a:xfrm>
                <a:off x="937577" y="5749157"/>
                <a:ext cx="173409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60−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FE2AA8-A64C-4BBE-82CA-E03C26DCB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577" y="5749157"/>
                <a:ext cx="173409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6599E7EE-9C56-44E3-88B8-878DEF1D310B}"/>
                  </a:ext>
                </a:extLst>
              </p:cNvPr>
              <p:cNvSpPr txBox="1"/>
              <p:nvPr/>
            </p:nvSpPr>
            <p:spPr>
              <a:xfrm>
                <a:off x="4572000" y="5057788"/>
                <a:ext cx="157734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599E7EE-9C56-44E3-88B8-878DEF1D3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057788"/>
                <a:ext cx="157734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2FCDB8B6-B88D-40C7-84D0-B35DDBF2BBE5}"/>
                  </a:ext>
                </a:extLst>
              </p:cNvPr>
              <p:cNvSpPr txBox="1"/>
              <p:nvPr/>
            </p:nvSpPr>
            <p:spPr>
              <a:xfrm>
                <a:off x="4411346" y="5670235"/>
                <a:ext cx="291365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(60−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FCDB8B6-B88D-40C7-84D0-B35DDBF2B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346" y="5670235"/>
                <a:ext cx="291365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928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7:  Maximizing Area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3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b="1" dirty="0"/>
                  <a:t>Step 3  Write the function in the form</a:t>
                </a:r>
                <a:br>
                  <a:rPr lang="en-US" altLang="en-US" b="1" dirty="0"/>
                </a:b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en-US" dirty="0"/>
                  <a:t>.</a:t>
                </a:r>
              </a:p>
              <a:p>
                <a:endParaRPr lang="en-US" altLang="en-US" b="1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b="1" dirty="0"/>
                  <a:t>Step 4  Calculate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alt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en-US" b="1" dirty="0"/>
                  <a:t>. </a:t>
                </a:r>
              </a:p>
              <a:p>
                <a:r>
                  <a:rPr lang="en-US" altLang="en-US" i="1" dirty="0"/>
                  <a:t>a</a:t>
                </a:r>
                <a:r>
                  <a:rPr lang="en-US" altLang="en-US" dirty="0"/>
                  <a:t> &lt; 0, so the function has a maximum at this value.  </a:t>
                </a:r>
              </a:p>
              <a:p>
                <a:r>
                  <a:rPr lang="en-US" altLang="en-US" dirty="0"/>
                  <a:t>This means that the area,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(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), of a rectangle with perimeter 120 feet is a maximum when one of the rectangle’s dimensions,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, is 30 feet.</a:t>
                </a:r>
              </a:p>
            </p:txBody>
          </p:sp>
        </mc:Choice>
        <mc:Fallback xmlns="">
          <p:sp>
            <p:nvSpPr>
              <p:cNvPr id="1003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482" r="-2451" b="-16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11A9730C-CB60-4A9C-918F-52A8D5915296}"/>
                  </a:ext>
                </a:extLst>
              </p:cNvPr>
              <p:cNvSpPr txBox="1"/>
              <p:nvPr/>
            </p:nvSpPr>
            <p:spPr>
              <a:xfrm>
                <a:off x="3933481" y="2059400"/>
                <a:ext cx="289238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=60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1A9730C-CB60-4A9C-918F-52A8D5915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481" y="2059400"/>
                <a:ext cx="289238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89FDDED9-3C00-4558-B42B-15A0BF37098D}"/>
                  </a:ext>
                </a:extLst>
              </p:cNvPr>
              <p:cNvSpPr txBox="1"/>
              <p:nvPr/>
            </p:nvSpPr>
            <p:spPr>
              <a:xfrm>
                <a:off x="3933481" y="2582590"/>
                <a:ext cx="312617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+60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FDDED9-3C00-4558-B42B-15A0BF370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481" y="2582590"/>
                <a:ext cx="312617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8A2B9BF0-166D-46F7-A9D0-AF801E7D28DE}"/>
                  </a:ext>
                </a:extLst>
              </p:cNvPr>
              <p:cNvSpPr txBox="1"/>
              <p:nvPr/>
            </p:nvSpPr>
            <p:spPr>
              <a:xfrm>
                <a:off x="3933481" y="1607290"/>
                <a:ext cx="291365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(60−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2B9BF0-166D-46F7-A9D0-AF801E7D2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481" y="1607290"/>
                <a:ext cx="291365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A62A01C6-9F4E-4E2E-9FBB-3260AD68E2ED}"/>
                  </a:ext>
                </a:extLst>
              </p:cNvPr>
              <p:cNvSpPr txBox="1"/>
              <p:nvPr/>
            </p:nvSpPr>
            <p:spPr>
              <a:xfrm>
                <a:off x="4356832" y="3557890"/>
                <a:ext cx="2279468" cy="962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num>
                        <m:den>
                          <m:d>
                            <m:dPr>
                              <m:begChr m:val=""/>
                              <m:sepChr m:val="(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62A01C6-9F4E-4E2E-9FBB-3260AD68E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832" y="3557890"/>
                <a:ext cx="2279468" cy="9626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A744015B-06C6-429E-95F6-55E61D773174}"/>
                  </a:ext>
                </a:extLst>
              </p:cNvPr>
              <p:cNvSpPr txBox="1"/>
              <p:nvPr/>
            </p:nvSpPr>
            <p:spPr>
              <a:xfrm>
                <a:off x="6448963" y="3777629"/>
                <a:ext cx="122137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744015B-06C6-429E-95F6-55E61D773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963" y="3777629"/>
                <a:ext cx="122137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0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7:  Maximizing Area </a:t>
            </a:r>
            <a:r>
              <a:rPr lang="en-US" altLang="en-US" i="1" dirty="0"/>
              <a:t>(continued)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/>
              <a:t>Step 5  Answer the question posed by the problem.</a:t>
            </a:r>
          </a:p>
          <a:p>
            <a:r>
              <a:rPr lang="en-US" altLang="en-US" dirty="0"/>
              <a:t>You have 120 feet of fencing to enclose a rectangular region.  Find the dimensions of the rectangle that maximize the enclosed area.  What is the maximum area? The other dimension is </a:t>
            </a:r>
            <a:r>
              <a:rPr lang="en-US" altLang="en-US" i="1" dirty="0"/>
              <a:t>y</a:t>
            </a:r>
            <a:r>
              <a:rPr lang="en-US" altLang="en-US" dirty="0"/>
              <a:t> = 60 – 30 = 30 ft. </a:t>
            </a:r>
          </a:p>
          <a:p>
            <a:r>
              <a:rPr lang="en-US" altLang="en-US" dirty="0"/>
              <a:t>The rectangle that gives the maximum area has dimensions 30 </a:t>
            </a:r>
            <a:r>
              <a:rPr lang="en-US" altLang="en-US" dirty="0" err="1"/>
              <a:t>ft</a:t>
            </a:r>
            <a:r>
              <a:rPr lang="en-US" altLang="en-US" dirty="0"/>
              <a:t> by 30 ft.</a:t>
            </a:r>
          </a:p>
          <a:p>
            <a:endParaRPr lang="en-US" altLang="en-US" dirty="0"/>
          </a:p>
          <a:p>
            <a:r>
              <a:rPr lang="en-US" altLang="en-US" dirty="0"/>
              <a:t>The maximum area </a:t>
            </a:r>
            <a:r>
              <a:rPr lang="en-US" altLang="en-US"/>
              <a:t>is (30)(30) = 900 </a:t>
            </a:r>
            <a:r>
              <a:rPr lang="en-US" altLang="en-US" dirty="0"/>
              <a:t>square feet.</a:t>
            </a:r>
          </a:p>
        </p:txBody>
      </p:sp>
    </p:spTree>
    <p:extLst>
      <p:ext uri="{BB962C8B-B14F-4D97-AF65-F5344CB8AC3E}">
        <p14:creationId xmlns:p14="http://schemas.microsoft.com/office/powerpoint/2010/main" val="140909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Standard Form of a Quadratic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The quadratic function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is in </a:t>
                </a:r>
                <a:r>
                  <a:rPr lang="en-US" altLang="en-US" b="1" dirty="0"/>
                  <a:t>vertex form</a:t>
                </a:r>
                <a:r>
                  <a:rPr lang="en-US" altLang="en-US" dirty="0"/>
                  <a:t>.  The graph of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 is a parabola whose vertex is the point (</a:t>
                </a:r>
                <a:r>
                  <a:rPr lang="en-US" altLang="en-US" i="1" dirty="0"/>
                  <a:t>h</a:t>
                </a:r>
                <a:r>
                  <a:rPr lang="en-US" altLang="en-US" dirty="0"/>
                  <a:t>, </a:t>
                </a:r>
                <a:r>
                  <a:rPr lang="en-US" altLang="en-US" i="1" dirty="0"/>
                  <a:t>k</a:t>
                </a:r>
                <a:r>
                  <a:rPr lang="en-US" altLang="en-US" dirty="0"/>
                  <a:t>).  The parabola is symmetric with respect to the line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 = </a:t>
                </a:r>
                <a:r>
                  <a:rPr lang="en-US" altLang="en-US" i="1" dirty="0"/>
                  <a:t>h</a:t>
                </a:r>
                <a:r>
                  <a:rPr lang="en-US" altLang="en-US" dirty="0"/>
                  <a:t>.  If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 &gt; 0, the parabola opens upward; if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 &lt; 0, the parabola opens downward.</a:t>
                </a:r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401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46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Graphing Quadratic Functions with Equations in Vertex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8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sz="2600" dirty="0">
                    <a:cs typeface="Times New Roman" panose="02020603050405020304" pitchFamily="18" charset="0"/>
                  </a:rPr>
                  <a:t>To graph </a:t>
                </a:r>
                <a14:m>
                  <m:oMath xmlns:m="http://schemas.openxmlformats.org/officeDocument/2006/math">
                    <m:r>
                      <a:rPr lang="en-US" altLang="en-US" sz="2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600" i="1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en-US" sz="26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sz="26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sz="2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en-US" sz="26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  <m:sup>
                        <m:r>
                          <a:rPr lang="en-US" alt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6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en-US" sz="26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en-US" altLang="en-US" sz="2600" dirty="0">
                  <a:cs typeface="Times New Roman" panose="02020603050405020304" pitchFamily="18" charset="0"/>
                </a:endParaRPr>
              </a:p>
              <a:p>
                <a:pPr marL="463550" indent="-463550"/>
                <a:r>
                  <a:rPr lang="en-US" altLang="en-US" sz="2600" dirty="0">
                    <a:cs typeface="Times New Roman" panose="02020603050405020304" pitchFamily="18" charset="0"/>
                  </a:rPr>
                  <a:t>1.  Determine whether the parabola opens upward or downward.  If </a:t>
                </a:r>
                <a:r>
                  <a:rPr lang="en-US" altLang="en-US" sz="26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600" dirty="0">
                    <a:cs typeface="Times New Roman" panose="02020603050405020304" pitchFamily="18" charset="0"/>
                  </a:rPr>
                  <a:t> &gt; 0, it opens upward.  If </a:t>
                </a:r>
                <a:r>
                  <a:rPr lang="en-US" altLang="en-US" sz="2600" i="1" dirty="0">
                    <a:cs typeface="Times New Roman" panose="02020603050405020304" pitchFamily="18" charset="0"/>
                  </a:rPr>
                  <a:t>a</a:t>
                </a:r>
                <a:r>
                  <a:rPr lang="en-US" altLang="en-US" sz="2600" dirty="0">
                    <a:cs typeface="Times New Roman" panose="02020603050405020304" pitchFamily="18" charset="0"/>
                  </a:rPr>
                  <a:t> &lt; 0, it opens downward.</a:t>
                </a:r>
              </a:p>
              <a:p>
                <a:pPr marL="463550" indent="-463550"/>
                <a:r>
                  <a:rPr lang="en-US" altLang="en-US" sz="2600" dirty="0">
                    <a:cs typeface="Times New Roman" panose="02020603050405020304" pitchFamily="18" charset="0"/>
                  </a:rPr>
                  <a:t>2.  Determine the vertex of the parabola.  The vertex is </a:t>
                </a:r>
                <a:br>
                  <a:rPr lang="en-US" altLang="en-US" sz="2600" dirty="0">
                    <a:cs typeface="Times New Roman" panose="02020603050405020304" pitchFamily="18" charset="0"/>
                  </a:rPr>
                </a:br>
                <a:r>
                  <a:rPr lang="en-US" altLang="en-US" sz="2600" dirty="0">
                    <a:cs typeface="Times New Roman" panose="02020603050405020304" pitchFamily="18" charset="0"/>
                  </a:rPr>
                  <a:t>(</a:t>
                </a:r>
                <a:r>
                  <a:rPr lang="en-US" altLang="en-US" sz="2600" i="1" dirty="0">
                    <a:cs typeface="Times New Roman" panose="02020603050405020304" pitchFamily="18" charset="0"/>
                  </a:rPr>
                  <a:t>h</a:t>
                </a:r>
                <a:r>
                  <a:rPr lang="en-US" altLang="en-US" sz="2600" dirty="0">
                    <a:cs typeface="Times New Roman" panose="02020603050405020304" pitchFamily="18" charset="0"/>
                  </a:rPr>
                  <a:t>, </a:t>
                </a:r>
                <a:r>
                  <a:rPr lang="en-US" altLang="en-US" sz="2600" i="1" dirty="0">
                    <a:cs typeface="Times New Roman" panose="02020603050405020304" pitchFamily="18" charset="0"/>
                  </a:rPr>
                  <a:t>k</a:t>
                </a:r>
                <a:r>
                  <a:rPr lang="en-US" altLang="en-US" sz="2600" dirty="0">
                    <a:cs typeface="Times New Roman" panose="02020603050405020304" pitchFamily="18" charset="0"/>
                  </a:rPr>
                  <a:t>).</a:t>
                </a:r>
              </a:p>
              <a:p>
                <a:pPr marL="463550" indent="-463550"/>
                <a:r>
                  <a:rPr lang="en-US" altLang="en-US" sz="2600" dirty="0">
                    <a:cs typeface="Times New Roman" panose="02020603050405020304" pitchFamily="18" charset="0"/>
                  </a:rPr>
                  <a:t>3.  Find any </a:t>
                </a:r>
                <a:r>
                  <a:rPr lang="en-US" altLang="en-US" sz="2600" i="1" dirty="0">
                    <a:cs typeface="Times New Roman" panose="02020603050405020304" pitchFamily="18" charset="0"/>
                  </a:rPr>
                  <a:t>x</a:t>
                </a:r>
                <a:r>
                  <a:rPr lang="en-US" altLang="en-US" sz="2600" dirty="0">
                    <a:cs typeface="Times New Roman" panose="02020603050405020304" pitchFamily="18" charset="0"/>
                  </a:rPr>
                  <a:t>-intercepts by solving </a:t>
                </a:r>
                <a:r>
                  <a:rPr lang="en-US" altLang="en-US" sz="2600" i="1" dirty="0">
                    <a:cs typeface="Times New Roman" panose="02020603050405020304" pitchFamily="18" charset="0"/>
                  </a:rPr>
                  <a:t>f</a:t>
                </a:r>
                <a:r>
                  <a:rPr lang="en-US" altLang="en-US" sz="2600" dirty="0">
                    <a:cs typeface="Times New Roman" panose="02020603050405020304" pitchFamily="18" charset="0"/>
                  </a:rPr>
                  <a:t>(</a:t>
                </a:r>
                <a:r>
                  <a:rPr lang="en-US" altLang="en-US" sz="2600" i="1" dirty="0">
                    <a:cs typeface="Times New Roman" panose="02020603050405020304" pitchFamily="18" charset="0"/>
                  </a:rPr>
                  <a:t>x</a:t>
                </a:r>
                <a:r>
                  <a:rPr lang="en-US" altLang="en-US" sz="2600" dirty="0">
                    <a:cs typeface="Times New Roman" panose="02020603050405020304" pitchFamily="18" charset="0"/>
                  </a:rPr>
                  <a:t>) = 0.  The function’s real zeros are the </a:t>
                </a:r>
                <a:r>
                  <a:rPr lang="en-US" altLang="en-US" sz="2600" i="1" dirty="0">
                    <a:cs typeface="Times New Roman" panose="02020603050405020304" pitchFamily="18" charset="0"/>
                  </a:rPr>
                  <a:t>x</a:t>
                </a:r>
                <a:r>
                  <a:rPr lang="en-US" altLang="en-US" sz="2600" dirty="0">
                    <a:cs typeface="Times New Roman" panose="02020603050405020304" pitchFamily="18" charset="0"/>
                  </a:rPr>
                  <a:t>-intercepts.</a:t>
                </a:r>
              </a:p>
              <a:p>
                <a:pPr marL="463550" indent="-463550"/>
                <a:r>
                  <a:rPr lang="en-US" altLang="en-US" sz="2600" dirty="0">
                    <a:cs typeface="Times New Roman" panose="02020603050405020304" pitchFamily="18" charset="0"/>
                  </a:rPr>
                  <a:t>4.  Find the </a:t>
                </a:r>
                <a:r>
                  <a:rPr lang="en-US" altLang="en-US" sz="2600" i="1" dirty="0">
                    <a:cs typeface="Times New Roman" panose="02020603050405020304" pitchFamily="18" charset="0"/>
                  </a:rPr>
                  <a:t>y</a:t>
                </a:r>
                <a:r>
                  <a:rPr lang="en-US" altLang="en-US" sz="2600" dirty="0">
                    <a:cs typeface="Times New Roman" panose="02020603050405020304" pitchFamily="18" charset="0"/>
                  </a:rPr>
                  <a:t>-intercept by computing </a:t>
                </a:r>
                <a:r>
                  <a:rPr lang="en-US" altLang="en-US" sz="2600" i="1" dirty="0">
                    <a:cs typeface="Times New Roman" panose="02020603050405020304" pitchFamily="18" charset="0"/>
                  </a:rPr>
                  <a:t>f</a:t>
                </a:r>
                <a:r>
                  <a:rPr lang="en-US" altLang="en-US" sz="2600" dirty="0">
                    <a:cs typeface="Times New Roman" panose="02020603050405020304" pitchFamily="18" charset="0"/>
                  </a:rPr>
                  <a:t>(0). </a:t>
                </a:r>
              </a:p>
              <a:p>
                <a:pPr marL="463550" indent="-463550"/>
                <a:r>
                  <a:rPr lang="en-US" altLang="en-US" sz="2600" dirty="0">
                    <a:cs typeface="Times New Roman" panose="02020603050405020304" pitchFamily="18" charset="0"/>
                  </a:rPr>
                  <a:t>5.  Plot the intercepts, the vertex, and additional points as necessary.  Connect these points with a smooth curve that is shaped like a bowl or an inverted bowl.</a:t>
                </a:r>
              </a:p>
            </p:txBody>
          </p:sp>
        </mc:Choice>
        <mc:Fallback xmlns="">
          <p:sp>
            <p:nvSpPr>
              <p:cNvPr id="768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261" t="-1213" r="-2801" b="-10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549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1:  Graphing a Quadratic Function in Vertex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85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Graph the quadratic function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+4.</m:t>
                    </m:r>
                  </m:oMath>
                </a14:m>
                <a:r>
                  <a:rPr lang="en-US" altLang="en-US" dirty="0"/>
                  <a:t>                              </a:t>
                </a:r>
              </a:p>
              <a:p>
                <a:r>
                  <a:rPr lang="en-US" altLang="en-US" dirty="0"/>
                  <a:t>Solution:</a:t>
                </a:r>
              </a:p>
              <a:p>
                <a:r>
                  <a:rPr lang="en-US" altLang="en-US" b="1" dirty="0"/>
                  <a:t>Step 1  Determine how the parabola opens.</a:t>
                </a:r>
              </a:p>
              <a:p>
                <a:r>
                  <a:rPr lang="en-US" altLang="en-US" i="1" dirty="0"/>
                  <a:t>a</a:t>
                </a:r>
                <a:r>
                  <a:rPr lang="en-US" altLang="en-US" dirty="0"/>
                  <a:t> = –1, </a:t>
                </a:r>
                <a:r>
                  <a:rPr lang="en-US" altLang="en-US" i="1" dirty="0"/>
                  <a:t>a</a:t>
                </a:r>
                <a:r>
                  <a:rPr lang="en-US" altLang="en-US" dirty="0"/>
                  <a:t> &lt; 0; the parabola opens downward.</a:t>
                </a:r>
              </a:p>
              <a:p>
                <a:endParaRPr lang="en-US" altLang="en-US" dirty="0"/>
              </a:p>
              <a:p>
                <a:r>
                  <a:rPr lang="en-US" altLang="en-US" b="1" dirty="0"/>
                  <a:t>Step 2  Find the vertex.</a:t>
                </a:r>
                <a:r>
                  <a:rPr lang="en-US" altLang="en-US" dirty="0"/>
                  <a:t>  </a:t>
                </a:r>
              </a:p>
              <a:p>
                <a:r>
                  <a:rPr lang="en-US" altLang="en-US" dirty="0"/>
                  <a:t>The vertex is at (</a:t>
                </a:r>
                <a:r>
                  <a:rPr lang="en-US" altLang="en-US" i="1" dirty="0"/>
                  <a:t>h</a:t>
                </a:r>
                <a:r>
                  <a:rPr lang="en-US" altLang="en-US" dirty="0"/>
                  <a:t>, </a:t>
                </a:r>
                <a:r>
                  <a:rPr lang="en-US" altLang="en-US" i="1" dirty="0"/>
                  <a:t>k</a:t>
                </a:r>
                <a:r>
                  <a:rPr lang="en-US" altLang="en-US" dirty="0"/>
                  <a:t>).  Because </a:t>
                </a:r>
                <a:r>
                  <a:rPr lang="en-US" altLang="en-US" i="1" dirty="0"/>
                  <a:t>h</a:t>
                </a:r>
                <a:r>
                  <a:rPr lang="en-US" altLang="en-US" dirty="0"/>
                  <a:t> = 1 and </a:t>
                </a:r>
                <a:r>
                  <a:rPr lang="en-US" altLang="en-US" i="1" dirty="0"/>
                  <a:t>k</a:t>
                </a:r>
                <a:r>
                  <a:rPr lang="en-US" altLang="en-US" dirty="0"/>
                  <a:t> = 4, the parabola has its vertex at (1, 4).</a:t>
                </a:r>
              </a:p>
            </p:txBody>
          </p:sp>
        </mc:Choice>
        <mc:Fallback xmlns="">
          <p:sp>
            <p:nvSpPr>
              <p:cNvPr id="788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36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1: Graphing a Quadratic Function in Vertex Form 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87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b="1" dirty="0"/>
                  <a:t>Step 3  Find the </a:t>
                </a:r>
                <a:r>
                  <a:rPr lang="en-US" altLang="en-US" b="1" i="1" dirty="0"/>
                  <a:t>x</a:t>
                </a:r>
                <a:r>
                  <a:rPr lang="en-US" altLang="en-US" b="1" dirty="0"/>
                  <a:t>-intercepts by solving </a:t>
                </a:r>
                <a:r>
                  <a:rPr lang="en-US" altLang="en-US" b="1" i="1" dirty="0"/>
                  <a:t>f</a:t>
                </a:r>
                <a:r>
                  <a:rPr lang="en-US" altLang="en-US" b="1" dirty="0"/>
                  <a:t>(</a:t>
                </a:r>
                <a:r>
                  <a:rPr lang="en-US" altLang="en-US" b="1" i="1" dirty="0"/>
                  <a:t>x</a:t>
                </a:r>
                <a:r>
                  <a:rPr lang="en-US" altLang="en-US" b="1" dirty="0"/>
                  <a:t>) = 0.</a:t>
                </a:r>
                <a:r>
                  <a:rPr lang="en-US" altLang="en-US" dirty="0"/>
                  <a:t>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US" altLang="en-US" dirty="0"/>
              </a:p>
              <a:p>
                <a:r>
                  <a:rPr lang="en-US" altLang="en-US" b="0" dirty="0"/>
                  <a:t>  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en-US" altLang="en-US" dirty="0"/>
              </a:p>
              <a:p>
                <a:r>
                  <a:rPr lang="en-US" altLang="en-US" b="0" dirty="0"/>
                  <a:t>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−4=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en-US" dirty="0"/>
              </a:p>
              <a:p>
                <a:r>
                  <a:rPr lang="en-US" altLang="en-US" dirty="0"/>
                  <a:t>      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4=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−1=±2</m:t>
                      </m:r>
                    </m:oMath>
                  </m:oMathPara>
                </a14:m>
                <a:endParaRPr lang="en-US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−1=2  </m:t>
                      </m:r>
                      <m:r>
                        <m:rPr>
                          <m:sty m:val="p"/>
                        </m:rPr>
                        <a:rPr lang="en-US" altLang="en-US" b="0" i="0" smtClean="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−1=−2</m:t>
                      </m:r>
                    </m:oMath>
                  </m:oMathPara>
                </a14:m>
                <a:endParaRPr lang="en-US" altLang="en-US" b="0" dirty="0"/>
              </a:p>
              <a:p>
                <a:r>
                  <a:rPr lang="en-US" altLang="en-US" b="0" dirty="0"/>
                  <a:t>   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=3 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or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The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-intercepts are –1 and 3. The parabola passes through the point (3, 0) and (–1, 0).</a:t>
                </a:r>
              </a:p>
            </p:txBody>
          </p:sp>
        </mc:Choice>
        <mc:Fallback xmlns="">
          <p:sp>
            <p:nvSpPr>
              <p:cNvPr id="798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58" t="-1401" r="-729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874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1: Graphing a Quadratic Function in Vertex Form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8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b="1" dirty="0"/>
                  <a:t>Step 4  Find the </a:t>
                </a:r>
                <a:r>
                  <a:rPr lang="en-US" altLang="en-US" b="1" i="1" dirty="0"/>
                  <a:t>y</a:t>
                </a:r>
                <a:r>
                  <a:rPr lang="en-US" altLang="en-US" b="1" dirty="0"/>
                  <a:t>-intercept by computing </a:t>
                </a:r>
                <a:r>
                  <a:rPr lang="en-US" altLang="en-US" b="1" i="1" dirty="0"/>
                  <a:t>f</a:t>
                </a:r>
                <a:r>
                  <a:rPr lang="en-US" altLang="en-US" b="1" dirty="0"/>
                  <a:t>(0).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US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US" altLang="en-US" dirty="0"/>
              </a:p>
              <a:p>
                <a:r>
                  <a:rPr lang="en-US" altLang="en-US" b="0" dirty="0"/>
                  <a:t>     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en-US" altLang="en-US" dirty="0"/>
              </a:p>
              <a:p>
                <a:r>
                  <a:rPr lang="en-US" altLang="en-US" b="0" dirty="0"/>
                  <a:t>     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=−1+4</m:t>
                    </m:r>
                  </m:oMath>
                </a14:m>
                <a:endParaRPr lang="en-US" altLang="en-US" dirty="0"/>
              </a:p>
              <a:p>
                <a:r>
                  <a:rPr lang="en-US" altLang="en-US" b="0" dirty="0"/>
                  <a:t>     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The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-intercept is 3. The parabola passes through (0, 3).</a:t>
                </a:r>
              </a:p>
            </p:txBody>
          </p:sp>
        </mc:Choice>
        <mc:Fallback xmlns="">
          <p:sp>
            <p:nvSpPr>
              <p:cNvPr id="808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405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1: Graphing a Quadratic Function in Vertex Form </a:t>
            </a:r>
            <a:r>
              <a:rPr lang="en-US" altLang="en-US" i="1" dirty="0"/>
              <a:t>(continued)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54126"/>
                <a:ext cx="8229600" cy="4872038"/>
              </a:xfrm>
            </p:spPr>
            <p:txBody>
              <a:bodyPr/>
              <a:lstStyle/>
              <a:p>
                <a:r>
                  <a:rPr lang="en-US" altLang="en-US" dirty="0"/>
                  <a:t>Graph: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altLang="en-US" dirty="0"/>
                  <a:t>.  </a:t>
                </a:r>
              </a:p>
              <a:p>
                <a:r>
                  <a:rPr lang="en-US" altLang="en-US" dirty="0"/>
                  <a:t>The parabola opens downward.</a:t>
                </a:r>
              </a:p>
              <a:p>
                <a:r>
                  <a:rPr lang="en-US" altLang="en-US" dirty="0"/>
                  <a:t>The </a:t>
                </a:r>
                <a:r>
                  <a:rPr lang="en-US" altLang="en-US" i="1" dirty="0">
                    <a:solidFill>
                      <a:srgbClr val="E60000"/>
                    </a:solidFill>
                  </a:rPr>
                  <a:t>x</a:t>
                </a:r>
                <a:r>
                  <a:rPr lang="en-US" altLang="en-US" dirty="0">
                    <a:solidFill>
                      <a:srgbClr val="E60000"/>
                    </a:solidFill>
                  </a:rPr>
                  <a:t>-intercepts</a:t>
                </a:r>
                <a:r>
                  <a:rPr lang="en-US" altLang="en-US" dirty="0"/>
                  <a:t> are –1 and 3.  </a:t>
                </a:r>
              </a:p>
              <a:p>
                <a:r>
                  <a:rPr lang="en-US" altLang="en-US" dirty="0"/>
                  <a:t>The </a:t>
                </a:r>
                <a:r>
                  <a:rPr lang="en-US" altLang="en-US" i="1" dirty="0">
                    <a:solidFill>
                      <a:schemeClr val="accent2"/>
                    </a:solidFill>
                  </a:rPr>
                  <a:t>y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-intercept</a:t>
                </a:r>
                <a:r>
                  <a:rPr lang="en-US" altLang="en-US" dirty="0"/>
                  <a:t> is 3.  </a:t>
                </a:r>
              </a:p>
              <a:p>
                <a:r>
                  <a:rPr lang="en-US" altLang="en-US" dirty="0"/>
                  <a:t>The </a:t>
                </a:r>
                <a:r>
                  <a:rPr lang="en-US" altLang="en-US" dirty="0">
                    <a:solidFill>
                      <a:srgbClr val="008000"/>
                    </a:solidFill>
                  </a:rPr>
                  <a:t>vertex</a:t>
                </a:r>
                <a:r>
                  <a:rPr lang="en-US" altLang="en-US" dirty="0"/>
                  <a:t> is (1, 4).</a:t>
                </a:r>
              </a:p>
            </p:txBody>
          </p:sp>
        </mc:Choice>
        <mc:Fallback xmlns="">
          <p:sp>
            <p:nvSpPr>
              <p:cNvPr id="819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54126"/>
                <a:ext cx="8229600" cy="4872038"/>
              </a:xfrm>
              <a:blipFill>
                <a:blip r:embed="rId3"/>
                <a:stretch>
                  <a:fillRect l="-1698" t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1254125"/>
            <a:ext cx="4864100" cy="487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1927" name="Object 7"/>
          <p:cNvGraphicFramePr>
            <a:graphicFrameLocks noChangeAspect="1"/>
          </p:cNvGraphicFramePr>
          <p:nvPr/>
        </p:nvGraphicFramePr>
        <p:xfrm>
          <a:off x="7532688" y="3611563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82" name="Equation" r:id="rId5" imgW="190440" imgH="228600" progId="Equation.DSMT4">
                  <p:embed/>
                </p:oleObj>
              </mc:Choice>
              <mc:Fallback>
                <p:oleObj name="Equation" r:id="rId5" imgW="190440" imgH="228600" progId="Equation.DSMT4">
                  <p:embed/>
                  <p:pic>
                    <p:nvPicPr>
                      <p:cNvPr id="819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2688" y="3611563"/>
                        <a:ext cx="190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8" name="Object 8"/>
          <p:cNvGraphicFramePr>
            <a:graphicFrameLocks noChangeAspect="1"/>
          </p:cNvGraphicFramePr>
          <p:nvPr/>
        </p:nvGraphicFramePr>
        <p:xfrm>
          <a:off x="6081713" y="3611563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83" name="Equation" r:id="rId7" imgW="190440" imgH="228600" progId="Equation.DSMT4">
                  <p:embed/>
                </p:oleObj>
              </mc:Choice>
              <mc:Fallback>
                <p:oleObj name="Equation" r:id="rId7" imgW="190440" imgH="228600" progId="Equation.DSMT4">
                  <p:embed/>
                  <p:pic>
                    <p:nvPicPr>
                      <p:cNvPr id="819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1713" y="3611563"/>
                        <a:ext cx="190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9" name="Object 9"/>
          <p:cNvGraphicFramePr>
            <a:graphicFrameLocks noChangeAspect="1"/>
          </p:cNvGraphicFramePr>
          <p:nvPr/>
        </p:nvGraphicFramePr>
        <p:xfrm>
          <a:off x="6450013" y="2513013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84" name="Equation" r:id="rId9" imgW="190500" imgH="228600" progId="Equation.DSMT4">
                  <p:embed/>
                </p:oleObj>
              </mc:Choice>
              <mc:Fallback>
                <p:oleObj name="Equation" r:id="rId9" imgW="190500" imgH="228600" progId="Equation.DSMT4">
                  <p:embed/>
                  <p:pic>
                    <p:nvPicPr>
                      <p:cNvPr id="819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0013" y="2513013"/>
                        <a:ext cx="190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30" name="Object 10"/>
          <p:cNvGraphicFramePr>
            <a:graphicFrameLocks noChangeAspect="1"/>
          </p:cNvGraphicFramePr>
          <p:nvPr/>
        </p:nvGraphicFramePr>
        <p:xfrm>
          <a:off x="6807200" y="2143125"/>
          <a:ext cx="190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85" name="Equation" r:id="rId11" imgW="190440" imgH="228600" progId="Equation.DSMT4">
                  <p:embed/>
                </p:oleObj>
              </mc:Choice>
              <mc:Fallback>
                <p:oleObj name="Equation" r:id="rId11" imgW="190440" imgH="228600" progId="Equation.DSMT4">
                  <p:embed/>
                  <p:pic>
                    <p:nvPicPr>
                      <p:cNvPr id="819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7200" y="2143125"/>
                        <a:ext cx="190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55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The Vertex of a Parabola Whose Equation is</a:t>
                </a:r>
                <a:br>
                  <a:rPr lang="en-US" altLang="en-US" dirty="0"/>
                </a:b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alt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1536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01" t="-4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Consider the parabola defined by the quadratic function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en-US" dirty="0"/>
                  <a:t>.</a:t>
                </a:r>
              </a:p>
              <a:p>
                <a:r>
                  <a:rPr lang="en-US" altLang="en-US" dirty="0"/>
                  <a:t>                                 </a:t>
                </a:r>
              </a:p>
              <a:p>
                <a:r>
                  <a:rPr lang="en-US" altLang="en-US" dirty="0"/>
                  <a:t>The parabola’s vertex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The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-coordinate is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dirty="0"/>
                  <a:t>          </a:t>
                </a:r>
              </a:p>
              <a:p>
                <a:r>
                  <a:rPr lang="en-US" altLang="en-US" dirty="0"/>
                  <a:t>The </a:t>
                </a:r>
                <a:r>
                  <a:rPr lang="en-US" altLang="en-US" i="1" dirty="0"/>
                  <a:t>y</a:t>
                </a:r>
                <a:r>
                  <a:rPr lang="en-US" altLang="en-US" dirty="0"/>
                  <a:t>-coordinate is found by substituting the </a:t>
                </a:r>
              </a:p>
              <a:p>
                <a:r>
                  <a:rPr lang="en-US" altLang="en-US" i="1" dirty="0"/>
                  <a:t>x</a:t>
                </a:r>
                <a:r>
                  <a:rPr lang="en-US" altLang="en-US" dirty="0"/>
                  <a:t>-coordinate into the parabola’s equation and evaluating the function at this value of 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.</a:t>
                </a:r>
              </a:p>
            </p:txBody>
          </p:sp>
        </mc:Choice>
        <mc:Fallback xmlns=""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401" t="-1482" r="-2311" b="-15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279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956&quot;/&gt;&lt;/object&gt;&lt;object type=&quot;3&quot; unique_id=&quot;10005&quot;&gt;&lt;property id=&quot;20148&quot; value=&quot;5&quot;/&gt;&lt;property id=&quot;20300&quot; value=&quot;Slide 2&quot;/&gt;&lt;property id=&quot;20307&quot; value=&quot;861&quot;/&gt;&lt;/object&gt;&lt;object type=&quot;3&quot; unique_id=&quot;10006&quot;&gt;&lt;property id=&quot;20148&quot; value=&quot;5&quot;/&gt;&lt;property id=&quot;20300&quot; value=&quot;Slide 3&quot;/&gt;&lt;property id=&quot;20307&quot; value=&quot;942&quot;/&gt;&lt;/object&gt;&lt;object type=&quot;3&quot; unique_id=&quot;10008&quot;&gt;&lt;property id=&quot;20148&quot; value=&quot;5&quot;/&gt;&lt;property id=&quot;20300&quot; value=&quot;Slide 4 - &amp;quot;Plotting Points in the Rectangle Coordinate System&amp;quot;&quot;/&gt;&lt;property id=&quot;20307&quot; value=&quot;957&quot;/&gt;&lt;/object&gt;&lt;object type=&quot;3&quot; unique_id=&quot;10018&quot;&gt;&lt;property id=&quot;20148&quot; value=&quot;5&quot;/&gt;&lt;property id=&quot;20300&quot; value=&quot;Slide 5&quot;/&gt;&lt;property id=&quot;20307&quot; value=&quot;958&quot;/&gt;&lt;/object&gt;&lt;/object&gt;&lt;/object&gt;&lt;/database&gt;"/>
</p:tagLst>
</file>

<file path=ppt/theme/theme1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C0C0C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CDCDC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11437</TotalTime>
  <Words>2201</Words>
  <Application>Microsoft Office PowerPoint</Application>
  <PresentationFormat>Letter Paper (8.5x11 in)</PresentationFormat>
  <Paragraphs>199</Paragraphs>
  <Slides>26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Times New Roman</vt:lpstr>
      <vt:lpstr>Arial Narrow</vt:lpstr>
      <vt:lpstr>Cambria Math</vt:lpstr>
      <vt:lpstr>Calibri</vt:lpstr>
      <vt:lpstr>Tahoma</vt:lpstr>
      <vt:lpstr>3_Custom Design</vt:lpstr>
      <vt:lpstr>Equation</vt:lpstr>
      <vt:lpstr>PowerPoint Presentation</vt:lpstr>
      <vt:lpstr>Objectives</vt:lpstr>
      <vt:lpstr>The Standard Form of a Quadratic Function</vt:lpstr>
      <vt:lpstr>Graphing Quadratic Functions with Equations in Vertex Form</vt:lpstr>
      <vt:lpstr>Example 1:  Graphing a Quadratic Function in Vertex Form</vt:lpstr>
      <vt:lpstr>Example 1: Graphing a Quadratic Function in Vertex Form   (continued)</vt:lpstr>
      <vt:lpstr>Example 1: Graphing a Quadratic Function in Vertex Form (continued)</vt:lpstr>
      <vt:lpstr>Example 1: Graphing a Quadratic Function in Vertex Form (continued)</vt:lpstr>
      <vt:lpstr>The Vertex of a Parabola Whose Equation is  f(x)=ax^2+bx+c</vt:lpstr>
      <vt:lpstr>Graphing Quadratic Functions with Equations in the Formf(x)=ax^2+bx+c</vt:lpstr>
      <vt:lpstr>Graphing Quadratic Functions with Equations in the Formf(x)=ax^2+bx+c (continued)</vt:lpstr>
      <vt:lpstr>Example 3:  Graphing a Quadratic Function in the Form f(x)=ax^2+bx+c </vt:lpstr>
      <vt:lpstr>Example 3:  Graphing a Quadratic Function in the Form f(x)=ax^2+bx+c (continued)</vt:lpstr>
      <vt:lpstr>Example 3:  Graphing a Quadratic Function in the Form f(x)=ax^2+bx+c (continued)</vt:lpstr>
      <vt:lpstr>Example 3:  Graphing a Quadratic Function in the Form f(x)=ax^2+bx+c (continued)</vt:lpstr>
      <vt:lpstr>Example 3:  Graphing a Quadratic Function in the Form f(x)=ax^2+bx+c (continued)</vt:lpstr>
      <vt:lpstr>Example 3:  Graphing a Quadratic Function in the Form f(x)=ax^2+bx+c (continued)</vt:lpstr>
      <vt:lpstr>Minimum and Maximum:  Quadratic Functions</vt:lpstr>
      <vt:lpstr>Example 4a:  Obtaining Information about a Quadratic Function from Its Equation</vt:lpstr>
      <vt:lpstr>Example 4b:  Obtaining Information about a Quadratic Function from Its Equation (continued)</vt:lpstr>
      <vt:lpstr>Example 4c:  Obtaining Information about a Quadratic Function from Its Equation (continued)</vt:lpstr>
      <vt:lpstr>Strategy for Solving Problems Involving Maximizing or Minimizing Quadratic Functions</vt:lpstr>
      <vt:lpstr>Example 7:  Maximizing Area</vt:lpstr>
      <vt:lpstr>Example 7:  Maximizing Area  (continued)</vt:lpstr>
      <vt:lpstr>Example 7:  Maximizing Area  (continued)</vt:lpstr>
      <vt:lpstr>Example 7:  Maximizing Area (continued)</vt:lpstr>
    </vt:vector>
  </TitlesOfParts>
  <Company>Copyright © 2022, 2018, 2014 Pearson Education,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8th Edition</dc:title>
  <dc:creator>Robert Blitzer</dc:creator>
  <cp:lastModifiedBy>Christi Verity</cp:lastModifiedBy>
  <cp:revision>931</cp:revision>
  <cp:lastPrinted>2001-11-04T00:51:13Z</cp:lastPrinted>
  <dcterms:created xsi:type="dcterms:W3CDTF">2005-02-25T19:46:41Z</dcterms:created>
  <dcterms:modified xsi:type="dcterms:W3CDTF">2023-01-02T20:31:07Z</dcterms:modified>
</cp:coreProperties>
</file>