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4"/>
  </p:notesMasterIdLst>
  <p:handoutMasterIdLst>
    <p:handoutMasterId r:id="rId15"/>
  </p:handoutMasterIdLst>
  <p:sldIdLst>
    <p:sldId id="1005" r:id="rId2"/>
    <p:sldId id="1167" r:id="rId3"/>
    <p:sldId id="1168" r:id="rId4"/>
    <p:sldId id="1169" r:id="rId5"/>
    <p:sldId id="1170" r:id="rId6"/>
    <p:sldId id="1171" r:id="rId7"/>
    <p:sldId id="1172" r:id="rId8"/>
    <p:sldId id="1173" r:id="rId9"/>
    <p:sldId id="1174" r:id="rId10"/>
    <p:sldId id="1175" r:id="rId11"/>
    <p:sldId id="1176" r:id="rId12"/>
    <p:sldId id="1177" r:id="rId13"/>
  </p:sldIdLst>
  <p:sldSz cx="9144000" cy="6858000" type="letter"/>
  <p:notesSz cx="6858000" cy="9144000"/>
  <p:embeddedFontLst>
    <p:embeddedFont>
      <p:font typeface="Arial Narrow" pitchFamily="34" charset="0"/>
      <p:regular r:id="rId16"/>
      <p:bold r:id="rId17"/>
      <p:italic r:id="rId18"/>
      <p:boldItalic r:id="rId19"/>
    </p:embeddedFont>
    <p:embeddedFont>
      <p:font typeface="Cambria Math" pitchFamily="18" charset="0"/>
      <p:regular r:id="rId20"/>
    </p:embeddedFont>
    <p:embeddedFont>
      <p:font typeface="Calibri" pitchFamily="34" charset="0"/>
      <p:regular r:id="rId21"/>
      <p:bold r:id="rId22"/>
      <p:italic r:id="rId23"/>
      <p:boldItalic r:id="rId24"/>
    </p:embeddedFont>
    <p:embeddedFont>
      <p:font typeface="Tahoma" pitchFamily="34" charset="0"/>
      <p:regular r:id="rId25"/>
      <p:bold r:id="rId26"/>
    </p:embeddedFont>
  </p:embeddedFontLst>
  <p:custDataLst>
    <p:tags r:id="rId27"/>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p:scale>
          <a:sx n="73" d="100"/>
          <a:sy n="73" d="100"/>
        </p:scale>
        <p:origin x="-84" y="-54"/>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2133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1</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Functions and Graphs</a:t>
            </a:r>
          </a:p>
        </p:txBody>
      </p:sp>
      <p:sp>
        <p:nvSpPr>
          <p:cNvPr id="4101" name="Text Box 37"/>
          <p:cNvSpPr txBox="1">
            <a:spLocks noChangeArrowheads="1"/>
          </p:cNvSpPr>
          <p:nvPr/>
        </p:nvSpPr>
        <p:spPr bwMode="auto">
          <a:xfrm>
            <a:off x="609599" y="4245817"/>
            <a:ext cx="4100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1.5 More on Slope</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Example 3:  Slope as Rate of Change  </a:t>
            </a:r>
            <a:r>
              <a:rPr lang="en-US" altLang="en-US" i="1" dirty="0"/>
              <a:t>(continued)</a:t>
            </a:r>
          </a:p>
        </p:txBody>
      </p:sp>
      <mc:AlternateContent xmlns:mc="http://schemas.openxmlformats.org/markup-compatibility/2006" xmlns:a14="http://schemas.microsoft.com/office/drawing/2010/main">
        <mc:Choice Requires="a14">
          <p:sp>
            <p:nvSpPr>
              <p:cNvPr id="84995" name="Rectangle 3"/>
              <p:cNvSpPr>
                <a:spLocks noGrp="1" noChangeArrowheads="1"/>
              </p:cNvSpPr>
              <p:nvPr>
                <p:ph type="body" idx="1"/>
              </p:nvPr>
            </p:nvSpPr>
            <p:spPr/>
            <p:txBody>
              <a:bodyPr/>
              <a:lstStyle/>
              <a:p>
                <a:pPr marL="0" indent="0"/>
                <a:r>
                  <a:rPr lang="en-US" altLang="en-US" dirty="0"/>
                  <a:t>Using the ordered pairs (2000, 11.9) and (2017, 22.0), we compute the slope:</a:t>
                </a:r>
              </a:p>
              <a:p>
                <a:pPr marL="0" indent="0">
                  <a:spcBef>
                    <a:spcPts val="1800"/>
                  </a:spcBef>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f>
                        <m:fPr>
                          <m:ctrlPr>
                            <a:rPr lang="en-US" i="1">
                              <a:solidFill>
                                <a:srgbClr val="836967"/>
                              </a:solidFill>
                              <a:latin typeface="Cambria Math"/>
                            </a:rPr>
                          </m:ctrlPr>
                        </m:fPr>
                        <m:num>
                          <m:sSub>
                            <m:sSubPr>
                              <m:ctrlPr>
                                <a:rPr lang="en-US" i="1">
                                  <a:solidFill>
                                    <a:srgbClr val="836967"/>
                                  </a:solidFill>
                                  <a:latin typeface="Cambria Math"/>
                                </a:rPr>
                              </m:ctrlPr>
                            </m:sSubPr>
                            <m:e>
                              <m:r>
                                <a:rPr lang="en-US" i="1">
                                  <a:latin typeface="Cambria Math" panose="02040503050406030204" pitchFamily="18" charset="0"/>
                                </a:rPr>
                                <m:t>𝑦</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solidFill>
                                    <a:srgbClr val="836967"/>
                                  </a:solidFill>
                                  <a:latin typeface="Cambria Math"/>
                                </a:rPr>
                              </m:ctrlPr>
                            </m:sSubPr>
                            <m:e>
                              <m:r>
                                <a:rPr lang="en-US" i="1">
                                  <a:latin typeface="Cambria Math" panose="02040503050406030204" pitchFamily="18" charset="0"/>
                                </a:rPr>
                                <m:t>𝑦</m:t>
                              </m:r>
                            </m:e>
                            <m:sub>
                              <m:r>
                                <a:rPr lang="en-US">
                                  <a:latin typeface="Cambria Math" panose="02040503050406030204" pitchFamily="18" charset="0"/>
                                </a:rPr>
                                <m:t>1</m:t>
                              </m:r>
                            </m:sub>
                          </m:sSub>
                        </m:num>
                        <m:den>
                          <m:sSub>
                            <m:sSubPr>
                              <m:ctrlPr>
                                <a:rPr lang="en-US" i="1">
                                  <a:solidFill>
                                    <a:srgbClr val="836967"/>
                                  </a:solidFill>
                                  <a:latin typeface="Cambria Math"/>
                                </a:rPr>
                              </m:ctrlPr>
                            </m:sSubPr>
                            <m:e>
                              <m:r>
                                <a:rPr lang="en-US" i="1">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solidFill>
                                    <a:srgbClr val="836967"/>
                                  </a:solidFill>
                                  <a:latin typeface="Cambria Math"/>
                                </a:rPr>
                              </m:ctrlPr>
                            </m:sSubPr>
                            <m:e>
                              <m:r>
                                <a:rPr lang="en-US" i="1">
                                  <a:latin typeface="Cambria Math" panose="02040503050406030204" pitchFamily="18" charset="0"/>
                                </a:rPr>
                                <m:t>𝑥</m:t>
                              </m:r>
                            </m:e>
                            <m:sub>
                              <m:r>
                                <a:rPr lang="en-US">
                                  <a:latin typeface="Cambria Math" panose="02040503050406030204" pitchFamily="18" charset="0"/>
                                </a:rPr>
                                <m:t>1</m:t>
                              </m:r>
                            </m:sub>
                          </m:sSub>
                        </m:den>
                      </m:f>
                    </m:oMath>
                  </m:oMathPara>
                </a14:m>
                <a:endParaRPr lang="en-US" altLang="en-US" dirty="0"/>
              </a:p>
              <a:p>
                <a:pPr marL="0" indent="0"/>
                <a:endParaRPr lang="en-US" altLang="en-US" dirty="0"/>
              </a:p>
              <a:p>
                <a:r>
                  <a:rPr lang="en-US" dirty="0"/>
                  <a:t>The percentage of young adults living with parents increased at a rate of 0.59 per year. The rate of change is 0.59% per year.</a:t>
                </a:r>
                <a:endParaRPr lang="en-US" altLang="en-US" dirty="0"/>
              </a:p>
            </p:txBody>
          </p:sp>
        </mc:Choice>
        <mc:Fallback xmlns="">
          <p:sp>
            <p:nvSpPr>
              <p:cNvPr id="84995"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2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C9DB1EA6-8D04-4CF2-BF78-773AAB0DC5D1}"/>
                  </a:ext>
                </a:extLst>
              </p:cNvPr>
              <p:cNvSpPr txBox="1"/>
              <p:nvPr/>
            </p:nvSpPr>
            <p:spPr>
              <a:xfrm>
                <a:off x="2121694" y="2056564"/>
                <a:ext cx="286464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22.0−11.9</m:t>
                          </m:r>
                        </m:num>
                        <m:den>
                          <m:r>
                            <a:rPr lang="en-US" i="0">
                              <a:solidFill>
                                <a:schemeClr val="tx1"/>
                              </a:solidFill>
                              <a:latin typeface="Cambria Math" panose="02040503050406030204" pitchFamily="18" charset="0"/>
                            </a:rPr>
                            <m:t>20</m:t>
                          </m:r>
                          <m:r>
                            <a:rPr lang="en-US" b="0" i="0" smtClean="0">
                              <a:solidFill>
                                <a:schemeClr val="tx1"/>
                              </a:solidFill>
                              <a:latin typeface="Cambria Math" panose="02040503050406030204" pitchFamily="18" charset="0"/>
                            </a:rPr>
                            <m:t>17</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2000</m:t>
                          </m:r>
                        </m:den>
                      </m:f>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C9DB1EA6-8D04-4CF2-BF78-773AAB0DC5D1}"/>
                  </a:ext>
                </a:extLst>
              </p:cNvPr>
              <p:cNvSpPr txBox="1">
                <a:spLocks noRot="1" noChangeAspect="1" noMove="1" noResize="1" noEditPoints="1" noAdjustHandles="1" noChangeArrowheads="1" noChangeShapeType="1" noTextEdit="1"/>
              </p:cNvSpPr>
              <p:nvPr/>
            </p:nvSpPr>
            <p:spPr>
              <a:xfrm>
                <a:off x="2121694" y="2056564"/>
                <a:ext cx="2864644"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63B5E76E-F4E7-4A5B-9ED4-18DD88833954}"/>
                  </a:ext>
                </a:extLst>
              </p:cNvPr>
              <p:cNvSpPr txBox="1"/>
              <p:nvPr/>
            </p:nvSpPr>
            <p:spPr>
              <a:xfrm>
                <a:off x="4707733" y="2056564"/>
                <a:ext cx="139303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b="0" i="0" smtClean="0">
                              <a:solidFill>
                                <a:schemeClr val="tx1"/>
                              </a:solidFill>
                              <a:latin typeface="Cambria Math" panose="02040503050406030204" pitchFamily="18" charset="0"/>
                            </a:rPr>
                            <m:t>10.1</m:t>
                          </m:r>
                        </m:num>
                        <m:den>
                          <m:r>
                            <a:rPr lang="en-US" b="0" i="0" smtClean="0">
                              <a:solidFill>
                                <a:schemeClr val="tx1"/>
                              </a:solidFill>
                              <a:latin typeface="Cambria Math" panose="02040503050406030204" pitchFamily="18" charset="0"/>
                            </a:rPr>
                            <m:t>17</m:t>
                          </m:r>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63B5E76E-F4E7-4A5B-9ED4-18DD88833954}"/>
                  </a:ext>
                </a:extLst>
              </p:cNvPr>
              <p:cNvSpPr txBox="1">
                <a:spLocks noRot="1" noChangeAspect="1" noMove="1" noResize="1" noEditPoints="1" noAdjustHandles="1" noChangeArrowheads="1" noChangeShapeType="1" noTextEdit="1"/>
              </p:cNvSpPr>
              <p:nvPr/>
            </p:nvSpPr>
            <p:spPr>
              <a:xfrm>
                <a:off x="4707733" y="2056564"/>
                <a:ext cx="1393030" cy="901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424CDD7C-8517-407B-AB97-BC4DAA641353}"/>
                  </a:ext>
                </a:extLst>
              </p:cNvPr>
              <p:cNvSpPr txBox="1"/>
              <p:nvPr/>
            </p:nvSpPr>
            <p:spPr>
              <a:xfrm>
                <a:off x="5931695" y="2318173"/>
                <a:ext cx="1393030" cy="523220"/>
              </a:xfrm>
              <a:prstGeom prst="rect">
                <a:avLst/>
              </a:prstGeom>
              <a:noFill/>
            </p:spPr>
            <p:txBody>
              <a:bodyPr wrap="square">
                <a:spAutoFit/>
              </a:bodyPr>
              <a:lstStyle/>
              <a:p>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0.59</a:t>
                </a:r>
              </a:p>
            </p:txBody>
          </p:sp>
        </mc:Choice>
        <mc:Fallback xmlns="">
          <p:sp>
            <p:nvSpPr>
              <p:cNvPr id="5" name="TextBox 4">
                <a:extLst>
                  <a:ext uri="{FF2B5EF4-FFF2-40B4-BE49-F238E27FC236}">
                    <a16:creationId xmlns:a16="http://schemas.microsoft.com/office/drawing/2014/main" id="{424CDD7C-8517-407B-AB97-BC4DAA641353}"/>
                  </a:ext>
                </a:extLst>
              </p:cNvPr>
              <p:cNvSpPr txBox="1">
                <a:spLocks noRot="1" noChangeAspect="1" noMove="1" noResize="1" noEditPoints="1" noAdjustHandles="1" noChangeArrowheads="1" noChangeShapeType="1" noTextEdit="1"/>
              </p:cNvSpPr>
              <p:nvPr/>
            </p:nvSpPr>
            <p:spPr>
              <a:xfrm>
                <a:off x="5931695" y="2318173"/>
                <a:ext cx="1393030" cy="523220"/>
              </a:xfrm>
              <a:prstGeom prst="rect">
                <a:avLst/>
              </a:prstGeom>
              <a:blipFill>
                <a:blip r:embed="rId5"/>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9409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fade">
                                      <p:cBhvr>
                                        <p:cTn id="2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Average Rate of Change of a Function</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p:txBody>
              <a:bodyPr/>
              <a:lstStyle/>
              <a:p>
                <a:pPr marL="0" indent="0"/>
                <a:r>
                  <a:rPr lang="en-US" altLang="en-US" dirty="0"/>
                  <a:t>Let (</a:t>
                </a:r>
                <a:r>
                  <a:rPr lang="en-US" altLang="en-US" i="1" dirty="0"/>
                  <a:t>x</a:t>
                </a:r>
                <a:r>
                  <a:rPr lang="en-US" altLang="en-US" baseline="-25000" dirty="0"/>
                  <a:t>1</a:t>
                </a:r>
                <a:r>
                  <a:rPr lang="en-US" altLang="en-US" dirty="0"/>
                  <a:t>,  </a:t>
                </a:r>
                <a:r>
                  <a:rPr lang="en-US" altLang="en-US" i="1" dirty="0"/>
                  <a:t>f</a:t>
                </a:r>
                <a:r>
                  <a:rPr lang="en-US" altLang="en-US" dirty="0"/>
                  <a:t>(</a:t>
                </a:r>
                <a:r>
                  <a:rPr lang="en-US" altLang="en-US" i="1" dirty="0"/>
                  <a:t>x</a:t>
                </a:r>
                <a:r>
                  <a:rPr lang="en-US" altLang="en-US" baseline="-25000" dirty="0"/>
                  <a:t>1</a:t>
                </a:r>
                <a:r>
                  <a:rPr lang="en-US" altLang="en-US" dirty="0"/>
                  <a:t>)) and (</a:t>
                </a:r>
                <a:r>
                  <a:rPr lang="en-US" altLang="en-US" i="1" dirty="0"/>
                  <a:t>x</a:t>
                </a:r>
                <a:r>
                  <a:rPr lang="en-US" altLang="en-US" baseline="-25000" dirty="0"/>
                  <a:t>2</a:t>
                </a:r>
                <a:r>
                  <a:rPr lang="en-US" altLang="en-US" dirty="0"/>
                  <a:t>,  </a:t>
                </a:r>
                <a:r>
                  <a:rPr lang="en-US" altLang="en-US" i="1" dirty="0"/>
                  <a:t>f</a:t>
                </a:r>
                <a:r>
                  <a:rPr lang="en-US" altLang="en-US" dirty="0"/>
                  <a:t>(</a:t>
                </a:r>
                <a:r>
                  <a:rPr lang="en-US" altLang="en-US" i="1" dirty="0"/>
                  <a:t>x</a:t>
                </a:r>
                <a:r>
                  <a:rPr lang="en-US" altLang="en-US" baseline="-25000" dirty="0"/>
                  <a:t>2</a:t>
                </a:r>
                <a:r>
                  <a:rPr lang="en-US" altLang="en-US" dirty="0"/>
                  <a:t>)) be distinct points on the graph of a function </a:t>
                </a:r>
                <a:r>
                  <a:rPr lang="en-US" altLang="en-US" i="1" dirty="0"/>
                  <a:t>f</a:t>
                </a:r>
                <a:r>
                  <a:rPr lang="en-US" altLang="en-US" dirty="0"/>
                  <a:t>.  </a:t>
                </a:r>
                <a:r>
                  <a:rPr lang="en-US" altLang="en-US" b="1" dirty="0"/>
                  <a:t>The average rate of change of </a:t>
                </a:r>
                <a:r>
                  <a:rPr lang="en-US" altLang="en-US" i="1" dirty="0"/>
                  <a:t>f</a:t>
                </a:r>
                <a:r>
                  <a:rPr lang="en-US" altLang="en-US" dirty="0"/>
                  <a:t> from </a:t>
                </a:r>
                <a:r>
                  <a:rPr lang="en-US" altLang="en-US" i="1" dirty="0"/>
                  <a:t>x</a:t>
                </a:r>
                <a:r>
                  <a:rPr lang="en-US" altLang="en-US" baseline="-25000" dirty="0"/>
                  <a:t>1</a:t>
                </a:r>
                <a:r>
                  <a:rPr lang="en-US" altLang="en-US" dirty="0"/>
                  <a:t> to </a:t>
                </a:r>
                <a:r>
                  <a:rPr lang="en-US" altLang="en-US" i="1" dirty="0"/>
                  <a:t>x</a:t>
                </a:r>
                <a:r>
                  <a:rPr lang="en-US" altLang="en-US" baseline="-25000" dirty="0"/>
                  <a:t>2</a:t>
                </a:r>
                <a:r>
                  <a:rPr lang="en-US" altLang="en-US" dirty="0"/>
                  <a:t> denoted by </a:t>
                </a:r>
                <a14:m>
                  <m:oMath xmlns:m="http://schemas.openxmlformats.org/officeDocument/2006/math">
                    <m:f>
                      <m:fPr>
                        <m:ctrlPr>
                          <a:rPr lang="en-US" altLang="en-US" i="1" smtClean="0">
                            <a:latin typeface="Cambria Math"/>
                          </a:rPr>
                        </m:ctrlPr>
                      </m:fPr>
                      <m:num>
                        <m:r>
                          <m:rPr>
                            <m:sty m:val="p"/>
                          </m:rPr>
                          <a:rPr lang="el-GR" altLang="en-US" i="1" smtClean="0">
                            <a:latin typeface="Cambria Math" panose="02040503050406030204" pitchFamily="18" charset="0"/>
                            <a:ea typeface="Cambria Math" panose="02040503050406030204" pitchFamily="18" charset="0"/>
                          </a:rPr>
                          <m:t>Δ</m:t>
                        </m:r>
                        <m:r>
                          <a:rPr lang="en-US" altLang="en-US" b="0" i="1" smtClean="0">
                            <a:latin typeface="Cambria Math" panose="02040503050406030204" pitchFamily="18" charset="0"/>
                            <a:ea typeface="Cambria Math" panose="02040503050406030204" pitchFamily="18" charset="0"/>
                          </a:rPr>
                          <m:t>𝑦</m:t>
                        </m:r>
                      </m:num>
                      <m:den>
                        <m:r>
                          <m:rPr>
                            <m:sty m:val="p"/>
                          </m:rPr>
                          <a:rPr lang="el-GR" altLang="en-US" i="1" smtClean="0">
                            <a:latin typeface="Cambria Math" panose="02040503050406030204" pitchFamily="18" charset="0"/>
                            <a:ea typeface="Cambria Math" panose="02040503050406030204" pitchFamily="18" charset="0"/>
                          </a:rPr>
                          <m:t>Δ</m:t>
                        </m:r>
                        <m:r>
                          <a:rPr lang="en-US" altLang="en-US" b="0" i="1" smtClean="0">
                            <a:latin typeface="Cambria Math" panose="02040503050406030204" pitchFamily="18" charset="0"/>
                            <a:ea typeface="Cambria Math" panose="02040503050406030204" pitchFamily="18" charset="0"/>
                          </a:rPr>
                          <m:t>𝑥</m:t>
                        </m:r>
                      </m:den>
                    </m:f>
                  </m:oMath>
                </a14:m>
                <a:r>
                  <a:rPr lang="en-US" altLang="en-US" dirty="0"/>
                  <a:t>.</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blipFill>
                <a:blip r:embed="rId2"/>
                <a:stretch>
                  <a:fillRect l="-1401" t="-1310" r="-1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2CB3B8F8-08C1-4D86-9C4E-9592B1E67156}"/>
                  </a:ext>
                </a:extLst>
              </p:cNvPr>
              <p:cNvSpPr txBox="1"/>
              <p:nvPr/>
            </p:nvSpPr>
            <p:spPr>
              <a:xfrm>
                <a:off x="230187" y="3388068"/>
                <a:ext cx="3295162" cy="9989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i="1" smtClean="0">
                              <a:solidFill>
                                <a:schemeClr val="tx1"/>
                              </a:solidFill>
                              <a:latin typeface="Cambria Math"/>
                            </a:rPr>
                          </m:ctrlPr>
                        </m:fPr>
                        <m:num>
                          <m:r>
                            <m:rPr>
                              <m:sty m:val="p"/>
                            </m:rPr>
                            <a:rPr lang="el-GR" altLang="en-US" i="1">
                              <a:solidFill>
                                <a:schemeClr val="tx1"/>
                              </a:solidFill>
                              <a:latin typeface="Cambria Math" panose="02040503050406030204" pitchFamily="18" charset="0"/>
                              <a:ea typeface="Cambria Math" panose="02040503050406030204" pitchFamily="18" charset="0"/>
                            </a:rPr>
                            <m:t>Δ</m:t>
                          </m:r>
                          <m:r>
                            <a:rPr lang="en-US" altLang="en-US" i="1">
                              <a:solidFill>
                                <a:schemeClr val="tx1"/>
                              </a:solidFill>
                              <a:latin typeface="Cambria Math" panose="02040503050406030204" pitchFamily="18" charset="0"/>
                              <a:ea typeface="Cambria Math" panose="02040503050406030204" pitchFamily="18" charset="0"/>
                            </a:rPr>
                            <m:t>𝑦</m:t>
                          </m:r>
                        </m:num>
                        <m:den>
                          <m:r>
                            <m:rPr>
                              <m:sty m:val="p"/>
                            </m:rPr>
                            <a:rPr lang="el-GR" altLang="en-US" i="1">
                              <a:solidFill>
                                <a:schemeClr val="tx1"/>
                              </a:solidFill>
                              <a:latin typeface="Cambria Math" panose="02040503050406030204" pitchFamily="18" charset="0"/>
                              <a:ea typeface="Cambria Math" panose="02040503050406030204" pitchFamily="18" charset="0"/>
                            </a:rPr>
                            <m:t>Δ</m:t>
                          </m:r>
                          <m:r>
                            <a:rPr lang="en-US" altLang="en-US" i="1">
                              <a:solidFill>
                                <a:schemeClr val="tx1"/>
                              </a:solidFill>
                              <a:latin typeface="Cambria Math" panose="02040503050406030204" pitchFamily="18" charset="0"/>
                              <a:ea typeface="Cambria Math" panose="02040503050406030204" pitchFamily="18" charset="0"/>
                            </a:rPr>
                            <m:t>𝑥</m:t>
                          </m:r>
                        </m:den>
                      </m:f>
                      <m:r>
                        <a:rPr lang="en-US" altLang="en-US" b="0" i="1" smtClean="0">
                          <a:solidFill>
                            <a:schemeClr val="tx1"/>
                          </a:solidFill>
                          <a:latin typeface="Cambria Math" panose="02040503050406030204" pitchFamily="18" charset="0"/>
                          <a:ea typeface="Cambria Math" panose="02040503050406030204" pitchFamily="18" charset="0"/>
                        </a:rPr>
                        <m:t>=</m:t>
                      </m:r>
                      <m:f>
                        <m:fPr>
                          <m:ctrlPr>
                            <a:rPr lang="en-US" i="1" smtClean="0">
                              <a:solidFill>
                                <a:schemeClr val="tx1"/>
                              </a:solidFill>
                              <a:latin typeface="Cambria Math"/>
                            </a:rPr>
                          </m:ctrlPr>
                        </m:fPr>
                        <m:num>
                          <m:d>
                            <m:dPr>
                              <m:begChr m:val=""/>
                              <m:ctrlPr>
                                <a:rPr lang="en-US" i="1">
                                  <a:solidFill>
                                    <a:schemeClr val="tx1"/>
                                  </a:solidFill>
                                  <a:latin typeface="Cambria Math"/>
                                </a:rPr>
                              </m:ctrlPr>
                            </m:dPr>
                            <m:e>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e>
                          </m:d>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den>
                      </m:f>
                    </m:oMath>
                  </m:oMathPara>
                </a14:m>
                <a:endParaRPr lang="en-US" dirty="0">
                  <a:solidFill>
                    <a:schemeClr val="tx1"/>
                  </a:solidFill>
                </a:endParaRPr>
              </a:p>
            </p:txBody>
          </p:sp>
        </mc:Choice>
        <mc:Fallback xmlns="">
          <p:sp>
            <p:nvSpPr>
              <p:cNvPr id="6" name="TextBox 5">
                <a:extLst>
                  <a:ext uri="{FF2B5EF4-FFF2-40B4-BE49-F238E27FC236}">
                    <a16:creationId xmlns:a16="http://schemas.microsoft.com/office/drawing/2014/main" id="{2CB3B8F8-08C1-4D86-9C4E-9592B1E67156}"/>
                  </a:ext>
                </a:extLst>
              </p:cNvPr>
              <p:cNvSpPr txBox="1">
                <a:spLocks noRot="1" noChangeAspect="1" noMove="1" noResize="1" noEditPoints="1" noAdjustHandles="1" noChangeArrowheads="1" noChangeShapeType="1" noTextEdit="1"/>
              </p:cNvSpPr>
              <p:nvPr/>
            </p:nvSpPr>
            <p:spPr>
              <a:xfrm>
                <a:off x="230187" y="3388068"/>
                <a:ext cx="3295162" cy="998991"/>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B49DB09B-77F3-494F-BD1D-7A82F59C24AA}"/>
              </a:ext>
            </a:extLst>
          </p:cNvPr>
          <p:cNvPicPr>
            <a:picLocks noChangeAspect="1"/>
          </p:cNvPicPr>
          <p:nvPr/>
        </p:nvPicPr>
        <p:blipFill>
          <a:blip r:embed="rId4"/>
          <a:stretch>
            <a:fillRect/>
          </a:stretch>
        </p:blipFill>
        <p:spPr>
          <a:xfrm>
            <a:off x="3788370" y="2908753"/>
            <a:ext cx="4305300" cy="2981325"/>
          </a:xfrm>
          <a:prstGeom prst="rect">
            <a:avLst/>
          </a:prstGeom>
        </p:spPr>
      </p:pic>
    </p:spTree>
    <p:extLst>
      <p:ext uri="{BB962C8B-B14F-4D97-AF65-F5344CB8AC3E}">
        <p14:creationId xmlns:p14="http://schemas.microsoft.com/office/powerpoint/2010/main" val="245488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4c:  Finding the Average Rate of Change</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457200" y="1223890"/>
                <a:ext cx="8229600" cy="4902274"/>
              </a:xfrm>
            </p:spPr>
            <p:txBody>
              <a:bodyPr/>
              <a:lstStyle/>
              <a:p>
                <a:pPr marL="0" indent="0"/>
                <a:r>
                  <a:rPr lang="en-US" altLang="en-US" dirty="0"/>
                  <a:t>Find the average rate of change for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oMath>
                </a14:m>
                <a:r>
                  <a:rPr lang="en-US" altLang="en-US" dirty="0"/>
                  <a:t> from </a:t>
                </a:r>
              </a:p>
              <a:p>
                <a:pPr marL="0" indent="0"/>
                <a:r>
                  <a:rPr lang="en-US" altLang="en-US" i="1" dirty="0"/>
                  <a:t>x</a:t>
                </a:r>
                <a:r>
                  <a:rPr lang="en-US" altLang="en-US" baseline="-25000" dirty="0"/>
                  <a:t>1</a:t>
                </a:r>
                <a:r>
                  <a:rPr lang="en-US" altLang="en-US" dirty="0"/>
                  <a:t> = –2 to </a:t>
                </a:r>
                <a:r>
                  <a:rPr lang="en-US" altLang="en-US" i="1" dirty="0"/>
                  <a:t>x</a:t>
                </a:r>
                <a:r>
                  <a:rPr lang="en-US" altLang="en-US" baseline="-25000" dirty="0"/>
                  <a:t>2</a:t>
                </a:r>
                <a:r>
                  <a:rPr lang="en-US" altLang="en-US" dirty="0"/>
                  <a:t> = 0. </a:t>
                </a:r>
              </a:p>
              <a:p>
                <a:pPr marL="0" indent="0"/>
                <a:r>
                  <a:rPr lang="en-US" altLang="en-US" dirty="0"/>
                  <a:t>Solution:</a:t>
                </a: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a:blip r:embed="rId2"/>
                <a:stretch>
                  <a:fillRect l="-1481" t="-1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20578A7C-A03D-4805-89F0-8872B9648B9F}"/>
                  </a:ext>
                </a:extLst>
              </p:cNvPr>
              <p:cNvSpPr txBox="1"/>
              <p:nvPr/>
            </p:nvSpPr>
            <p:spPr>
              <a:xfrm>
                <a:off x="517922" y="2900929"/>
                <a:ext cx="2450306" cy="9989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d>
                            <m:dPr>
                              <m:begChr m:val=""/>
                              <m:ctrlPr>
                                <a:rPr lang="en-US" i="1">
                                  <a:solidFill>
                                    <a:schemeClr val="tx1"/>
                                  </a:solidFill>
                                  <a:latin typeface="Cambria Math"/>
                                </a:rPr>
                              </m:ctrlPr>
                            </m:dPr>
                            <m:e>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e>
                          </m:d>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den>
                      </m:f>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20578A7C-A03D-4805-89F0-8872B9648B9F}"/>
                  </a:ext>
                </a:extLst>
              </p:cNvPr>
              <p:cNvSpPr txBox="1">
                <a:spLocks noRot="1" noChangeAspect="1" noMove="1" noResize="1" noEditPoints="1" noAdjustHandles="1" noChangeArrowheads="1" noChangeShapeType="1" noTextEdit="1"/>
              </p:cNvSpPr>
              <p:nvPr/>
            </p:nvSpPr>
            <p:spPr>
              <a:xfrm>
                <a:off x="517922" y="2900929"/>
                <a:ext cx="2450306" cy="9989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CF848FD2-FF4B-4454-91E0-B677DFBB1C87}"/>
                  </a:ext>
                </a:extLst>
              </p:cNvPr>
              <p:cNvSpPr txBox="1"/>
              <p:nvPr/>
            </p:nvSpPr>
            <p:spPr>
              <a:xfrm>
                <a:off x="2705442" y="2882934"/>
                <a:ext cx="2920259" cy="10049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d>
                            <m:dPr>
                              <m:begChr m:val=""/>
                              <m:ctrlPr>
                                <a:rPr lang="en-US" i="1">
                                  <a:solidFill>
                                    <a:schemeClr val="tx1"/>
                                  </a:solidFill>
                                  <a:latin typeface="Cambria Math"/>
                                </a:rPr>
                              </m:ctrlPr>
                            </m:dPr>
                            <m:e>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(−2</m:t>
                              </m:r>
                            </m:e>
                          </m:d>
                        </m:num>
                        <m:den>
                          <m:d>
                            <m:dPr>
                              <m:begChr m:val=""/>
                              <m:ctrlPr>
                                <a:rPr lang="en-US" i="1">
                                  <a:solidFill>
                                    <a:schemeClr val="tx1"/>
                                  </a:solidFill>
                                  <a:latin typeface="Cambria Math"/>
                                </a:rPr>
                              </m:ctrlPr>
                            </m:dPr>
                            <m:e>
                              <m:r>
                                <a:rPr lang="en-US" i="0">
                                  <a:solidFill>
                                    <a:schemeClr val="tx1"/>
                                  </a:solidFill>
                                  <a:latin typeface="Cambria Math" panose="02040503050406030204" pitchFamily="18" charset="0"/>
                                </a:rPr>
                                <m:t>0−(−2</m:t>
                              </m:r>
                            </m:e>
                          </m:d>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CF848FD2-FF4B-4454-91E0-B677DFBB1C87}"/>
                  </a:ext>
                </a:extLst>
              </p:cNvPr>
              <p:cNvSpPr txBox="1">
                <a:spLocks noRot="1" noChangeAspect="1" noMove="1" noResize="1" noEditPoints="1" noAdjustHandles="1" noChangeArrowheads="1" noChangeShapeType="1" noTextEdit="1"/>
              </p:cNvSpPr>
              <p:nvPr/>
            </p:nvSpPr>
            <p:spPr>
              <a:xfrm>
                <a:off x="2705442" y="2882934"/>
                <a:ext cx="2920259" cy="100495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2E3DA90D-74C2-4346-875E-13BB5837F961}"/>
                  </a:ext>
                </a:extLst>
              </p:cNvPr>
              <p:cNvSpPr txBox="1"/>
              <p:nvPr/>
            </p:nvSpPr>
            <p:spPr>
              <a:xfrm>
                <a:off x="2705441" y="4005311"/>
                <a:ext cx="2920259" cy="9541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d>
                                <m:dPr>
                                  <m:ctrlPr>
                                    <a:rPr lang="en-US" i="1">
                                      <a:solidFill>
                                        <a:schemeClr val="tx1"/>
                                      </a:solidFill>
                                      <a:latin typeface="Cambria Math"/>
                                    </a:rPr>
                                  </m:ctrlPr>
                                </m:dPr>
                                <m:e>
                                  <m:r>
                                    <a:rPr lang="en-US" i="0">
                                      <a:solidFill>
                                        <a:schemeClr val="tx1"/>
                                      </a:solidFill>
                                      <a:latin typeface="Cambria Math" panose="02040503050406030204" pitchFamily="18" charset="0"/>
                                    </a:rPr>
                                    <m:t>0</m:t>
                                  </m:r>
                                </m:e>
                              </m:d>
                            </m:e>
                            <m:sup>
                              <m:r>
                                <a:rPr lang="en-US" i="0">
                                  <a:solidFill>
                                    <a:schemeClr val="tx1"/>
                                  </a:solidFill>
                                  <a:latin typeface="Cambria Math" panose="02040503050406030204" pitchFamily="18" charset="0"/>
                                </a:rPr>
                                <m:t>3</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d>
                                <m:dPr>
                                  <m:ctrlPr>
                                    <a:rPr lang="en-US" i="1">
                                      <a:solidFill>
                                        <a:schemeClr val="tx1"/>
                                      </a:solidFill>
                                      <a:latin typeface="Cambria Math"/>
                                    </a:rPr>
                                  </m:ctrlPr>
                                </m:dPr>
                                <m:e>
                                  <m:r>
                                    <a:rPr lang="en-US" i="0">
                                      <a:solidFill>
                                        <a:schemeClr val="tx1"/>
                                      </a:solidFill>
                                      <a:latin typeface="Cambria Math" panose="02040503050406030204" pitchFamily="18" charset="0"/>
                                    </a:rPr>
                                    <m:t>−2</m:t>
                                  </m:r>
                                </m:e>
                              </m:d>
                            </m:e>
                            <m:sup>
                              <m:r>
                                <a:rPr lang="en-US" i="0">
                                  <a:solidFill>
                                    <a:schemeClr val="tx1"/>
                                  </a:solidFill>
                                  <a:latin typeface="Cambria Math" panose="02040503050406030204" pitchFamily="18" charset="0"/>
                                </a:rPr>
                                <m:t>3</m:t>
                              </m:r>
                            </m:sup>
                          </m:sSup>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2E3DA90D-74C2-4346-875E-13BB5837F961}"/>
                  </a:ext>
                </a:extLst>
              </p:cNvPr>
              <p:cNvSpPr txBox="1">
                <a:spLocks noRot="1" noChangeAspect="1" noMove="1" noResize="1" noEditPoints="1" noAdjustHandles="1" noChangeArrowheads="1" noChangeShapeType="1" noTextEdit="1"/>
              </p:cNvSpPr>
              <p:nvPr/>
            </p:nvSpPr>
            <p:spPr>
              <a:xfrm>
                <a:off x="2705441" y="4005311"/>
                <a:ext cx="2920259" cy="9541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3D6487EA-6780-4E87-8E7C-7634F84D9652}"/>
                  </a:ext>
                </a:extLst>
              </p:cNvPr>
              <p:cNvSpPr txBox="1"/>
              <p:nvPr/>
            </p:nvSpPr>
            <p:spPr>
              <a:xfrm>
                <a:off x="2705442" y="5200581"/>
                <a:ext cx="1150144"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8</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3D6487EA-6780-4E87-8E7C-7634F84D9652}"/>
                  </a:ext>
                </a:extLst>
              </p:cNvPr>
              <p:cNvSpPr txBox="1">
                <a:spLocks noRot="1" noChangeAspect="1" noMove="1" noResize="1" noEditPoints="1" noAdjustHandles="1" noChangeArrowheads="1" noChangeShapeType="1" noTextEdit="1"/>
              </p:cNvSpPr>
              <p:nvPr/>
            </p:nvSpPr>
            <p:spPr>
              <a:xfrm>
                <a:off x="2705442" y="5200581"/>
                <a:ext cx="1150144"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F7D3B780-6E33-4F52-B358-9448584DA925}"/>
                  </a:ext>
                </a:extLst>
              </p:cNvPr>
              <p:cNvSpPr txBox="1"/>
              <p:nvPr/>
            </p:nvSpPr>
            <p:spPr>
              <a:xfrm>
                <a:off x="3594242" y="5409658"/>
                <a:ext cx="1033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4</m:t>
                      </m:r>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F7D3B780-6E33-4F52-B358-9448584DA925}"/>
                  </a:ext>
                </a:extLst>
              </p:cNvPr>
              <p:cNvSpPr txBox="1">
                <a:spLocks noRot="1" noChangeAspect="1" noMove="1" noResize="1" noEditPoints="1" noAdjustHandles="1" noChangeArrowheads="1" noChangeShapeType="1" noTextEdit="1"/>
              </p:cNvSpPr>
              <p:nvPr/>
            </p:nvSpPr>
            <p:spPr>
              <a:xfrm>
                <a:off x="3594242" y="5409658"/>
                <a:ext cx="1033967"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18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500"/>
                                        <p:tgtEl>
                                          <p:spTgt spid="1229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3074" name="Rectangle 2"/>
          <p:cNvSpPr>
            <a:spLocks noGrp="1" noChangeArrowheads="1"/>
          </p:cNvSpPr>
          <p:nvPr>
            <p:ph idx="1"/>
          </p:nvPr>
        </p:nvSpPr>
        <p:spPr/>
        <p:txBody>
          <a:bodyPr/>
          <a:lstStyle/>
          <a:p>
            <a:pPr marL="533400" indent="-533400" eaLnBrk="1" hangingPunct="1"/>
            <a:r>
              <a:rPr lang="en-US" altLang="en-US"/>
              <a:t>1.  Find slopes and equations of parallel and perpendicular lines.</a:t>
            </a:r>
          </a:p>
          <a:p>
            <a:pPr marL="533400" indent="-533400" eaLnBrk="1" hangingPunct="1"/>
            <a:r>
              <a:rPr lang="en-US" altLang="en-US"/>
              <a:t>2.  Interpret slope as rate of change.</a:t>
            </a:r>
          </a:p>
          <a:p>
            <a:pPr marL="533400" indent="-533400" eaLnBrk="1" hangingPunct="1"/>
            <a:r>
              <a:rPr lang="en-US" altLang="en-US"/>
              <a:t>3.  Find a function’s average rate of change.</a:t>
            </a:r>
          </a:p>
        </p:txBody>
      </p:sp>
    </p:spTree>
    <p:extLst>
      <p:ext uri="{BB962C8B-B14F-4D97-AF65-F5344CB8AC3E}">
        <p14:creationId xmlns:p14="http://schemas.microsoft.com/office/powerpoint/2010/main" val="39175312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Slope and Parallel Lines</a:t>
            </a:r>
          </a:p>
        </p:txBody>
      </p:sp>
      <p:sp>
        <p:nvSpPr>
          <p:cNvPr id="4099" name="Rectangle 3"/>
          <p:cNvSpPr>
            <a:spLocks noGrp="1" noChangeArrowheads="1"/>
          </p:cNvSpPr>
          <p:nvPr>
            <p:ph type="body" idx="1"/>
          </p:nvPr>
        </p:nvSpPr>
        <p:spPr/>
        <p:txBody>
          <a:bodyPr/>
          <a:lstStyle/>
          <a:p>
            <a:pPr marL="465138" indent="-465138">
              <a:spcAft>
                <a:spcPts val="1200"/>
              </a:spcAft>
            </a:pPr>
            <a:r>
              <a:rPr lang="en-US" altLang="en-US" dirty="0"/>
              <a:t>1.  If two nonvertical lines are parallel, then they have the same slope.</a:t>
            </a:r>
          </a:p>
          <a:p>
            <a:pPr marL="465138" indent="-465138">
              <a:spcAft>
                <a:spcPts val="1200"/>
              </a:spcAft>
            </a:pPr>
            <a:r>
              <a:rPr lang="en-US" altLang="en-US" dirty="0"/>
              <a:t>2.  If two distinct nonvertical lines have the same slope, then they are parallel.</a:t>
            </a:r>
          </a:p>
          <a:p>
            <a:pPr marL="465138" indent="-465138">
              <a:spcAft>
                <a:spcPts val="1200"/>
              </a:spcAft>
            </a:pPr>
            <a:r>
              <a:rPr lang="en-US" altLang="en-US" dirty="0"/>
              <a:t>3.  Two distinct vertical lines, both with undefined slopes, are parallel.</a:t>
            </a:r>
          </a:p>
        </p:txBody>
      </p:sp>
    </p:spTree>
    <p:extLst>
      <p:ext uri="{BB962C8B-B14F-4D97-AF65-F5344CB8AC3E}">
        <p14:creationId xmlns:p14="http://schemas.microsoft.com/office/powerpoint/2010/main" val="81313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Example 1:  Writing Equations of a Line Parallel to a Given Line</a:t>
            </a:r>
          </a:p>
        </p:txBody>
      </p:sp>
      <mc:AlternateContent xmlns:mc="http://schemas.openxmlformats.org/markup-compatibility/2006" xmlns:a14="http://schemas.microsoft.com/office/drawing/2010/main">
        <mc:Choice Requires="a14">
          <p:sp>
            <p:nvSpPr>
              <p:cNvPr id="77827" name="Rectangle 3"/>
              <p:cNvSpPr>
                <a:spLocks noGrp="1" noChangeArrowheads="1"/>
              </p:cNvSpPr>
              <p:nvPr>
                <p:ph type="body" idx="1"/>
              </p:nvPr>
            </p:nvSpPr>
            <p:spPr>
              <a:xfrm>
                <a:off x="457200" y="1294228"/>
                <a:ext cx="8229600" cy="4831935"/>
              </a:xfrm>
            </p:spPr>
            <p:txBody>
              <a:bodyPr/>
              <a:lstStyle/>
              <a:p>
                <a:pPr marL="0" indent="0"/>
                <a:r>
                  <a:rPr lang="en-US" altLang="en-US" dirty="0"/>
                  <a:t>Write an equation of the line passing through (–2, 5) and parallel to the line whose equation is </a:t>
                </a:r>
                <a14:m>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oMath>
                </a14:m>
                <a:r>
                  <a:rPr lang="en-US" altLang="en-US" dirty="0"/>
                  <a:t> Express the equation in point-slope form and slope-intercept form.                 </a:t>
                </a:r>
              </a:p>
              <a:p>
                <a:pPr eaLnBrk="1" hangingPunct="1">
                  <a:spcBef>
                    <a:spcPct val="0"/>
                  </a:spcBef>
                </a:pPr>
                <a:r>
                  <a:rPr lang="en-US" altLang="en-US" dirty="0"/>
                  <a:t>Solution: The slope of the line is 3.  A parallel line will have slope of 3.</a:t>
                </a:r>
              </a:p>
              <a:p>
                <a:pPr marL="0" indent="0"/>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𝑦</m:t>
                          </m:r>
                        </m:e>
                        <m:sub>
                          <m:r>
                            <a:rPr lang="en-US" altLang="en-US" i="1">
                              <a:latin typeface="Cambria Math" panose="02040503050406030204" pitchFamily="18" charset="0"/>
                            </a:rPr>
                            <m:t>1</m:t>
                          </m:r>
                        </m:sub>
                      </m:sSub>
                      <m:r>
                        <a:rPr lang="en-US" altLang="en-US" i="1">
                          <a:latin typeface="Cambria Math" panose="02040503050406030204" pitchFamily="18" charset="0"/>
                        </a:rPr>
                        <m:t>=</m:t>
                      </m:r>
                      <m:r>
                        <a:rPr lang="en-US" altLang="en-US" i="1">
                          <a:latin typeface="Cambria Math" panose="02040503050406030204" pitchFamily="18" charset="0"/>
                        </a:rPr>
                        <m:t>𝑚</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−5=3(</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d>
                        <m:dPr>
                          <m:ctrlPr>
                            <a:rPr lang="en-US" altLang="en-US" b="0" i="1" smtClean="0">
                              <a:latin typeface="Cambria Math"/>
                            </a:rPr>
                          </m:ctrlPr>
                        </m:dPr>
                        <m:e>
                          <m:r>
                            <a:rPr lang="en-US" altLang="en-US" b="0" i="1" smtClean="0">
                              <a:latin typeface="Cambria Math" panose="02040503050406030204" pitchFamily="18" charset="0"/>
                            </a:rPr>
                            <m:t>−2</m:t>
                          </m:r>
                        </m:e>
                      </m:d>
                      <m:r>
                        <a:rPr lang="en-US" altLang="en-US" b="0" i="1" smtClean="0">
                          <a:latin typeface="Cambria Math" panose="02040503050406030204" pitchFamily="18" charset="0"/>
                        </a:rPr>
                        <m:t>)</m:t>
                      </m:r>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−5=3(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m:oMathPara>
                </a14:m>
                <a:endParaRPr lang="en-US" altLang="en-US" dirty="0"/>
              </a:p>
              <a:p>
                <a:pPr marL="0" indent="0"/>
                <a:r>
                  <a:rPr lang="en-US" altLang="en-US" dirty="0"/>
                  <a:t>Slope-intercept form: </a:t>
                </a:r>
                <a14:m>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−5=3</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oMath>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+11</m:t>
                      </m:r>
                    </m:oMath>
                  </m:oMathPara>
                </a14:m>
                <a:endParaRPr lang="en-US" altLang="en-US" dirty="0"/>
              </a:p>
            </p:txBody>
          </p:sp>
        </mc:Choice>
        <mc:Fallback xmlns="">
          <p:sp>
            <p:nvSpPr>
              <p:cNvPr id="77827" name="Rectangle 3"/>
              <p:cNvSpPr>
                <a:spLocks noGrp="1" noRot="1" noChangeAspect="1" noMove="1" noResize="1" noEditPoints="1" noAdjustHandles="1" noChangeArrowheads="1" noChangeShapeType="1" noTextEdit="1"/>
              </p:cNvSpPr>
              <p:nvPr>
                <p:ph type="body" idx="1"/>
              </p:nvPr>
            </p:nvSpPr>
            <p:spPr>
              <a:xfrm>
                <a:off x="457200" y="1294228"/>
                <a:ext cx="8229600" cy="4831935"/>
              </a:xfrm>
              <a:blipFill rotWithShape="1">
                <a:blip r:embed="rId2"/>
                <a:stretch>
                  <a:fillRect l="-1481" t="-1261" r="-74"/>
                </a:stretch>
              </a:blipFill>
            </p:spPr>
            <p:txBody>
              <a:bodyPr/>
              <a:lstStyle/>
              <a:p>
                <a:r>
                  <a:rPr lang="en-US">
                    <a:noFill/>
                  </a:rPr>
                  <a:t> </a:t>
                </a:r>
              </a:p>
            </p:txBody>
          </p:sp>
        </mc:Fallback>
      </mc:AlternateContent>
    </p:spTree>
    <p:extLst>
      <p:ext uri="{BB962C8B-B14F-4D97-AF65-F5344CB8AC3E}">
        <p14:creationId xmlns:p14="http://schemas.microsoft.com/office/powerpoint/2010/main" val="997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fade">
                                      <p:cBhvr>
                                        <p:cTn id="12" dur="500"/>
                                        <p:tgtEl>
                                          <p:spTgt spid="77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fade">
                                      <p:cBhvr>
                                        <p:cTn id="17" dur="500"/>
                                        <p:tgtEl>
                                          <p:spTgt spid="778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27">
                                            <p:txEl>
                                              <p:pRg st="4" end="4"/>
                                            </p:txEl>
                                          </p:spTgt>
                                        </p:tgtEl>
                                        <p:attrNameLst>
                                          <p:attrName>style.visibility</p:attrName>
                                        </p:attrNameLst>
                                      </p:cBhvr>
                                      <p:to>
                                        <p:strVal val="visible"/>
                                      </p:to>
                                    </p:set>
                                    <p:animEffect transition="in" filter="fade">
                                      <p:cBhvr>
                                        <p:cTn id="22" dur="500"/>
                                        <p:tgtEl>
                                          <p:spTgt spid="778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animEffect transition="in" filter="fade">
                                      <p:cBhvr>
                                        <p:cTn id="27" dur="500"/>
                                        <p:tgtEl>
                                          <p:spTgt spid="778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827">
                                            <p:txEl>
                                              <p:pRg st="6" end="6"/>
                                            </p:txEl>
                                          </p:spTgt>
                                        </p:tgtEl>
                                        <p:attrNameLst>
                                          <p:attrName>style.visibility</p:attrName>
                                        </p:attrNameLst>
                                      </p:cBhvr>
                                      <p:to>
                                        <p:strVal val="visible"/>
                                      </p:to>
                                    </p:set>
                                    <p:animEffect transition="in" filter="fade">
                                      <p:cBhvr>
                                        <p:cTn id="32" dur="5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Slope and Perpendicular Lines</a:t>
            </a:r>
          </a:p>
        </p:txBody>
      </p:sp>
      <p:sp>
        <p:nvSpPr>
          <p:cNvPr id="6147" name="Rectangle 3"/>
          <p:cNvSpPr>
            <a:spLocks noGrp="1" noChangeArrowheads="1"/>
          </p:cNvSpPr>
          <p:nvPr>
            <p:ph type="body" idx="1"/>
          </p:nvPr>
        </p:nvSpPr>
        <p:spPr/>
        <p:txBody>
          <a:bodyPr/>
          <a:lstStyle/>
          <a:p>
            <a:pPr marL="465138" indent="-465138">
              <a:spcAft>
                <a:spcPts val="1200"/>
              </a:spcAft>
              <a:tabLst>
                <a:tab pos="465138" algn="l"/>
              </a:tabLst>
            </a:pPr>
            <a:r>
              <a:rPr lang="en-US" altLang="en-US" dirty="0"/>
              <a:t>1.  If two nonvertical lines are perpendicular, then the product of their slopes is –1.</a:t>
            </a:r>
          </a:p>
          <a:p>
            <a:pPr marL="465138" indent="-465138">
              <a:spcAft>
                <a:spcPts val="1200"/>
              </a:spcAft>
              <a:tabLst>
                <a:tab pos="465138" algn="l"/>
              </a:tabLst>
            </a:pPr>
            <a:r>
              <a:rPr lang="en-US" altLang="en-US" dirty="0"/>
              <a:t>2.  If the product of the slopes of two lines is –1, then the lines are perpendicular.</a:t>
            </a:r>
          </a:p>
          <a:p>
            <a:pPr marL="465138" indent="-465138">
              <a:spcAft>
                <a:spcPts val="1200"/>
              </a:spcAft>
              <a:tabLst>
                <a:tab pos="465138" algn="l"/>
              </a:tabLst>
            </a:pPr>
            <a:r>
              <a:rPr lang="en-US" altLang="en-US" dirty="0"/>
              <a:t>3.  A horizontal line having zero slope is perpendicular to a vertical line having undefined slope.</a:t>
            </a:r>
          </a:p>
        </p:txBody>
      </p:sp>
    </p:spTree>
    <p:extLst>
      <p:ext uri="{BB962C8B-B14F-4D97-AF65-F5344CB8AC3E}">
        <p14:creationId xmlns:p14="http://schemas.microsoft.com/office/powerpoint/2010/main" val="195650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2a:  Writing Equations of a Line Perpendicular to a Given Line</a:t>
            </a:r>
          </a:p>
        </p:txBody>
      </p:sp>
      <mc:AlternateContent xmlns:mc="http://schemas.openxmlformats.org/markup-compatibility/2006" xmlns:a14="http://schemas.microsoft.com/office/drawing/2010/main">
        <mc:Choice Requires="a14">
          <p:sp>
            <p:nvSpPr>
              <p:cNvPr id="81923" name="Rectangle 3"/>
              <p:cNvSpPr>
                <a:spLocks noGrp="1" noChangeArrowheads="1"/>
              </p:cNvSpPr>
              <p:nvPr>
                <p:ph type="body" idx="1"/>
              </p:nvPr>
            </p:nvSpPr>
            <p:spPr>
              <a:xfrm>
                <a:off x="457200" y="1181686"/>
                <a:ext cx="8229600" cy="4944477"/>
              </a:xfrm>
            </p:spPr>
            <p:txBody>
              <a:bodyPr/>
              <a:lstStyle/>
              <a:p>
                <a:pPr marL="0" indent="0"/>
                <a:r>
                  <a:rPr lang="en-US" altLang="en-US" dirty="0"/>
                  <a:t>Find the slope of any line that is perpendicular to the line whose equation is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−12=0.</m:t>
                    </m:r>
                  </m:oMath>
                </a14:m>
                <a:endParaRPr lang="en-US" altLang="en-US" dirty="0"/>
              </a:p>
              <a:p>
                <a:pPr marL="0" indent="0"/>
                <a:r>
                  <a:rPr lang="en-US" altLang="en-US" dirty="0"/>
                  <a:t>Solution:</a:t>
                </a:r>
              </a:p>
              <a:p>
                <a:pPr marL="0" indent="0">
                  <a:spcAft>
                    <a:spcPts val="6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𝑥</m:t>
                      </m:r>
                      <m:r>
                        <a:rPr lang="en-US" altLang="en-US" i="1">
                          <a:latin typeface="Cambria Math" panose="02040503050406030204" pitchFamily="18" charset="0"/>
                        </a:rPr>
                        <m:t>+3</m:t>
                      </m:r>
                      <m:r>
                        <a:rPr lang="en-US" altLang="en-US" i="1">
                          <a:latin typeface="Cambria Math" panose="02040503050406030204" pitchFamily="18" charset="0"/>
                        </a:rPr>
                        <m:t>𝑦</m:t>
                      </m:r>
                      <m:r>
                        <a:rPr lang="en-US" altLang="en-US" i="1">
                          <a:latin typeface="Cambria Math" panose="02040503050406030204" pitchFamily="18" charset="0"/>
                        </a:rPr>
                        <m:t>−12=0</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+12</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3</m:t>
                          </m:r>
                        </m:den>
                      </m:f>
                      <m:r>
                        <a:rPr lang="en-US" altLang="en-US" b="0" i="1" smtClean="0">
                          <a:latin typeface="Cambria Math" panose="02040503050406030204" pitchFamily="18" charset="0"/>
                        </a:rPr>
                        <m:t>𝑥</m:t>
                      </m:r>
                      <m:r>
                        <a:rPr lang="en-US" altLang="en-US" b="0" i="1" smtClean="0">
                          <a:latin typeface="Cambria Math" panose="02040503050406030204" pitchFamily="18" charset="0"/>
                        </a:rPr>
                        <m:t>+4</m:t>
                      </m:r>
                    </m:oMath>
                  </m:oMathPara>
                </a14:m>
                <a:endParaRPr lang="en-US" altLang="en-US" dirty="0"/>
              </a:p>
              <a:p>
                <a:pPr marL="0" indent="0"/>
                <a:r>
                  <a:rPr lang="en-US" altLang="en-US" dirty="0"/>
                  <a:t>The slope of the line is </a:t>
                </a:r>
                <a14:m>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3</m:t>
                        </m:r>
                      </m:den>
                    </m:f>
                  </m:oMath>
                </a14:m>
                <a:r>
                  <a:rPr lang="en-US" altLang="en-US" dirty="0"/>
                  <a:t>.</a:t>
                </a:r>
              </a:p>
              <a:p>
                <a:pPr marL="0" indent="0"/>
                <a:r>
                  <a:rPr lang="en-US" altLang="en-US" dirty="0"/>
                  <a:t>The slope of any line perpendicular to this line is 3.</a:t>
                </a:r>
              </a:p>
            </p:txBody>
          </p:sp>
        </mc:Choice>
        <mc:Fallback xmlns="">
          <p:sp>
            <p:nvSpPr>
              <p:cNvPr id="81923" name="Rectangle 3"/>
              <p:cNvSpPr>
                <a:spLocks noGrp="1" noRot="1" noChangeAspect="1" noMove="1" noResize="1" noEditPoints="1" noAdjustHandles="1" noChangeArrowheads="1" noChangeShapeType="1" noTextEdit="1"/>
              </p:cNvSpPr>
              <p:nvPr>
                <p:ph type="body" idx="1"/>
              </p:nvPr>
            </p:nvSpPr>
            <p:spPr>
              <a:xfrm>
                <a:off x="457200" y="1181686"/>
                <a:ext cx="8229600" cy="4944477"/>
              </a:xfrm>
              <a:blipFill>
                <a:blip r:embed="rId2"/>
                <a:stretch>
                  <a:fillRect l="-1481" t="-1356"/>
                </a:stretch>
              </a:blipFill>
            </p:spPr>
            <p:txBody>
              <a:bodyPr/>
              <a:lstStyle/>
              <a:p>
                <a:r>
                  <a:rPr lang="en-US">
                    <a:noFill/>
                  </a:rPr>
                  <a:t> </a:t>
                </a:r>
              </a:p>
            </p:txBody>
          </p:sp>
        </mc:Fallback>
      </mc:AlternateContent>
    </p:spTree>
    <p:extLst>
      <p:ext uri="{BB962C8B-B14F-4D97-AF65-F5344CB8AC3E}">
        <p14:creationId xmlns:p14="http://schemas.microsoft.com/office/powerpoint/2010/main" val="3360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fade">
                                      <p:cBhvr>
                                        <p:cTn id="7" dur="500"/>
                                        <p:tgtEl>
                                          <p:spTgt spid="819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23">
                                            <p:txEl>
                                              <p:pRg st="2" end="2"/>
                                            </p:txEl>
                                          </p:spTgt>
                                        </p:tgtEl>
                                        <p:attrNameLst>
                                          <p:attrName>style.visibility</p:attrName>
                                        </p:attrNameLst>
                                      </p:cBhvr>
                                      <p:to>
                                        <p:strVal val="visible"/>
                                      </p:to>
                                    </p:set>
                                    <p:animEffect transition="in" filter="fade">
                                      <p:cBhvr>
                                        <p:cTn id="10" dur="500"/>
                                        <p:tgtEl>
                                          <p:spTgt spid="819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animEffect transition="in" filter="fade">
                                      <p:cBhvr>
                                        <p:cTn id="15" dur="500"/>
                                        <p:tgtEl>
                                          <p:spTgt spid="819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23">
                                            <p:txEl>
                                              <p:pRg st="4" end="4"/>
                                            </p:txEl>
                                          </p:spTgt>
                                        </p:tgtEl>
                                        <p:attrNameLst>
                                          <p:attrName>style.visibility</p:attrName>
                                        </p:attrNameLst>
                                      </p:cBhvr>
                                      <p:to>
                                        <p:strVal val="visible"/>
                                      </p:to>
                                    </p:set>
                                    <p:animEffect transition="in" filter="fade">
                                      <p:cBhvr>
                                        <p:cTn id="20" dur="500"/>
                                        <p:tgtEl>
                                          <p:spTgt spid="8192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23">
                                            <p:txEl>
                                              <p:pRg st="5" end="5"/>
                                            </p:txEl>
                                          </p:spTgt>
                                        </p:tgtEl>
                                        <p:attrNameLst>
                                          <p:attrName>style.visibility</p:attrName>
                                        </p:attrNameLst>
                                      </p:cBhvr>
                                      <p:to>
                                        <p:strVal val="visible"/>
                                      </p:to>
                                    </p:set>
                                    <p:animEffect transition="in" filter="fade">
                                      <p:cBhvr>
                                        <p:cTn id="25" dur="500"/>
                                        <p:tgtEl>
                                          <p:spTgt spid="8192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1923">
                                            <p:txEl>
                                              <p:pRg st="6" end="6"/>
                                            </p:txEl>
                                          </p:spTgt>
                                        </p:tgtEl>
                                        <p:attrNameLst>
                                          <p:attrName>style.visibility</p:attrName>
                                        </p:attrNameLst>
                                      </p:cBhvr>
                                      <p:to>
                                        <p:strVal val="visible"/>
                                      </p:to>
                                    </p:set>
                                    <p:animEffect transition="in" filter="fade">
                                      <p:cBhvr>
                                        <p:cTn id="30"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2b:  Writing Equations of a Line Perpendicular to a Given Line</a:t>
            </a:r>
          </a:p>
        </p:txBody>
      </p:sp>
      <mc:AlternateContent xmlns:mc="http://schemas.openxmlformats.org/markup-compatibility/2006" xmlns:a14="http://schemas.microsoft.com/office/drawing/2010/main">
        <mc:Choice Requires="a14">
          <p:sp>
            <p:nvSpPr>
              <p:cNvPr id="81923" name="Rectangle 3"/>
              <p:cNvSpPr>
                <a:spLocks noGrp="1" noChangeArrowheads="1"/>
              </p:cNvSpPr>
              <p:nvPr>
                <p:ph type="body" idx="1"/>
              </p:nvPr>
            </p:nvSpPr>
            <p:spPr>
              <a:xfrm>
                <a:off x="457200" y="1181686"/>
                <a:ext cx="8229600" cy="4944477"/>
              </a:xfrm>
            </p:spPr>
            <p:txBody>
              <a:bodyPr/>
              <a:lstStyle/>
              <a:p>
                <a:pPr marL="0" indent="0"/>
                <a:r>
                  <a:rPr lang="en-US" altLang="en-US" dirty="0"/>
                  <a:t>Write the equation of the line passing through </a:t>
                </a:r>
                <a14:m>
                  <m:oMath xmlns:m="http://schemas.openxmlformats.org/officeDocument/2006/math">
                    <m:d>
                      <m:dPr>
                        <m:ctrlPr>
                          <a:rPr lang="en-US" altLang="en-US" b="0" i="1" smtClean="0">
                            <a:latin typeface="Cambria Math"/>
                          </a:rPr>
                        </m:ctrlPr>
                      </m:dPr>
                      <m:e>
                        <m:r>
                          <a:rPr lang="en-US" altLang="en-US" b="0" i="1" smtClean="0">
                            <a:latin typeface="Cambria Math" panose="02040503050406030204" pitchFamily="18" charset="0"/>
                          </a:rPr>
                          <m:t>−2,−6</m:t>
                        </m:r>
                      </m:e>
                    </m:d>
                  </m:oMath>
                </a14:m>
                <a:r>
                  <a:rPr lang="en-US" altLang="en-US" dirty="0"/>
                  <a:t> and perpendicular to the line whose equation is </a:t>
                </a:r>
                <a:r>
                  <a:rPr lang="en-US" altLang="en-US" b="0" i="1" dirty="0">
                    <a:latin typeface="Cambria Math" panose="02040503050406030204" pitchFamily="18" charset="0"/>
                  </a:rPr>
                  <a:t/>
                </a:r>
                <a:br>
                  <a:rPr lang="en-US" altLang="en-US" b="0" i="1" dirty="0">
                    <a:latin typeface="Cambria Math" panose="02040503050406030204" pitchFamily="18" charset="0"/>
                  </a:rPr>
                </a:b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−12=0.</m:t>
                    </m:r>
                  </m:oMath>
                </a14:m>
                <a:r>
                  <a:rPr lang="en-US" altLang="en-US" dirty="0"/>
                  <a:t> Express the equation in general form. </a:t>
                </a:r>
              </a:p>
              <a:p>
                <a:pPr marL="0" indent="0"/>
                <a:r>
                  <a:rPr lang="en-US" altLang="en-US" dirty="0"/>
                  <a:t>The slope of the line will be 3 (from previous slide). </a:t>
                </a:r>
              </a:p>
              <a:p>
                <a:pPr marL="0" indent="0">
                  <a:spcAft>
                    <a:spcPts val="6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𝑦</m:t>
                          </m:r>
                        </m:e>
                        <m:sub>
                          <m:r>
                            <a:rPr lang="en-US" altLang="en-US" i="1">
                              <a:latin typeface="Cambria Math" panose="02040503050406030204" pitchFamily="18" charset="0"/>
                            </a:rPr>
                            <m:t>1</m:t>
                          </m:r>
                        </m:sub>
                      </m:sSub>
                      <m:r>
                        <a:rPr lang="en-US" altLang="en-US" i="1">
                          <a:latin typeface="Cambria Math" panose="02040503050406030204" pitchFamily="18" charset="0"/>
                        </a:rPr>
                        <m:t>=</m:t>
                      </m:r>
                      <m:r>
                        <a:rPr lang="en-US" altLang="en-US" i="1">
                          <a:latin typeface="Cambria Math" panose="02040503050406030204" pitchFamily="18" charset="0"/>
                        </a:rPr>
                        <m:t>𝑚</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d>
                        <m:dPr>
                          <m:ctrlPr>
                            <a:rPr lang="en-US" altLang="en-US" b="0" i="1" smtClean="0">
                              <a:latin typeface="Cambria Math"/>
                            </a:rPr>
                          </m:ctrlPr>
                        </m:dPr>
                        <m:e>
                          <m:r>
                            <a:rPr lang="en-US" altLang="en-US" b="0" i="1" smtClean="0">
                              <a:latin typeface="Cambria Math" panose="02040503050406030204" pitchFamily="18" charset="0"/>
                            </a:rPr>
                            <m:t>−6</m:t>
                          </m:r>
                        </m:e>
                      </m:d>
                      <m:r>
                        <a:rPr lang="en-US" altLang="en-US" i="1">
                          <a:latin typeface="Cambria Math" panose="02040503050406030204" pitchFamily="18" charset="0"/>
                        </a:rPr>
                        <m:t>=3</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d>
                            <m:dPr>
                              <m:ctrlPr>
                                <a:rPr lang="en-US" altLang="en-US" i="1">
                                  <a:latin typeface="Cambria Math"/>
                                </a:rPr>
                              </m:ctrlPr>
                            </m:dPr>
                            <m:e>
                              <m:r>
                                <a:rPr lang="en-US" altLang="en-US" i="1">
                                  <a:latin typeface="Cambria Math" panose="02040503050406030204" pitchFamily="18" charset="0"/>
                                </a:rPr>
                                <m:t>−2</m:t>
                              </m:r>
                            </m:e>
                          </m:d>
                        </m:e>
                      </m:d>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+6=3(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+6=3</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𝑦</m:t>
                      </m:r>
                      <m:r>
                        <a:rPr lang="en-US" altLang="en-US" b="0" i="1" smtClean="0">
                          <a:latin typeface="Cambria Math" panose="02040503050406030204" pitchFamily="18" charset="0"/>
                        </a:rPr>
                        <m:t>=0</m:t>
                      </m:r>
                    </m:oMath>
                  </m:oMathPara>
                </a14:m>
                <a:endParaRPr lang="en-US" altLang="en-US" dirty="0"/>
              </a:p>
              <a:p>
                <a:pPr marL="0" indent="0"/>
                <a:endParaRPr lang="en-US" altLang="en-US" dirty="0"/>
              </a:p>
            </p:txBody>
          </p:sp>
        </mc:Choice>
        <mc:Fallback xmlns="">
          <p:sp>
            <p:nvSpPr>
              <p:cNvPr id="81923" name="Rectangle 3"/>
              <p:cNvSpPr>
                <a:spLocks noGrp="1" noRot="1" noChangeAspect="1" noMove="1" noResize="1" noEditPoints="1" noAdjustHandles="1" noChangeArrowheads="1" noChangeShapeType="1" noTextEdit="1"/>
              </p:cNvSpPr>
              <p:nvPr>
                <p:ph type="body" idx="1"/>
              </p:nvPr>
            </p:nvSpPr>
            <p:spPr>
              <a:xfrm>
                <a:off x="457200" y="1181686"/>
                <a:ext cx="8229600" cy="4944477"/>
              </a:xfrm>
              <a:blipFill>
                <a:blip r:embed="rId2"/>
                <a:stretch>
                  <a:fillRect l="-1481" t="-1356" r="-1852"/>
                </a:stretch>
              </a:blipFill>
            </p:spPr>
            <p:txBody>
              <a:bodyPr/>
              <a:lstStyle/>
              <a:p>
                <a:r>
                  <a:rPr lang="en-US">
                    <a:noFill/>
                  </a:rPr>
                  <a:t> </a:t>
                </a:r>
              </a:p>
            </p:txBody>
          </p:sp>
        </mc:Fallback>
      </mc:AlternateContent>
    </p:spTree>
    <p:extLst>
      <p:ext uri="{BB962C8B-B14F-4D97-AF65-F5344CB8AC3E}">
        <p14:creationId xmlns:p14="http://schemas.microsoft.com/office/powerpoint/2010/main" val="33959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fade">
                                      <p:cBhvr>
                                        <p:cTn id="7" dur="500"/>
                                        <p:tgtEl>
                                          <p:spTgt spid="819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500"/>
                                        <p:tgtEl>
                                          <p:spTgt spid="819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fade">
                                      <p:cBhvr>
                                        <p:cTn id="17" dur="500"/>
                                        <p:tgtEl>
                                          <p:spTgt spid="819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fade">
                                      <p:cBhvr>
                                        <p:cTn id="22" dur="500"/>
                                        <p:tgtEl>
                                          <p:spTgt spid="819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Effect transition="in" filter="fade">
                                      <p:cBhvr>
                                        <p:cTn id="27" dur="500"/>
                                        <p:tgtEl>
                                          <p:spTgt spid="819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23">
                                            <p:txEl>
                                              <p:pRg st="6" end="6"/>
                                            </p:txEl>
                                          </p:spTgt>
                                        </p:tgtEl>
                                        <p:attrNameLst>
                                          <p:attrName>style.visibility</p:attrName>
                                        </p:attrNameLst>
                                      </p:cBhvr>
                                      <p:to>
                                        <p:strVal val="visible"/>
                                      </p:to>
                                    </p:set>
                                    <p:animEffect transition="in" filter="fade">
                                      <p:cBhvr>
                                        <p:cTn id="32" dur="500"/>
                                        <p:tgtEl>
                                          <p:spTgt spid="819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23">
                                            <p:txEl>
                                              <p:pRg st="7" end="7"/>
                                            </p:txEl>
                                          </p:spTgt>
                                        </p:tgtEl>
                                        <p:attrNameLst>
                                          <p:attrName>style.visibility</p:attrName>
                                        </p:attrNameLst>
                                      </p:cBhvr>
                                      <p:to>
                                        <p:strVal val="visible"/>
                                      </p:to>
                                    </p:set>
                                    <p:animEffect transition="in" filter="fade">
                                      <p:cBhvr>
                                        <p:cTn id="37" dur="5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Slope as Rate of Change</a:t>
            </a:r>
          </a:p>
        </p:txBody>
      </p:sp>
      <p:sp>
        <p:nvSpPr>
          <p:cNvPr id="8195" name="Rectangle 3"/>
          <p:cNvSpPr>
            <a:spLocks noGrp="1" noChangeArrowheads="1"/>
          </p:cNvSpPr>
          <p:nvPr>
            <p:ph type="body" idx="1"/>
          </p:nvPr>
        </p:nvSpPr>
        <p:spPr/>
        <p:txBody>
          <a:bodyPr/>
          <a:lstStyle/>
          <a:p>
            <a:pPr marL="0" indent="0"/>
            <a:r>
              <a:rPr lang="en-US" altLang="en-US"/>
              <a:t>Slope is defined as the ratio of the change in </a:t>
            </a:r>
            <a:r>
              <a:rPr lang="en-US" altLang="en-US" i="1"/>
              <a:t>y</a:t>
            </a:r>
            <a:r>
              <a:rPr lang="en-US" altLang="en-US"/>
              <a:t> to a corresponding change in </a:t>
            </a:r>
            <a:r>
              <a:rPr lang="en-US" altLang="en-US" i="1"/>
              <a:t>x</a:t>
            </a:r>
            <a:r>
              <a:rPr lang="en-US" altLang="en-US"/>
              <a:t>.  It describes how fast </a:t>
            </a:r>
            <a:r>
              <a:rPr lang="en-US" altLang="en-US" i="1"/>
              <a:t>y</a:t>
            </a:r>
            <a:r>
              <a:rPr lang="en-US" altLang="en-US"/>
              <a:t> is changing with respect to </a:t>
            </a:r>
            <a:r>
              <a:rPr lang="en-US" altLang="en-US" i="1"/>
              <a:t>x</a:t>
            </a:r>
            <a:r>
              <a:rPr lang="en-US" altLang="en-US"/>
              <a:t>.  For a linear function, slope may be interpreted as the rate of change of the dependent variable per unit change in the independent variable.</a:t>
            </a:r>
          </a:p>
        </p:txBody>
      </p:sp>
    </p:spTree>
    <p:extLst>
      <p:ext uri="{BB962C8B-B14F-4D97-AF65-F5344CB8AC3E}">
        <p14:creationId xmlns:p14="http://schemas.microsoft.com/office/powerpoint/2010/main" val="160468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Example 3:  Slope as Rate of Change</a:t>
            </a:r>
          </a:p>
        </p:txBody>
      </p:sp>
      <p:sp>
        <p:nvSpPr>
          <p:cNvPr id="83971" name="Rectangle 3"/>
          <p:cNvSpPr>
            <a:spLocks noGrp="1" noChangeArrowheads="1"/>
          </p:cNvSpPr>
          <p:nvPr>
            <p:ph type="body" idx="1"/>
          </p:nvPr>
        </p:nvSpPr>
        <p:spPr>
          <a:xfrm>
            <a:off x="457200" y="1209822"/>
            <a:ext cx="8229600" cy="4916341"/>
          </a:xfrm>
        </p:spPr>
        <p:txBody>
          <a:bodyPr/>
          <a:lstStyle/>
          <a:p>
            <a:pPr marL="0" indent="0"/>
            <a:r>
              <a:rPr lang="en-US" altLang="en-US" dirty="0"/>
              <a:t>In 2000, </a:t>
            </a:r>
            <a:r>
              <a:rPr lang="en-US" altLang="en-US" dirty="0" smtClean="0"/>
              <a:t>11.9% of young </a:t>
            </a:r>
            <a:r>
              <a:rPr lang="en-US" altLang="en-US" dirty="0"/>
              <a:t>adults lived with their parents. In 2017, </a:t>
            </a:r>
            <a:r>
              <a:rPr lang="en-US" altLang="en-US" dirty="0" smtClean="0"/>
              <a:t>22.0% of young </a:t>
            </a:r>
            <a:r>
              <a:rPr lang="en-US" altLang="en-US" dirty="0"/>
              <a:t>adults lived with their parents. Use this information to find the slope of the linear function representing young adults living with their parents. Express the slope correct to two decimal places and describe what it represents.</a:t>
            </a:r>
          </a:p>
          <a:p>
            <a:pPr marL="0" indent="0"/>
            <a:r>
              <a:rPr lang="en-US" altLang="en-US" dirty="0"/>
              <a:t>Solution: </a:t>
            </a:r>
          </a:p>
          <a:p>
            <a:pPr marL="0" indent="0"/>
            <a:r>
              <a:rPr lang="en-US" altLang="en-US" dirty="0"/>
              <a:t>We form the ordered pairs (2000, 11.9) and </a:t>
            </a:r>
            <a:br>
              <a:rPr lang="en-US" altLang="en-US" dirty="0"/>
            </a:br>
            <a:r>
              <a:rPr lang="en-US" altLang="en-US" dirty="0"/>
              <a:t>(2017, 22.0).</a:t>
            </a:r>
          </a:p>
        </p:txBody>
      </p:sp>
    </p:spTree>
    <p:extLst>
      <p:ext uri="{BB962C8B-B14F-4D97-AF65-F5344CB8AC3E}">
        <p14:creationId xmlns:p14="http://schemas.microsoft.com/office/powerpoint/2010/main" val="202903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19194</TotalTime>
  <Words>813</Words>
  <Application>Microsoft Office PowerPoint</Application>
  <PresentationFormat>Letter Paper (8.5x11 in)</PresentationFormat>
  <Paragraphs>67</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Times New Roman</vt:lpstr>
      <vt:lpstr>Arial Narrow</vt:lpstr>
      <vt:lpstr>Cambria Math</vt:lpstr>
      <vt:lpstr>Calibri</vt:lpstr>
      <vt:lpstr>Tahoma</vt:lpstr>
      <vt:lpstr>3_Custom Design</vt:lpstr>
      <vt:lpstr>PowerPoint Presentation</vt:lpstr>
      <vt:lpstr>Objectives</vt:lpstr>
      <vt:lpstr>Slope and Parallel Lines</vt:lpstr>
      <vt:lpstr>Example 1:  Writing Equations of a Line Parallel to a Given Line</vt:lpstr>
      <vt:lpstr>Slope and Perpendicular Lines</vt:lpstr>
      <vt:lpstr>Example 2a:  Writing Equations of a Line Perpendicular to a Given Line</vt:lpstr>
      <vt:lpstr>Example 2b:  Writing Equations of a Line Perpendicular to a Given Line</vt:lpstr>
      <vt:lpstr>Slope as Rate of Change</vt:lpstr>
      <vt:lpstr>Example 3:  Slope as Rate of Change</vt:lpstr>
      <vt:lpstr>Example 3:  Slope as Rate of Change  (continued)</vt:lpstr>
      <vt:lpstr>The Average Rate of Change of a Function</vt:lpstr>
      <vt:lpstr>Example 4c:  Finding the Average Rate of Change</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1174</cp:revision>
  <cp:lastPrinted>2001-11-04T00:51:13Z</cp:lastPrinted>
  <dcterms:created xsi:type="dcterms:W3CDTF">2005-02-25T19:46:41Z</dcterms:created>
  <dcterms:modified xsi:type="dcterms:W3CDTF">2023-01-03T05:49:27Z</dcterms:modified>
</cp:coreProperties>
</file>