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956" r:id="rId2"/>
    <p:sldId id="1118" r:id="rId3"/>
    <p:sldId id="1119" r:id="rId4"/>
    <p:sldId id="1120" r:id="rId5"/>
    <p:sldId id="1121" r:id="rId6"/>
    <p:sldId id="1122" r:id="rId7"/>
    <p:sldId id="1123" r:id="rId8"/>
    <p:sldId id="1124" r:id="rId9"/>
    <p:sldId id="1125" r:id="rId10"/>
    <p:sldId id="1133" r:id="rId11"/>
    <p:sldId id="1132" r:id="rId12"/>
    <p:sldId id="1134" r:id="rId13"/>
    <p:sldId id="1136" r:id="rId14"/>
    <p:sldId id="1135" r:id="rId15"/>
    <p:sldId id="1137" r:id="rId16"/>
    <p:sldId id="1138" r:id="rId17"/>
    <p:sldId id="1126" r:id="rId18"/>
    <p:sldId id="1127" r:id="rId19"/>
    <p:sldId id="1128" r:id="rId20"/>
    <p:sldId id="1129" r:id="rId21"/>
    <p:sldId id="1130" r:id="rId22"/>
    <p:sldId id="1131" r:id="rId23"/>
  </p:sldIdLst>
  <p:sldSz cx="9144000" cy="6858000" type="letter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mbria Math" panose="02040503050406030204" pitchFamily="18" charset="0"/>
      <p:regular r:id="rId36"/>
    </p:embeddedFont>
  </p:embeddedFontLst>
  <p:custDataLst>
    <p:tags r:id="rId37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6542"/>
    <a:srgbClr val="4F2270"/>
    <a:srgbClr val="441D61"/>
    <a:srgbClr val="FFFFFF"/>
    <a:srgbClr val="3399FF"/>
    <a:srgbClr val="CCECFF"/>
    <a:srgbClr val="2BCEDF"/>
    <a:srgbClr val="BFE8F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93153" autoAdjust="0"/>
  </p:normalViewPr>
  <p:slideViewPr>
    <p:cSldViewPr snapToGrid="0" snapToObjects="1">
      <p:cViewPr>
        <p:scale>
          <a:sx n="88" d="100"/>
          <a:sy n="88" d="100"/>
        </p:scale>
        <p:origin x="-438" y="-8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298" y="-5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7560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226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5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0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21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5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2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214882"/>
            <a:ext cx="8705850" cy="50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000" b="1" dirty="0"/>
              <a:t>Chapter 2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Functions and Graphs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304800" y="4046519"/>
            <a:ext cx="419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2.3 Linear Functions and Slope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6B52E28-5427-4926-8215-769C24711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Using the Slope and </a:t>
            </a:r>
            <a:r>
              <a:rPr lang="en-US" altLang="en-US" i="1" dirty="0"/>
              <a:t>y</a:t>
            </a:r>
            <a:r>
              <a:rPr lang="en-US" altLang="en-US" dirty="0"/>
              <a:t>-Intercept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i="1" dirty="0"/>
              <a:t>(continued)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 dirty="0"/>
              <a:t>Step 2  </a:t>
            </a:r>
            <a:r>
              <a:rPr lang="en-US" altLang="en-US" dirty="0"/>
              <a:t>Obtain a second point using the slope, </a:t>
            </a:r>
            <a:r>
              <a:rPr lang="en-US" altLang="en-US" i="1" dirty="0"/>
              <a:t>m</a:t>
            </a:r>
            <a:r>
              <a:rPr lang="en-US" altLang="en-US" dirty="0"/>
              <a:t>.  Write </a:t>
            </a:r>
            <a:r>
              <a:rPr lang="en-US" altLang="en-US" i="1" dirty="0"/>
              <a:t>m</a:t>
            </a:r>
            <a:r>
              <a:rPr lang="en-US" altLang="en-US" dirty="0"/>
              <a:t> as a fraction, and use rise over run, starting at the point containing the </a:t>
            </a:r>
            <a:r>
              <a:rPr lang="en-US" altLang="en-US" i="1" dirty="0"/>
              <a:t>y</a:t>
            </a:r>
            <a:r>
              <a:rPr lang="en-US" altLang="en-US" dirty="0"/>
              <a:t>-intercept, to plot this point.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962275"/>
            <a:ext cx="34766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6015038" y="43608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1"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43608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4665663" y="3425825"/>
            <a:ext cx="1155700" cy="463550"/>
          </a:xfrm>
          <a:prstGeom prst="wedgeRectCallout">
            <a:avLst>
              <a:gd name="adj1" fmla="val 55630"/>
              <a:gd name="adj2" fmla="val 7637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</a:rPr>
              <a:t>rise = 3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7678411" y="2924969"/>
            <a:ext cx="1258887" cy="463550"/>
          </a:xfrm>
          <a:prstGeom prst="wedgeRectCallout">
            <a:avLst>
              <a:gd name="adj1" fmla="val -106755"/>
              <a:gd name="adj2" fmla="val 752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</a:rPr>
              <a:t>run = 5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1944688" y="3736975"/>
            <a:ext cx="2720975" cy="781050"/>
          </a:xfrm>
          <a:prstGeom prst="wedgeEllipseCallout">
            <a:avLst>
              <a:gd name="adj1" fmla="val 98481"/>
              <a:gd name="adj2" fmla="val 4268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1">
                <a:solidFill>
                  <a:schemeClr val="tx1"/>
                </a:solidFill>
              </a:rPr>
              <a:t>y</a:t>
            </a:r>
            <a:r>
              <a:rPr lang="en-US" altLang="en-US" sz="2400">
                <a:solidFill>
                  <a:schemeClr val="tx1"/>
                </a:solidFill>
              </a:rPr>
              <a:t>-intercept=1</a:t>
            </a:r>
          </a:p>
        </p:txBody>
      </p:sp>
      <p:cxnSp>
        <p:nvCxnSpPr>
          <p:cNvPr id="11274" name="AutoShape 13"/>
          <p:cNvCxnSpPr>
            <a:cxnSpLocks noChangeShapeType="1"/>
          </p:cNvCxnSpPr>
          <p:nvPr/>
        </p:nvCxnSpPr>
        <p:spPr bwMode="auto">
          <a:xfrm>
            <a:off x="6110288" y="4360863"/>
            <a:ext cx="1587" cy="158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AutoShape 17"/>
          <p:cNvCxnSpPr>
            <a:cxnSpLocks noChangeShapeType="1"/>
          </p:cNvCxnSpPr>
          <p:nvPr/>
        </p:nvCxnSpPr>
        <p:spPr bwMode="auto">
          <a:xfrm>
            <a:off x="6110288" y="2708275"/>
            <a:ext cx="2576512" cy="9017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6110288" y="3660775"/>
            <a:ext cx="3175" cy="7000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Arrow Connector 4"/>
          <p:cNvCxnSpPr>
            <a:cxnSpLocks noChangeShapeType="1"/>
            <a:stCxn id="11268" idx="0"/>
            <a:endCxn id="11268" idx="0"/>
          </p:cNvCxnSpPr>
          <p:nvPr/>
        </p:nvCxnSpPr>
        <p:spPr bwMode="auto">
          <a:xfrm>
            <a:off x="6110288" y="2962275"/>
            <a:ext cx="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967" name="Object 23"/>
          <p:cNvGraphicFramePr>
            <a:graphicFrameLocks noChangeAspect="1"/>
          </p:cNvGraphicFramePr>
          <p:nvPr/>
        </p:nvGraphicFramePr>
        <p:xfrm>
          <a:off x="7299325" y="35591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2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829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355917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6915150" y="4892675"/>
            <a:ext cx="1771650" cy="822325"/>
          </a:xfrm>
          <a:prstGeom prst="wedgeRoundRectCallout">
            <a:avLst>
              <a:gd name="adj1" fmla="val -20162"/>
              <a:gd name="adj2" fmla="val -168727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We plot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point (5, 4)</a:t>
            </a:r>
          </a:p>
          <a:p>
            <a:pPr algn="ctr" eaLnBrk="1" hangingPunct="1"/>
            <a:endParaRPr lang="en-US" altLang="en-US" sz="2400" dirty="0"/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6113463" y="3630613"/>
            <a:ext cx="11858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6A1E413-059E-412B-9289-BDC25864FDB2}"/>
                  </a:ext>
                </a:extLst>
              </p:cNvPr>
              <p:cNvSpPr txBox="1"/>
              <p:nvPr/>
            </p:nvSpPr>
            <p:spPr>
              <a:xfrm>
                <a:off x="457200" y="2714453"/>
                <a:ext cx="142954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A1E413-059E-412B-9289-BDC25864F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14453"/>
                <a:ext cx="142954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E6C147-926A-4873-AC59-1BDA10E2BB7C}"/>
              </a:ext>
            </a:extLst>
          </p:cNvPr>
          <p:cNvSpPr/>
          <p:nvPr/>
        </p:nvSpPr>
        <p:spPr bwMode="auto">
          <a:xfrm>
            <a:off x="5821363" y="2586038"/>
            <a:ext cx="384175" cy="463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  <p:bldP spid="82953" grpId="0" animBg="1"/>
      <p:bldP spid="82955" grpId="0" animBg="1"/>
      <p:bldP spid="82969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Using the Slope and </a:t>
            </a:r>
            <a:r>
              <a:rPr lang="en-US" altLang="en-US" i="1" dirty="0"/>
              <a:t>y</a:t>
            </a:r>
            <a:r>
              <a:rPr lang="en-US" altLang="en-US" dirty="0"/>
              <a:t>-Intercept</a:t>
            </a:r>
            <a:br>
              <a:rPr lang="en-US" altLang="en-US" dirty="0"/>
            </a:br>
            <a:r>
              <a:rPr lang="en-US" altLang="en-US" dirty="0"/>
              <a:t>    </a:t>
            </a:r>
            <a:r>
              <a:rPr lang="en-US" altLang="en-US" i="1" dirty="0"/>
              <a:t>(continued)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Step 3  </a:t>
            </a:r>
            <a:r>
              <a:rPr lang="en-US" dirty="0"/>
              <a:t>Use a straightedge to draw a line through the two points. Draw arrowheads at the ends of the line to show that the line continues indefinitely in both directions.</a:t>
            </a:r>
            <a:endParaRPr lang="en-US" altLang="en-US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962275"/>
            <a:ext cx="34766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951" name="Object 7"/>
          <p:cNvGraphicFramePr>
            <a:graphicFrameLocks noChangeAspect="1"/>
          </p:cNvGraphicFramePr>
          <p:nvPr/>
        </p:nvGraphicFramePr>
        <p:xfrm>
          <a:off x="6015038" y="43608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6"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43608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4665663" y="3425825"/>
            <a:ext cx="1155700" cy="463550"/>
          </a:xfrm>
          <a:prstGeom prst="wedgeRectCallout">
            <a:avLst>
              <a:gd name="adj1" fmla="val 55630"/>
              <a:gd name="adj2" fmla="val 7637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</a:rPr>
              <a:t>rise = 3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6589713" y="2962275"/>
            <a:ext cx="1258887" cy="463550"/>
          </a:xfrm>
          <a:prstGeom prst="wedgeRectCallout">
            <a:avLst>
              <a:gd name="adj1" fmla="val -18097"/>
              <a:gd name="adj2" fmla="val 13321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</a:rPr>
              <a:t>run = 5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>
            <a:off x="1944688" y="3736975"/>
            <a:ext cx="2720975" cy="781050"/>
          </a:xfrm>
          <a:prstGeom prst="wedgeEllipseCallout">
            <a:avLst>
              <a:gd name="adj1" fmla="val 98481"/>
              <a:gd name="adj2" fmla="val 4268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i="1">
                <a:solidFill>
                  <a:schemeClr val="tx1"/>
                </a:solidFill>
              </a:rPr>
              <a:t>y</a:t>
            </a:r>
            <a:r>
              <a:rPr lang="en-US" altLang="en-US" sz="2400">
                <a:solidFill>
                  <a:schemeClr val="tx1"/>
                </a:solidFill>
              </a:rPr>
              <a:t>-intercept=1</a:t>
            </a:r>
          </a:p>
        </p:txBody>
      </p:sp>
      <p:cxnSp>
        <p:nvCxnSpPr>
          <p:cNvPr id="11274" name="AutoShape 13"/>
          <p:cNvCxnSpPr>
            <a:cxnSpLocks noChangeShapeType="1"/>
          </p:cNvCxnSpPr>
          <p:nvPr/>
        </p:nvCxnSpPr>
        <p:spPr bwMode="auto">
          <a:xfrm>
            <a:off x="6110288" y="4360863"/>
            <a:ext cx="1587" cy="158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AutoShape 17"/>
          <p:cNvCxnSpPr>
            <a:cxnSpLocks noChangeShapeType="1"/>
          </p:cNvCxnSpPr>
          <p:nvPr/>
        </p:nvCxnSpPr>
        <p:spPr bwMode="auto">
          <a:xfrm>
            <a:off x="6110288" y="2708275"/>
            <a:ext cx="2576512" cy="90170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6110288" y="3660775"/>
            <a:ext cx="3175" cy="7000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Arrow Connector 4"/>
          <p:cNvCxnSpPr>
            <a:cxnSpLocks noChangeShapeType="1"/>
            <a:stCxn id="11268" idx="0"/>
            <a:endCxn id="11268" idx="0"/>
          </p:cNvCxnSpPr>
          <p:nvPr/>
        </p:nvCxnSpPr>
        <p:spPr bwMode="auto">
          <a:xfrm>
            <a:off x="6110288" y="2962275"/>
            <a:ext cx="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967" name="Object 23"/>
          <p:cNvGraphicFramePr>
            <a:graphicFrameLocks noChangeAspect="1"/>
          </p:cNvGraphicFramePr>
          <p:nvPr/>
        </p:nvGraphicFramePr>
        <p:xfrm>
          <a:off x="7299325" y="35591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7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829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355917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6915150" y="4892675"/>
            <a:ext cx="1771650" cy="822325"/>
          </a:xfrm>
          <a:prstGeom prst="wedgeRoundRectCallout">
            <a:avLst>
              <a:gd name="adj1" fmla="val -20162"/>
              <a:gd name="adj2" fmla="val -168727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We plot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point (5, 4)</a:t>
            </a:r>
          </a:p>
          <a:p>
            <a:pPr algn="ctr" eaLnBrk="1" hangingPunct="1"/>
            <a:endParaRPr lang="en-US" altLang="en-US" sz="2400" dirty="0"/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6113463" y="3630613"/>
            <a:ext cx="11858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084956" y="3222703"/>
            <a:ext cx="2955073" cy="19403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0F8455-D02D-4FC8-BDA8-88C07C6BD294}"/>
              </a:ext>
            </a:extLst>
          </p:cNvPr>
          <p:cNvSpPr/>
          <p:nvPr/>
        </p:nvSpPr>
        <p:spPr bwMode="auto">
          <a:xfrm>
            <a:off x="5821363" y="2586038"/>
            <a:ext cx="384175" cy="463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3333FF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D5CF6D7-1C54-48BC-9939-EC3B33ABF3A0}"/>
                  </a:ext>
                </a:extLst>
              </p:cNvPr>
              <p:cNvSpPr txBox="1"/>
              <p:nvPr/>
            </p:nvSpPr>
            <p:spPr>
              <a:xfrm>
                <a:off x="288132" y="3484477"/>
                <a:ext cx="142954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5CF6D7-1C54-48BC-9939-EC3B33AB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2" y="3484477"/>
                <a:ext cx="142954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 of a Horizontal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A horizontal line is given by an equation of the form </a:t>
                </a:r>
              </a:p>
              <a:p>
                <a:pPr marL="0" indent="0"/>
                <a:r>
                  <a:rPr lang="en-US" altLang="en-US" i="1" dirty="0"/>
                  <a:t>	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is 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of the line.  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slope of a horizontal line is zero.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9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Graphing a Horizontal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4228"/>
                <a:ext cx="8229600" cy="483193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Graph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dirty="0"/>
                  <a:t> in the rectangular coordinate system.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dirty="0"/>
                  <a:t>All ordered pairs that are solutions</a:t>
                </a:r>
                <a:br>
                  <a:rPr lang="en-US" altLang="en-US" dirty="0"/>
                </a:br>
                <a:r>
                  <a:rPr lang="en-US" altLang="en-US" dirty="0"/>
                  <a:t>have a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that is </a:t>
                </a:r>
                <a:br>
                  <a:rPr lang="en-US" altLang="en-US" dirty="0"/>
                </a:br>
                <a:r>
                  <a:rPr lang="en-US" altLang="en-US" dirty="0"/>
                  <a:t>always 3.</a:t>
                </a:r>
              </a:p>
              <a:p>
                <a:pPr marL="0" indent="0"/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4228"/>
                <a:ext cx="8229600" cy="4831935"/>
              </a:xfrm>
              <a:blipFill>
                <a:blip r:embed="rId2"/>
                <a:stretch>
                  <a:fillRect l="-1481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273716"/>
            <a:ext cx="41433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213350" y="3448466"/>
            <a:ext cx="332422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2CD2636C-F928-4D99-A5E8-2F02990D4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62547"/>
              </p:ext>
            </p:extLst>
          </p:nvPr>
        </p:nvGraphicFramePr>
        <p:xfrm>
          <a:off x="609600" y="3883025"/>
          <a:ext cx="2605088" cy="2072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02544">
                  <a:extLst>
                    <a:ext uri="{9D8B030D-6E8A-4147-A177-3AD203B41FA5}">
                      <a16:colId xmlns:a16="http://schemas.microsoft.com/office/drawing/2014/main" xmlns="" val="2510926275"/>
                    </a:ext>
                  </a:extLst>
                </a:gridCol>
                <a:gridCol w="1302544">
                  <a:extLst>
                    <a:ext uri="{9D8B030D-6E8A-4147-A177-3AD203B41FA5}">
                      <a16:colId xmlns:a16="http://schemas.microsoft.com/office/drawing/2014/main" xmlns="" val="425567328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16164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238502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861215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16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1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Equation of a Vertical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A vertical line is given by an equation of the form</a:t>
                </a:r>
              </a:p>
              <a:p>
                <a:pPr marL="0" indent="0"/>
                <a:r>
                  <a:rPr lang="en-US" altLang="en-US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is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 of the line.  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slope of a vertical line is undefined.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7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Form of the Equation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Every line has an equation that can be written in the </a:t>
                </a:r>
                <a:r>
                  <a:rPr lang="en-US" altLang="en-US" b="1" dirty="0"/>
                  <a:t>general form</a:t>
                </a:r>
              </a:p>
              <a:p>
                <a:pPr marL="0" indent="0"/>
                <a:r>
                  <a:rPr lang="en-US" altLang="en-US" dirty="0"/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	</a:t>
                </a:r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, and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are real numbers, and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are not both zero.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9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Finding the Slope and the </a:t>
            </a:r>
            <a:r>
              <a:rPr lang="en-US" altLang="en-US" i="1" dirty="0"/>
              <a:t>y</a:t>
            </a:r>
            <a:r>
              <a:rPr lang="en-US" altLang="en-US" dirty="0"/>
              <a:t>-Intercept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slope and 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of the line whose equation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73" name="Text Box 9"/>
              <p:cNvSpPr txBox="1">
                <a:spLocks noChangeArrowheads="1"/>
              </p:cNvSpPr>
              <p:nvPr/>
            </p:nvSpPr>
            <p:spPr bwMode="auto">
              <a:xfrm>
                <a:off x="4482938" y="4571837"/>
                <a:ext cx="3087688" cy="700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3333F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chemeClr val="tx1"/>
                    </a:solidFill>
                  </a:rPr>
                  <a:t>The slope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0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2938" y="4571837"/>
                <a:ext cx="3087688" cy="700705"/>
              </a:xfrm>
              <a:prstGeom prst="rect">
                <a:avLst/>
              </a:prstGeom>
              <a:blipFill>
                <a:blip r:embed="rId3"/>
                <a:stretch>
                  <a:fillRect l="-3945" b="-10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518187" y="5381508"/>
            <a:ext cx="30524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</a:t>
            </a:r>
            <a:r>
              <a:rPr lang="en-US" altLang="en-US" i="1" dirty="0">
                <a:solidFill>
                  <a:schemeClr val="tx1"/>
                </a:solidFill>
              </a:rPr>
              <a:t>y</a:t>
            </a:r>
            <a:r>
              <a:rPr lang="en-US" altLang="en-US" dirty="0">
                <a:solidFill>
                  <a:schemeClr val="tx1"/>
                </a:solidFill>
              </a:rPr>
              <a:t>-intercept is 2.</a:t>
            </a:r>
          </a:p>
        </p:txBody>
      </p:sp>
    </p:spTree>
    <p:extLst>
      <p:ext uri="{BB962C8B-B14F-4D97-AF65-F5344CB8AC3E}">
        <p14:creationId xmlns:p14="http://schemas.microsoft.com/office/powerpoint/2010/main" val="32100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Intercepts to Graph </a:t>
            </a:r>
            <a:r>
              <a:rPr lang="en-US" altLang="en-US" i="1"/>
              <a:t>Ax</a:t>
            </a:r>
            <a:r>
              <a:rPr lang="en-US" altLang="en-US"/>
              <a:t> + </a:t>
            </a:r>
            <a:r>
              <a:rPr lang="en-US" altLang="en-US" i="1"/>
              <a:t>By</a:t>
            </a:r>
            <a:r>
              <a:rPr lang="en-US" altLang="en-US"/>
              <a:t> + </a:t>
            </a:r>
            <a:r>
              <a:rPr lang="en-US" altLang="en-US" i="1"/>
              <a:t>C</a:t>
            </a:r>
            <a:r>
              <a:rPr lang="en-US" altLang="en-US"/>
              <a:t> = 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>
              <a:spcAft>
                <a:spcPts val="600"/>
              </a:spcAft>
            </a:pPr>
            <a:r>
              <a:rPr lang="en-US" altLang="en-US" dirty="0"/>
              <a:t>1.  Find the </a:t>
            </a:r>
            <a:r>
              <a:rPr lang="en-US" altLang="en-US" i="1" dirty="0"/>
              <a:t>x</a:t>
            </a:r>
            <a:r>
              <a:rPr lang="en-US" altLang="en-US" dirty="0"/>
              <a:t>-intercept.  Let </a:t>
            </a:r>
            <a:r>
              <a:rPr lang="en-US" altLang="en-US" i="1" dirty="0"/>
              <a:t>y</a:t>
            </a:r>
            <a:r>
              <a:rPr lang="en-US" altLang="en-US" dirty="0"/>
              <a:t> = 0 and solve for </a:t>
            </a:r>
            <a:r>
              <a:rPr lang="en-US" altLang="en-US" i="1" dirty="0"/>
              <a:t>x</a:t>
            </a:r>
            <a:r>
              <a:rPr lang="en-US" altLang="en-US" dirty="0"/>
              <a:t>.  Plot the point containing the </a:t>
            </a:r>
            <a:r>
              <a:rPr lang="en-US" altLang="en-US" i="1" dirty="0"/>
              <a:t>x</a:t>
            </a:r>
            <a:r>
              <a:rPr lang="en-US" altLang="en-US" dirty="0"/>
              <a:t>-intercept on the </a:t>
            </a:r>
            <a:r>
              <a:rPr lang="en-US" altLang="en-US" i="1" dirty="0"/>
              <a:t>x</a:t>
            </a:r>
            <a:r>
              <a:rPr lang="en-US" altLang="en-US" dirty="0"/>
              <a:t>-axis.</a:t>
            </a:r>
          </a:p>
          <a:p>
            <a:pPr marL="465138" indent="-465138">
              <a:spcAft>
                <a:spcPts val="600"/>
              </a:spcAft>
            </a:pPr>
            <a:r>
              <a:rPr lang="en-US" altLang="en-US" dirty="0"/>
              <a:t>2.  Find the </a:t>
            </a:r>
            <a:r>
              <a:rPr lang="en-US" altLang="en-US" i="1" dirty="0"/>
              <a:t>y</a:t>
            </a:r>
            <a:r>
              <a:rPr lang="en-US" altLang="en-US" dirty="0"/>
              <a:t>-intercept.  Let </a:t>
            </a:r>
            <a:r>
              <a:rPr lang="en-US" altLang="en-US" i="1" dirty="0"/>
              <a:t>x</a:t>
            </a:r>
            <a:r>
              <a:rPr lang="en-US" altLang="en-US" dirty="0"/>
              <a:t> = 0 and solve for </a:t>
            </a:r>
            <a:r>
              <a:rPr lang="en-US" altLang="en-US" i="1" dirty="0"/>
              <a:t>y</a:t>
            </a:r>
            <a:r>
              <a:rPr lang="en-US" altLang="en-US" dirty="0"/>
              <a:t>.  Plot the point containing the </a:t>
            </a:r>
            <a:r>
              <a:rPr lang="en-US" altLang="en-US" i="1" dirty="0"/>
              <a:t>y</a:t>
            </a:r>
            <a:r>
              <a:rPr lang="en-US" altLang="en-US" dirty="0"/>
              <a:t>-intercept on the </a:t>
            </a:r>
            <a:r>
              <a:rPr lang="en-US" altLang="en-US" i="1" dirty="0"/>
              <a:t>y</a:t>
            </a:r>
            <a:r>
              <a:rPr lang="en-US" altLang="en-US" dirty="0"/>
              <a:t>-axis.</a:t>
            </a:r>
          </a:p>
          <a:p>
            <a:pPr marL="465138" indent="-465138">
              <a:spcAft>
                <a:spcPts val="600"/>
              </a:spcAft>
            </a:pPr>
            <a:r>
              <a:rPr lang="en-US" altLang="en-US" dirty="0"/>
              <a:t>3.  Use a straightedge to draw a line through the points containing the intercepts.  Draw arrowheads at the ends of the line to show that the line continues indefinitely in both directions.</a:t>
            </a:r>
          </a:p>
          <a:p>
            <a:pPr algn="l">
              <a:spcAft>
                <a:spcPts val="600"/>
              </a:spcAft>
            </a:pP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As long as none of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A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,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B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, and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C 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is zero, the graph of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Ax 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+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By 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+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C 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= 0 will have distinct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x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- and </a:t>
            </a:r>
            <a:r>
              <a:rPr lang="en-US" sz="2400" b="0" i="1" u="none" strike="noStrike" baseline="0" dirty="0">
                <a:cs typeface="Times New Roman" panose="02020603050405020304" pitchFamily="18" charset="0"/>
              </a:rPr>
              <a:t>y</a:t>
            </a:r>
            <a:r>
              <a:rPr lang="en-US" sz="2400" b="0" i="0" u="none" strike="noStrike" baseline="0" dirty="0">
                <a:cs typeface="Times New Roman" panose="02020603050405020304" pitchFamily="18" charset="0"/>
              </a:rPr>
              <a:t>-intercepts, and this three-step method can be used to graph the equation.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Using Intercepts to Graph a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00050" y="1223890"/>
                <a:ext cx="8410575" cy="4902274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Graph using intercepts: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b="1" dirty="0"/>
                  <a:t>Step 1 Find the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-intercept.  Let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 = 0 and solve for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b="1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altLang="en-US" b="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 is 2, so the line passes through (2, 0).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050" y="1223890"/>
                <a:ext cx="8410575" cy="4902274"/>
              </a:xfrm>
              <a:blipFill>
                <a:blip r:embed="rId2"/>
                <a:stretch>
                  <a:fillRect l="-1523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0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Using Intercepts to Graph a Linear Equation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b="1" dirty="0"/>
                  <a:t>Step 2.  Find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-intercept.  Let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 = 0 and solve for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b="1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is –3, so the line passes through (0, –3). 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Calculate a line’s slope.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Write the point-slope form of the equation of a line.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Write and graph the slope-intercept form of the equation of a line.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Graph horizontal or vertical lines.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Recognize and use the general form of a line’s equation.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intercepts to graph the general form of a line’s equation.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Model data with linear functions and make predictions.</a:t>
            </a:r>
          </a:p>
        </p:txBody>
      </p:sp>
    </p:spTree>
    <p:extLst>
      <p:ext uri="{BB962C8B-B14F-4D97-AF65-F5344CB8AC3E}">
        <p14:creationId xmlns:p14="http://schemas.microsoft.com/office/powerpoint/2010/main" val="1403930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8:  Using Intercepts to Graph a Linear Equation </a:t>
            </a:r>
            <a:r>
              <a:rPr lang="en-US" altLang="en-US" i="1" dirty="0"/>
              <a:t>(continued)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 dirty="0"/>
              <a:t>Step 3  Graph the equation by drawing a line through the two points containing the intercepts.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700338"/>
            <a:ext cx="3773487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4214813" y="5326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4"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92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326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4775200" y="45132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5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921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45132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8" name="Line 8"/>
          <p:cNvSpPr>
            <a:spLocks noChangeShapeType="1"/>
          </p:cNvSpPr>
          <p:nvPr/>
        </p:nvSpPr>
        <p:spPr bwMode="auto">
          <a:xfrm flipV="1">
            <a:off x="3762375" y="3033713"/>
            <a:ext cx="2292350" cy="3092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52026"/>
                <a:ext cx="8229600" cy="4874138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data points (317, 57.04) and (354, 57.64) to obtain a linear function that models average global temperature,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for an atmospheric carbon dioxide concentration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parts per million.  Round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to three decimal places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to one decimal place.</a:t>
                </a:r>
              </a:p>
              <a:p>
                <a:pPr marL="0" indent="0"/>
                <a:r>
                  <a:rPr lang="en-US" altLang="en-US" dirty="0"/>
                  <a:t>Solution: 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52026"/>
                <a:ext cx="8229600" cy="4874138"/>
              </a:xfrm>
              <a:blipFill>
                <a:blip r:embed="rId2"/>
                <a:stretch>
                  <a:fillRect l="-148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3FDD1F1-D584-4F3F-BD6A-CFC6F89BF902}"/>
                  </a:ext>
                </a:extLst>
              </p:cNvPr>
              <p:cNvSpPr txBox="1"/>
              <p:nvPr/>
            </p:nvSpPr>
            <p:spPr>
              <a:xfrm>
                <a:off x="2432174" y="3823481"/>
                <a:ext cx="2854201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57.64−57.04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354−317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FDD1F1-D584-4F3F-BD6A-CFC6F89BF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174" y="3823481"/>
                <a:ext cx="2854201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55E4B24-074A-4B48-9A66-009863CDABEE}"/>
                  </a:ext>
                </a:extLst>
              </p:cNvPr>
              <p:cNvSpPr txBox="1"/>
              <p:nvPr/>
            </p:nvSpPr>
            <p:spPr>
              <a:xfrm>
                <a:off x="2230500" y="4978240"/>
                <a:ext cx="1707356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0.60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5E4B24-074A-4B48-9A66-009863CDA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00" y="4978240"/>
                <a:ext cx="1707356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EA04B74-74F0-4A31-A58E-7A2180BCDE1C}"/>
                  </a:ext>
                </a:extLst>
              </p:cNvPr>
              <p:cNvSpPr txBox="1"/>
              <p:nvPr/>
            </p:nvSpPr>
            <p:spPr>
              <a:xfrm>
                <a:off x="3579019" y="5218265"/>
                <a:ext cx="17073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0.016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A04B74-74F0-4A31-A58E-7A2180BCD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19" y="5218265"/>
                <a:ext cx="17073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1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Application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equation of the line:</a:t>
                </a:r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−57.64=0.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016(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−354)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−57.64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0.01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−5.664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=0.016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+51.976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=0.016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+52.0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=0.016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+52.0</m:t>
                    </m:r>
                  </m:oMath>
                </a14:m>
                <a:r>
                  <a:rPr lang="en-US" altLang="en-US" dirty="0"/>
                  <a:t> models average global temperature,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for an atmospheric carbon dioxide concentration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parts per million.</a:t>
                </a:r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5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Slope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</a:t>
                </a:r>
                <a:r>
                  <a:rPr lang="en-US" altLang="en-US" b="1" dirty="0"/>
                  <a:t>slope</a:t>
                </a:r>
                <a:r>
                  <a:rPr lang="en-US" altLang="en-US" dirty="0"/>
                  <a:t> of </a:t>
                </a:r>
                <a:r>
                  <a:rPr lang="en-US" altLang="en-US" dirty="0" smtClean="0"/>
                  <a:t>the </a:t>
                </a:r>
                <a:r>
                  <a:rPr lang="en-US" altLang="en-US" dirty="0"/>
                  <a:t>line through the distinct points </a:t>
                </a:r>
              </a:p>
              <a:p>
                <a:pPr marL="0" indent="0"/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/>
                  <a:t> is</a:t>
                </a:r>
              </a:p>
              <a:p>
                <a:pPr marL="0" indent="0"/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Change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rise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run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  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DADE41-2D8E-4AAA-B769-8C1BF630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23" y="2328398"/>
            <a:ext cx="4037014" cy="3046245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C675B182-5705-488F-8476-213BD2B88C02}"/>
              </a:ext>
            </a:extLst>
          </p:cNvPr>
          <p:cNvSpPr/>
          <p:nvPr/>
        </p:nvSpPr>
        <p:spPr bwMode="auto">
          <a:xfrm>
            <a:off x="3643087" y="2328398"/>
            <a:ext cx="2586263" cy="667764"/>
          </a:xfrm>
          <a:prstGeom prst="wedgeEllipseCallout">
            <a:avLst>
              <a:gd name="adj1" fmla="val -50559"/>
              <a:gd name="adj2" fmla="val 159903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Vertical change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7908B292-0EF3-4D6F-BE36-0A0E6E2E29C9}"/>
              </a:ext>
            </a:extLst>
          </p:cNvPr>
          <p:cNvSpPr/>
          <p:nvPr/>
        </p:nvSpPr>
        <p:spPr bwMode="auto">
          <a:xfrm>
            <a:off x="3559629" y="5258693"/>
            <a:ext cx="2879271" cy="667764"/>
          </a:xfrm>
          <a:prstGeom prst="wedgeEllipseCallout">
            <a:avLst>
              <a:gd name="adj1" fmla="val -53639"/>
              <a:gd name="adj2" fmla="val -152275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Horizontal change</a:t>
            </a:r>
          </a:p>
        </p:txBody>
      </p:sp>
    </p:spTree>
    <p:extLst>
      <p:ext uri="{BB962C8B-B14F-4D97-AF65-F5344CB8AC3E}">
        <p14:creationId xmlns:p14="http://schemas.microsoft.com/office/powerpoint/2010/main" val="18152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1b:  Using the Definition of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Find the slope of the line passing through the points</a:t>
                </a:r>
              </a:p>
              <a:p>
                <a:pPr marL="0" indent="0"/>
                <a:r>
                  <a:rPr lang="en-US" altLang="en-US" dirty="0"/>
                  <a:t>(4, –2) and (–1, 5)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1887538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1887538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5−(−2)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−1−4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1887538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0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Point-Slope Form of the Equation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point-slope form of the equation of a nonvertical line with slope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that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/>
                  <a:t> is</a:t>
                </a:r>
              </a:p>
              <a:p>
                <a:pPr marL="0" indent="0"/>
                <a:endParaRPr lang="en-US" altLang="en-US" dirty="0"/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7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Writing an Equation in Point-Slope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Write an equation in point-slope form for the line with slope 6 that passes through the point (2, –5).  Then solve the equation for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=6(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+5=6(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The equation in point-slope form is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+5=6(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Solve the equation for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.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+5=6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7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Slope-Intercept Form of the  Equation of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slope-intercept form of the equation of a nonvertical line with slope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is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6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Graphing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Using the Slope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</a:t>
                </a:r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5138" indent="-465138"/>
            <a:r>
              <a:rPr lang="en-US" altLang="en-US" dirty="0"/>
              <a:t>1.  Plot the point containing the </a:t>
            </a:r>
            <a:r>
              <a:rPr lang="en-US" altLang="en-US" i="1" dirty="0"/>
              <a:t>y</a:t>
            </a:r>
            <a:r>
              <a:rPr lang="en-US" altLang="en-US" dirty="0"/>
              <a:t>-intercept on the </a:t>
            </a:r>
          </a:p>
          <a:p>
            <a:pPr marL="465138" indent="-465138"/>
            <a:r>
              <a:rPr lang="en-US" altLang="en-US" i="1" dirty="0"/>
              <a:t>     y</a:t>
            </a:r>
            <a:r>
              <a:rPr lang="en-US" altLang="en-US" dirty="0"/>
              <a:t>-axis.  This is the point (0, </a:t>
            </a:r>
            <a:r>
              <a:rPr lang="en-US" altLang="en-US" i="1" dirty="0"/>
              <a:t>b</a:t>
            </a:r>
            <a:r>
              <a:rPr lang="en-US" altLang="en-US" dirty="0"/>
              <a:t>).</a:t>
            </a:r>
          </a:p>
          <a:p>
            <a:pPr marL="465138" indent="-465138"/>
            <a:r>
              <a:rPr lang="en-US" altLang="en-US" dirty="0"/>
              <a:t>2.  Obtain a second point using the slope, </a:t>
            </a:r>
            <a:r>
              <a:rPr lang="en-US" altLang="en-US" i="1" dirty="0"/>
              <a:t>m</a:t>
            </a:r>
            <a:r>
              <a:rPr lang="en-US" altLang="en-US" dirty="0"/>
              <a:t>.  Write </a:t>
            </a:r>
            <a:r>
              <a:rPr lang="en-US" altLang="en-US" i="1" dirty="0"/>
              <a:t>m</a:t>
            </a:r>
            <a:r>
              <a:rPr lang="en-US" altLang="en-US" dirty="0"/>
              <a:t> as a fraction, and use rise over run, starting at the point containing the </a:t>
            </a:r>
            <a:r>
              <a:rPr lang="en-US" altLang="en-US" i="1" dirty="0"/>
              <a:t>y</a:t>
            </a:r>
            <a:r>
              <a:rPr lang="en-US" altLang="en-US" dirty="0"/>
              <a:t>-intercept, to plot this point.</a:t>
            </a:r>
          </a:p>
          <a:p>
            <a:pPr marL="465138" indent="-465138"/>
            <a:r>
              <a:rPr lang="en-US" altLang="en-US" dirty="0"/>
              <a:t>3.  Use a straightedge to draw a line through the two points.  Draw arrowheads at the ends of the line to show that the line continues indefinitely in both directions.</a:t>
            </a:r>
          </a:p>
        </p:txBody>
      </p:sp>
    </p:spTree>
    <p:extLst>
      <p:ext uri="{BB962C8B-B14F-4D97-AF65-F5344CB8AC3E}">
        <p14:creationId xmlns:p14="http://schemas.microsoft.com/office/powerpoint/2010/main" val="28225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4636DB-E254-4662-8342-B7231247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62" y="3195637"/>
            <a:ext cx="2867025" cy="2867025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Graphing Using the Slope and </a:t>
            </a:r>
            <a:r>
              <a:rPr lang="en-US" altLang="en-US" i="1" dirty="0"/>
              <a:t>y</a:t>
            </a:r>
            <a:r>
              <a:rPr lang="en-US" altLang="en-US" dirty="0"/>
              <a:t>-Intercept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Graph the linear function: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b="1" dirty="0"/>
                  <a:t>Step 1  Plot the point containing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-intercept on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-axis.</a:t>
                </a:r>
                <a:r>
                  <a:rPr lang="en-US" altLang="en-US" dirty="0"/>
                  <a:t>  </a:t>
                </a: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271723"/>
              </p:ext>
            </p:extLst>
          </p:nvPr>
        </p:nvGraphicFramePr>
        <p:xfrm>
          <a:off x="6562724" y="427672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2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81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4" y="427672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04838" y="3803650"/>
            <a:ext cx="3519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The </a:t>
            </a:r>
            <a:r>
              <a:rPr lang="en-US" altLang="en-US" i="1">
                <a:solidFill>
                  <a:schemeClr val="tx1"/>
                </a:solidFill>
              </a:rPr>
              <a:t>y</a:t>
            </a:r>
            <a:r>
              <a:rPr lang="en-US" altLang="en-US">
                <a:solidFill>
                  <a:schemeClr val="tx1"/>
                </a:solidFill>
              </a:rPr>
              <a:t>-intercept is 1.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We plot the point (0, 1)</a:t>
            </a:r>
          </a:p>
        </p:txBody>
      </p:sp>
    </p:spTree>
    <p:extLst>
      <p:ext uri="{BB962C8B-B14F-4D97-AF65-F5344CB8AC3E}">
        <p14:creationId xmlns:p14="http://schemas.microsoft.com/office/powerpoint/2010/main" val="4875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12729</TotalTime>
  <Words>1411</Words>
  <Application>Microsoft Office PowerPoint</Application>
  <PresentationFormat>Letter Paper (8.5x11 in)</PresentationFormat>
  <Paragraphs>150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Arial Narrow</vt:lpstr>
      <vt:lpstr>Times New Roman</vt:lpstr>
      <vt:lpstr>Tahoma</vt:lpstr>
      <vt:lpstr>Cambria Math</vt:lpstr>
      <vt:lpstr>3_Custom Design</vt:lpstr>
      <vt:lpstr>Equation</vt:lpstr>
      <vt:lpstr>PowerPoint Presentation</vt:lpstr>
      <vt:lpstr>Objectives</vt:lpstr>
      <vt:lpstr>Definition of Slope</vt:lpstr>
      <vt:lpstr>Example 1b:  Using the Definition of Slope</vt:lpstr>
      <vt:lpstr>Point-Slope Form of the Equation of a Line</vt:lpstr>
      <vt:lpstr>Example 2:  Writing an Equation in Point-Slope Form</vt:lpstr>
      <vt:lpstr>Slope-Intercept Form of the  Equation of a Line</vt:lpstr>
      <vt:lpstr>Graphing y=mx+b Using the Slope and y-Intercept</vt:lpstr>
      <vt:lpstr>Example 4:  Graphing Using the Slope and y-Intercept</vt:lpstr>
      <vt:lpstr>Example 4:  Graphing Using the Slope and y-Intercept     (continued)</vt:lpstr>
      <vt:lpstr>Example 4:  Graphing Using the Slope and y-Intercept     (continued)</vt:lpstr>
      <vt:lpstr>Equation of a Horizontal Line</vt:lpstr>
      <vt:lpstr>Example 5:  Graphing a Horizontal Line</vt:lpstr>
      <vt:lpstr>Equation of a Vertical Line</vt:lpstr>
      <vt:lpstr>General Form of the Equation of a Line</vt:lpstr>
      <vt:lpstr>Example 7:  Finding the Slope and the y-Intercept</vt:lpstr>
      <vt:lpstr>Using Intercepts to Graph Ax + By + C = 0</vt:lpstr>
      <vt:lpstr>Example 8:  Using Intercepts to Graph a Linear Equation</vt:lpstr>
      <vt:lpstr>Example 8:  Using Intercepts to Graph a Linear Equation (continued)</vt:lpstr>
      <vt:lpstr>Example 8:  Using Intercepts to Graph a Linear Equation (continued)</vt:lpstr>
      <vt:lpstr>Example 9:  Application</vt:lpstr>
      <vt:lpstr>Example 9:  Application  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Dennis Jarvis</cp:lastModifiedBy>
  <cp:revision>957</cp:revision>
  <cp:lastPrinted>2001-11-04T00:51:13Z</cp:lastPrinted>
  <dcterms:created xsi:type="dcterms:W3CDTF">2005-02-25T19:46:41Z</dcterms:created>
  <dcterms:modified xsi:type="dcterms:W3CDTF">2020-10-04T03:19:48Z</dcterms:modified>
</cp:coreProperties>
</file>