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23"/>
  </p:notesMasterIdLst>
  <p:handoutMasterIdLst>
    <p:handoutMasterId r:id="rId24"/>
  </p:handoutMasterIdLst>
  <p:sldIdLst>
    <p:sldId id="956" r:id="rId2"/>
    <p:sldId id="1150" r:id="rId3"/>
    <p:sldId id="1151" r:id="rId4"/>
    <p:sldId id="1152" r:id="rId5"/>
    <p:sldId id="1153" r:id="rId6"/>
    <p:sldId id="1154" r:id="rId7"/>
    <p:sldId id="1155" r:id="rId8"/>
    <p:sldId id="1156" r:id="rId9"/>
    <p:sldId id="1157" r:id="rId10"/>
    <p:sldId id="1158" r:id="rId11"/>
    <p:sldId id="1159" r:id="rId12"/>
    <p:sldId id="1160" r:id="rId13"/>
    <p:sldId id="1161" r:id="rId14"/>
    <p:sldId id="1162" r:id="rId15"/>
    <p:sldId id="1163" r:id="rId16"/>
    <p:sldId id="1164" r:id="rId17"/>
    <p:sldId id="1165" r:id="rId18"/>
    <p:sldId id="1166" r:id="rId19"/>
    <p:sldId id="1167" r:id="rId20"/>
    <p:sldId id="1168" r:id="rId21"/>
    <p:sldId id="1169" r:id="rId22"/>
  </p:sldIdLst>
  <p:sldSz cx="9144000" cy="6858000" type="letter"/>
  <p:notesSz cx="6858000" cy="9144000"/>
  <p:embeddedFontLst>
    <p:embeddedFont>
      <p:font typeface="Arial Narrow" pitchFamily="34" charset="0"/>
      <p:regular r:id="rId25"/>
      <p:bold r:id="rId26"/>
      <p:italic r:id="rId27"/>
      <p:boldItalic r:id="rId28"/>
    </p:embeddedFont>
    <p:embeddedFont>
      <p:font typeface="Cambria Math" pitchFamily="18" charset="0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Tahoma" pitchFamily="34" charset="0"/>
      <p:regular r:id="rId34"/>
      <p:bold r:id="rId35"/>
    </p:embeddedFont>
  </p:embeddedFontLst>
  <p:custDataLst>
    <p:tags r:id="rId36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86542"/>
    <a:srgbClr val="4F2270"/>
    <a:srgbClr val="441D61"/>
    <a:srgbClr val="FFFFFF"/>
    <a:srgbClr val="3399FF"/>
    <a:srgbClr val="CCECFF"/>
    <a:srgbClr val="2BCEDF"/>
    <a:srgbClr val="BFE8FD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3153" autoAdjust="0"/>
  </p:normalViewPr>
  <p:slideViewPr>
    <p:cSldViewPr snapToGrid="0" snapToObjects="1">
      <p:cViewPr varScale="1">
        <p:scale>
          <a:sx n="66" d="100"/>
          <a:sy n="66" d="100"/>
        </p:scale>
        <p:origin x="-330" y="-108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2298" y="-5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75601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22607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09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8210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15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72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214882"/>
            <a:ext cx="8705850" cy="500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E86542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7" name="Straight Connector 4"/>
          <p:cNvCxnSpPr>
            <a:cxnSpLocks noChangeShapeType="1"/>
          </p:cNvCxnSpPr>
          <p:nvPr userDrawn="1"/>
        </p:nvCxnSpPr>
        <p:spPr bwMode="auto">
          <a:xfrm>
            <a:off x="0" y="1038225"/>
            <a:ext cx="9144000" cy="0"/>
          </a:xfrm>
          <a:prstGeom prst="line">
            <a:avLst/>
          </a:prstGeom>
          <a:noFill/>
          <a:ln w="44450" algn="ctr">
            <a:solidFill>
              <a:srgbClr val="E865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6000" b="1" dirty="0"/>
              <a:t>Chapter 2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Functions and Graphs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600" y="4063963"/>
            <a:ext cx="33766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2.5 Transformations of Functions</a:t>
            </a: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B6B52E28-5427-4926-8215-769C24711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08194"/>
            <a:ext cx="3916127" cy="495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Graphs of Common Functions </a:t>
            </a:r>
            <a:r>
              <a:rPr lang="en-US" altLang="en-US" i="1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en-US" dirty="0"/>
                  <a:t> is the cube root function.</a:t>
                </a:r>
              </a:p>
              <a:p>
                <a:pPr marL="0" indent="0"/>
                <a:r>
                  <a:rPr lang="en-US" altLang="en-US" dirty="0"/>
                  <a:t>The domain of this function is: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/>
                <a:r>
                  <a:rPr lang="en-US" altLang="en-US" dirty="0"/>
                  <a:t>The range of this function is: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The function is increasing 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This function is odd.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82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2574925"/>
            <a:ext cx="3890962" cy="389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8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Vertical Shifts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4625" indent="-174625"/>
                <a:r>
                  <a:rPr lang="en-US" altLang="en-US" dirty="0"/>
                  <a:t>Let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dirty="0"/>
                  <a:t> be a function and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dirty="0"/>
                  <a:t> a positive real number.</a:t>
                </a:r>
              </a:p>
              <a:p>
                <a:pPr marL="174625" indent="-174625">
                  <a:spcBef>
                    <a:spcPts val="1200"/>
                  </a:spcBef>
                </a:pPr>
                <a:r>
                  <a:rPr lang="en-US" altLang="en-US" dirty="0"/>
                  <a:t>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dirty="0"/>
                  <a:t> is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shifted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 units vertically upward.</a:t>
                </a:r>
              </a:p>
              <a:p>
                <a:pPr marL="174625" indent="-174625"/>
                <a:endParaRPr lang="en-US" altLang="en-US" dirty="0"/>
              </a:p>
              <a:p>
                <a:pPr marL="174625" indent="-174625"/>
                <a:r>
                  <a:rPr lang="en-US" altLang="en-US" dirty="0"/>
                  <a:t>The graph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dirty="0"/>
                  <a:t> is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shifted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 units vertically downward.</a:t>
                </a: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Vertical Shift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18393"/>
                <a:ext cx="8229600" cy="4525963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Use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dirty="0"/>
                  <a:t> to obtain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+3.</m:t>
                    </m:r>
                  </m:oMath>
                </a14:m>
                <a:r>
                  <a:rPr lang="en-US" altLang="en-US" dirty="0"/>
                  <a:t>               </a:t>
                </a:r>
              </a:p>
              <a:p>
                <a:pPr marL="0" indent="0"/>
                <a:r>
                  <a:rPr lang="en-US" altLang="en-US" dirty="0"/>
                  <a:t>Solution: The graph will shift vertically up by 3 units.</a:t>
                </a:r>
              </a:p>
            </p:txBody>
          </p:sp>
        </mc:Choice>
        <mc:Fallback xmlns="">
          <p:sp>
            <p:nvSpPr>
              <p:cNvPr id="84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18393"/>
                <a:ext cx="8229600" cy="4525963"/>
              </a:xfrm>
              <a:blipFill>
                <a:blip r:embed="rId2"/>
                <a:stretch>
                  <a:fillRect l="-1481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520" y="2630720"/>
            <a:ext cx="3571875" cy="3571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85" y="2686590"/>
            <a:ext cx="3571875" cy="3571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53EFD12F-BD84-4640-B655-420E93D935CF}"/>
                  </a:ext>
                </a:extLst>
              </p:cNvPr>
              <p:cNvSpPr txBox="1"/>
              <p:nvPr/>
            </p:nvSpPr>
            <p:spPr>
              <a:xfrm>
                <a:off x="4595824" y="3532188"/>
                <a:ext cx="229240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)=|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EFD12F-BD84-4640-B655-420E93D93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824" y="3532188"/>
                <a:ext cx="229240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E343A103-EF89-490E-A9FD-61D58B7E74B5}"/>
                  </a:ext>
                </a:extLst>
              </p:cNvPr>
              <p:cNvSpPr txBox="1"/>
              <p:nvPr/>
            </p:nvSpPr>
            <p:spPr>
              <a:xfrm>
                <a:off x="5476815" y="2802593"/>
                <a:ext cx="277229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)=|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|+3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43A103-EF89-490E-A9FD-61D58B7E7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815" y="2802593"/>
                <a:ext cx="277229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57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Horizontal Shifts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4625" indent="-174625">
                  <a:tabLst>
                    <a:tab pos="174625" algn="l"/>
                  </a:tabLst>
                </a:pPr>
                <a:r>
                  <a:rPr lang="en-US" altLang="en-US" dirty="0"/>
                  <a:t>Let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be a function and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 a positive real number.</a:t>
                </a:r>
              </a:p>
              <a:p>
                <a:pPr marL="174625" indent="-174625">
                  <a:spcBef>
                    <a:spcPts val="1200"/>
                  </a:spcBef>
                  <a:tabLst>
                    <a:tab pos="174625" algn="l"/>
                  </a:tabLst>
                </a:pPr>
                <a:r>
                  <a:rPr lang="en-US" altLang="en-US" dirty="0"/>
                  <a:t>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is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shifted to the left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 units.</a:t>
                </a:r>
              </a:p>
              <a:p>
                <a:pPr marL="174625" indent="-174625">
                  <a:tabLst>
                    <a:tab pos="174625" algn="l"/>
                  </a:tabLst>
                </a:pPr>
                <a:endParaRPr lang="en-US" altLang="en-US" dirty="0"/>
              </a:p>
              <a:p>
                <a:pPr marL="174625" indent="-174625">
                  <a:tabLst>
                    <a:tab pos="174625" algn="l"/>
                  </a:tabLst>
                </a:pPr>
                <a:r>
                  <a:rPr lang="en-US" altLang="en-US" dirty="0"/>
                  <a:t>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is the graph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shifted to the right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 units.</a:t>
                </a: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6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 Horizontal Shift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83341"/>
                <a:ext cx="8229600" cy="4525963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Use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en-US" dirty="0"/>
                  <a:t>  to obtain the graph of</a:t>
                </a:r>
              </a:p>
              <a:p>
                <a:pPr marL="0" indent="0"/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/>
                <a:r>
                  <a:rPr lang="en-US" altLang="en-US" dirty="0"/>
                  <a:t>Solution: The graph will shift to the right 4 units.</a:t>
                </a:r>
              </a:p>
            </p:txBody>
          </p:sp>
        </mc:Choice>
        <mc:Fallback xmlns="">
          <p:sp>
            <p:nvSpPr>
              <p:cNvPr id="87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83341"/>
                <a:ext cx="8229600" cy="4525963"/>
              </a:xfrm>
              <a:blipFill>
                <a:blip r:embed="rId2"/>
                <a:stretch>
                  <a:fillRect l="-1481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762" y="2788769"/>
            <a:ext cx="3571875" cy="357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762" y="2788768"/>
            <a:ext cx="3571875" cy="3571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847AF7E-CD77-4562-9B0A-C5FE6BD75354}"/>
                  </a:ext>
                </a:extLst>
              </p:cNvPr>
              <p:cNvSpPr txBox="1"/>
              <p:nvPr/>
            </p:nvSpPr>
            <p:spPr>
              <a:xfrm>
                <a:off x="5695611" y="2873329"/>
                <a:ext cx="2446677" cy="528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47AF7E-CD77-4562-9B0A-C5FE6BD75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611" y="2873329"/>
                <a:ext cx="2446677" cy="5280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08E62B00-7F36-45B8-B8DA-FE6F08874A12}"/>
                  </a:ext>
                </a:extLst>
              </p:cNvPr>
              <p:cNvSpPr txBox="1"/>
              <p:nvPr/>
            </p:nvSpPr>
            <p:spPr>
              <a:xfrm>
                <a:off x="5892800" y="4057199"/>
                <a:ext cx="2610076" cy="572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E62B00-7F36-45B8-B8DA-FE6F08874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800" y="4057199"/>
                <a:ext cx="2610076" cy="5724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8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Reflections of Graphs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b="1"/>
              <a:t>Reflection about the </a:t>
            </a:r>
            <a:r>
              <a:rPr lang="en-US" altLang="en-US" b="1" i="1"/>
              <a:t>x</a:t>
            </a:r>
            <a:r>
              <a:rPr lang="en-US" altLang="en-US" b="1"/>
              <a:t>-Axis</a:t>
            </a:r>
          </a:p>
          <a:p>
            <a:pPr marL="0" indent="0"/>
            <a:endParaRPr lang="en-US" altLang="en-US"/>
          </a:p>
          <a:p>
            <a:pPr marL="0" indent="0"/>
            <a:r>
              <a:rPr lang="en-US" altLang="en-US"/>
              <a:t>The graph of </a:t>
            </a:r>
            <a:r>
              <a:rPr lang="en-US" altLang="en-US" i="1"/>
              <a:t>y</a:t>
            </a:r>
            <a:r>
              <a:rPr lang="en-US" altLang="en-US"/>
              <a:t> = – </a:t>
            </a:r>
            <a:r>
              <a:rPr lang="en-US" altLang="en-US" i="1"/>
              <a:t>f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) is the graph of </a:t>
            </a:r>
            <a:r>
              <a:rPr lang="en-US" altLang="en-US" i="1"/>
              <a:t>y</a:t>
            </a:r>
            <a:r>
              <a:rPr lang="en-US" altLang="en-US"/>
              <a:t> = </a:t>
            </a:r>
            <a:r>
              <a:rPr lang="en-US" altLang="en-US" i="1"/>
              <a:t>f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) reflected about the </a:t>
            </a:r>
            <a:r>
              <a:rPr lang="en-US" altLang="en-US" i="1"/>
              <a:t>x</a:t>
            </a:r>
            <a:r>
              <a:rPr lang="en-US" altLang="en-US"/>
              <a:t>-axis.</a:t>
            </a:r>
          </a:p>
          <a:p>
            <a:pPr marL="0" indent="0"/>
            <a:endParaRPr lang="en-US" altLang="en-US"/>
          </a:p>
          <a:p>
            <a:pPr marL="0" indent="0"/>
            <a:r>
              <a:rPr lang="en-US" altLang="en-US" b="1"/>
              <a:t>Reflection about the </a:t>
            </a:r>
            <a:r>
              <a:rPr lang="en-US" altLang="en-US" b="1" i="1"/>
              <a:t>y</a:t>
            </a:r>
            <a:r>
              <a:rPr lang="en-US" altLang="en-US" b="1"/>
              <a:t>-Axis</a:t>
            </a:r>
          </a:p>
          <a:p>
            <a:pPr marL="0" indent="0"/>
            <a:endParaRPr lang="en-US" altLang="en-US"/>
          </a:p>
          <a:p>
            <a:pPr marL="0" indent="0"/>
            <a:r>
              <a:rPr lang="en-US" altLang="en-US"/>
              <a:t>The graph of </a:t>
            </a:r>
            <a:r>
              <a:rPr lang="en-US" altLang="en-US" i="1"/>
              <a:t>y</a:t>
            </a:r>
            <a:r>
              <a:rPr lang="en-US" altLang="en-US"/>
              <a:t> = </a:t>
            </a:r>
            <a:r>
              <a:rPr lang="en-US" altLang="en-US" i="1"/>
              <a:t>f</a:t>
            </a:r>
            <a:r>
              <a:rPr lang="en-US" altLang="en-US"/>
              <a:t>(–</a:t>
            </a:r>
            <a:r>
              <a:rPr lang="en-US" altLang="en-US" i="1"/>
              <a:t>x</a:t>
            </a:r>
            <a:r>
              <a:rPr lang="en-US" altLang="en-US"/>
              <a:t>) is the graph of </a:t>
            </a:r>
            <a:r>
              <a:rPr lang="en-US" altLang="en-US" i="1"/>
              <a:t>y</a:t>
            </a:r>
            <a:r>
              <a:rPr lang="en-US" altLang="en-US"/>
              <a:t> = </a:t>
            </a:r>
            <a:r>
              <a:rPr lang="en-US" altLang="en-US" i="1"/>
              <a:t>f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) reflected about the </a:t>
            </a:r>
            <a:r>
              <a:rPr lang="en-US" altLang="en-US" i="1"/>
              <a:t>y</a:t>
            </a:r>
            <a:r>
              <a:rPr lang="en-US" altLang="en-US"/>
              <a:t>-axis.</a:t>
            </a:r>
          </a:p>
        </p:txBody>
      </p:sp>
    </p:spTree>
    <p:extLst>
      <p:ext uri="{BB962C8B-B14F-4D97-AF65-F5344CB8AC3E}">
        <p14:creationId xmlns:p14="http://schemas.microsoft.com/office/powerpoint/2010/main" val="28078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Reflection about the </a:t>
            </a:r>
            <a:r>
              <a:rPr lang="en-US" altLang="en-US" i="1" dirty="0"/>
              <a:t>y</a:t>
            </a:r>
            <a:r>
              <a:rPr lang="en-US" altLang="en-US" dirty="0"/>
              <a:t>-Axis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56447"/>
                <a:ext cx="8229600" cy="4525963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Use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en-US" dirty="0"/>
                  <a:t>  to obtain the graph of</a:t>
                </a:r>
              </a:p>
              <a:p>
                <a:pPr marL="0" indent="0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/>
                <a:r>
                  <a:rPr lang="en-US" altLang="en-US" dirty="0"/>
                  <a:t>Solution: </a:t>
                </a: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56447"/>
                <a:ext cx="8229600" cy="4525963"/>
              </a:xfrm>
              <a:blipFill>
                <a:blip r:embed="rId2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1997869" y="2158708"/>
            <a:ext cx="57959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The graph will reflect across the </a:t>
            </a:r>
            <a:r>
              <a:rPr lang="en-US" altLang="en-US" sz="2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-axis.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2626891"/>
            <a:ext cx="3571875" cy="357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975" y="2663791"/>
            <a:ext cx="3571875" cy="3571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F3373BD3-7275-4FCF-929E-E5295E271C4C}"/>
                  </a:ext>
                </a:extLst>
              </p:cNvPr>
              <p:cNvSpPr txBox="1"/>
              <p:nvPr/>
            </p:nvSpPr>
            <p:spPr>
              <a:xfrm>
                <a:off x="5918857" y="3102817"/>
                <a:ext cx="2409372" cy="528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373BD3-7275-4FCF-929E-E5295E27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857" y="3102817"/>
                <a:ext cx="2409372" cy="5280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72EDD808-7256-4871-A158-E47C412F3B0D}"/>
                  </a:ext>
                </a:extLst>
              </p:cNvPr>
              <p:cNvSpPr txBox="1"/>
              <p:nvPr/>
            </p:nvSpPr>
            <p:spPr>
              <a:xfrm>
                <a:off x="5918857" y="4199194"/>
                <a:ext cx="2496457" cy="528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EDD808-7256-4871-A158-E47C412F3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857" y="4199194"/>
                <a:ext cx="2496457" cy="5280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9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Vertically Stretching and Shrinking Graphs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4625" indent="-174625"/>
            <a:r>
              <a:rPr lang="en-US" altLang="en-US" dirty="0"/>
              <a:t>Let </a:t>
            </a:r>
            <a:r>
              <a:rPr lang="en-US" altLang="en-US" i="1" dirty="0"/>
              <a:t>f</a:t>
            </a:r>
            <a:r>
              <a:rPr lang="en-US" altLang="en-US" dirty="0"/>
              <a:t>  be a function and </a:t>
            </a:r>
            <a:r>
              <a:rPr lang="en-US" altLang="en-US" i="1" dirty="0"/>
              <a:t>c</a:t>
            </a:r>
            <a:r>
              <a:rPr lang="en-US" altLang="en-US" dirty="0"/>
              <a:t> a positive real number.</a:t>
            </a:r>
          </a:p>
          <a:p>
            <a:pPr marL="174625" indent="-174625"/>
            <a:r>
              <a:rPr lang="en-US" altLang="en-US" dirty="0"/>
              <a:t>If </a:t>
            </a:r>
            <a:r>
              <a:rPr lang="en-US" altLang="en-US" i="1" dirty="0"/>
              <a:t>c</a:t>
            </a:r>
            <a:r>
              <a:rPr lang="en-US" altLang="en-US" dirty="0"/>
              <a:t> &gt; 1, the graph of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 smtClean="0"/>
              <a:t>cf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x</a:t>
            </a:r>
            <a:r>
              <a:rPr lang="en-US" altLang="en-US" dirty="0"/>
              <a:t>) is the graph of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vertically stretched by multiplying each of its </a:t>
            </a:r>
          </a:p>
          <a:p>
            <a:pPr marL="174625" indent="-174625"/>
            <a:r>
              <a:rPr lang="en-US" altLang="en-US" i="1" dirty="0"/>
              <a:t>   y</a:t>
            </a:r>
            <a:r>
              <a:rPr lang="en-US" altLang="en-US" dirty="0"/>
              <a:t>-coordinates by </a:t>
            </a:r>
            <a:r>
              <a:rPr lang="en-US" altLang="en-US" i="1" dirty="0"/>
              <a:t>c</a:t>
            </a:r>
            <a:r>
              <a:rPr lang="en-US" altLang="en-US" dirty="0"/>
              <a:t>.</a:t>
            </a:r>
          </a:p>
          <a:p>
            <a:pPr marL="174625" indent="-174625"/>
            <a:r>
              <a:rPr lang="en-US" altLang="en-US" dirty="0"/>
              <a:t>If 0 &lt; </a:t>
            </a:r>
            <a:r>
              <a:rPr lang="en-US" altLang="en-US" i="1" dirty="0"/>
              <a:t>c</a:t>
            </a:r>
            <a:r>
              <a:rPr lang="en-US" altLang="en-US" dirty="0"/>
              <a:t> &lt; 1, the graph of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cf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is the graph of </a:t>
            </a:r>
          </a:p>
          <a:p>
            <a:pPr marL="174625" indent="-174625"/>
            <a:r>
              <a:rPr lang="en-US" altLang="en-US" i="1" dirty="0"/>
              <a:t>  y</a:t>
            </a:r>
            <a:r>
              <a:rPr lang="en-US" altLang="en-US" dirty="0"/>
              <a:t> =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vertically shrunk by multiplying each of its </a:t>
            </a:r>
          </a:p>
          <a:p>
            <a:pPr marL="174625" indent="-174625"/>
            <a:r>
              <a:rPr lang="en-US" altLang="en-US" dirty="0"/>
              <a:t>  </a:t>
            </a:r>
            <a:r>
              <a:rPr lang="en-US" altLang="en-US" i="1" dirty="0"/>
              <a:t>y</a:t>
            </a:r>
            <a:r>
              <a:rPr lang="en-US" altLang="en-US" dirty="0"/>
              <a:t>-coordinates by </a:t>
            </a:r>
            <a:r>
              <a:rPr lang="en-US" altLang="en-US" i="1" dirty="0"/>
              <a:t>c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51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6:  Vertically </a:t>
            </a:r>
            <a:r>
              <a:rPr lang="en-US" altLang="en-US" dirty="0" smtClean="0"/>
              <a:t>Stretching a </a:t>
            </a:r>
            <a:r>
              <a:rPr lang="en-US" altLang="en-US" dirty="0"/>
              <a:t>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23890"/>
                <a:ext cx="8229600" cy="4902274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Use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dirty="0"/>
                  <a:t> to obtain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=2|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/>
                <a:r>
                  <a:rPr lang="en-US" altLang="en-US" dirty="0"/>
                  <a:t>Solution:  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23890"/>
                <a:ext cx="8229600" cy="4902274"/>
              </a:xfrm>
              <a:blipFill>
                <a:blip r:embed="rId2"/>
                <a:stretch>
                  <a:fillRect l="-1481" t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11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524125"/>
            <a:ext cx="3719513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943" y="2577307"/>
            <a:ext cx="3571875" cy="3571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FFC62C42-6AF4-41DB-B0D6-B5CAE3BB6C8F}"/>
                  </a:ext>
                </a:extLst>
              </p:cNvPr>
              <p:cNvSpPr txBox="1"/>
              <p:nvPr/>
            </p:nvSpPr>
            <p:spPr>
              <a:xfrm>
                <a:off x="6090557" y="3353456"/>
                <a:ext cx="207554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)=|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C62C42-6AF4-41DB-B0D6-B5CAE3BB6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557" y="3353456"/>
                <a:ext cx="20755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09C50013-F36B-4F02-BCEC-95AE0FFE0B54}"/>
                  </a:ext>
                </a:extLst>
              </p:cNvPr>
              <p:cNvSpPr txBox="1"/>
              <p:nvPr/>
            </p:nvSpPr>
            <p:spPr>
              <a:xfrm>
                <a:off x="5481638" y="2180119"/>
                <a:ext cx="24238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)=2|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C50013-F36B-4F02-BCEC-95AE0FFE0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638" y="2180119"/>
                <a:ext cx="242388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47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Horizontally Stretching and Shrinking Graphs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5888" indent="-115888"/>
            <a:r>
              <a:rPr lang="en-US" altLang="en-US" dirty="0"/>
              <a:t>Let </a:t>
            </a:r>
            <a:r>
              <a:rPr lang="en-US" altLang="en-US" i="1" dirty="0"/>
              <a:t>f</a:t>
            </a:r>
            <a:r>
              <a:rPr lang="en-US" altLang="en-US" dirty="0"/>
              <a:t>  be a function and </a:t>
            </a:r>
            <a:r>
              <a:rPr lang="en-US" altLang="en-US" i="1" dirty="0"/>
              <a:t>c</a:t>
            </a:r>
            <a:r>
              <a:rPr lang="en-US" altLang="en-US" dirty="0"/>
              <a:t> a positive real number.</a:t>
            </a:r>
          </a:p>
          <a:p>
            <a:pPr marL="115888" indent="-115888"/>
            <a:r>
              <a:rPr lang="en-US" altLang="en-US" dirty="0"/>
              <a:t>If </a:t>
            </a:r>
            <a:r>
              <a:rPr lang="en-US" altLang="en-US" i="1" dirty="0"/>
              <a:t>c</a:t>
            </a:r>
            <a:r>
              <a:rPr lang="en-US" altLang="en-US" dirty="0"/>
              <a:t> &gt; 1, the graph of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cx</a:t>
            </a:r>
            <a:r>
              <a:rPr lang="en-US" altLang="en-US" dirty="0"/>
              <a:t>) is the graph of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horizontally shrunk by dividing each of its </a:t>
            </a:r>
            <a:r>
              <a:rPr lang="en-US" altLang="en-US" i="1" dirty="0"/>
              <a:t>x</a:t>
            </a:r>
            <a:r>
              <a:rPr lang="en-US" altLang="en-US" dirty="0"/>
              <a:t>-coordinates by </a:t>
            </a:r>
            <a:r>
              <a:rPr lang="en-US" altLang="en-US" i="1" dirty="0"/>
              <a:t>c</a:t>
            </a:r>
            <a:r>
              <a:rPr lang="en-US" altLang="en-US" dirty="0"/>
              <a:t>.</a:t>
            </a:r>
          </a:p>
          <a:p>
            <a:pPr marL="115888" indent="-115888"/>
            <a:r>
              <a:rPr lang="en-US" altLang="en-US" dirty="0"/>
              <a:t>If 0 &lt; </a:t>
            </a:r>
            <a:r>
              <a:rPr lang="en-US" altLang="en-US" i="1" dirty="0"/>
              <a:t>c</a:t>
            </a:r>
            <a:r>
              <a:rPr lang="en-US" altLang="en-US" dirty="0"/>
              <a:t> &lt;1, the graph of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cx</a:t>
            </a:r>
            <a:r>
              <a:rPr lang="en-US" altLang="en-US" dirty="0"/>
              <a:t>) is the graph of </a:t>
            </a:r>
          </a:p>
          <a:p>
            <a:pPr marL="115888" indent="-115888"/>
            <a:r>
              <a:rPr lang="en-US" altLang="en-US" i="1" dirty="0"/>
              <a:t>  y</a:t>
            </a:r>
            <a:r>
              <a:rPr lang="en-US" altLang="en-US" dirty="0"/>
              <a:t> =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horizontally stretched by dividing each of its </a:t>
            </a:r>
          </a:p>
          <a:p>
            <a:pPr marL="115888" indent="-115888"/>
            <a:r>
              <a:rPr lang="en-US" altLang="en-US" dirty="0"/>
              <a:t>  </a:t>
            </a:r>
            <a:r>
              <a:rPr lang="en-US" altLang="en-US" i="1" dirty="0"/>
              <a:t>x</a:t>
            </a:r>
            <a:r>
              <a:rPr lang="en-US" altLang="en-US" dirty="0"/>
              <a:t>-coordinates by </a:t>
            </a:r>
            <a:r>
              <a:rPr lang="en-US" altLang="en-US" i="1" dirty="0"/>
              <a:t>c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68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Recognize graphs of common functions.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Use vertical shifts to graph functions.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Use horizontal shifts to graph functions.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Use reflections to graph functions.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Use vertical stretching and shrinking to graph functions.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Use horizontal stretching and shrinking to graph functions.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Graph functions involving a sequence of transformations.</a:t>
            </a:r>
          </a:p>
        </p:txBody>
      </p:sp>
    </p:spTree>
    <p:extLst>
      <p:ext uri="{BB962C8B-B14F-4D97-AF65-F5344CB8AC3E}">
        <p14:creationId xmlns:p14="http://schemas.microsoft.com/office/powerpoint/2010/main" val="2550853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 Horizontally Stretching and Shrinking a 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76250" y="1234440"/>
                <a:ext cx="8229600" cy="4525963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Use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/>
                  <a:t> to obtain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                       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Solution: </a:t>
                </a:r>
              </a:p>
              <a:p>
                <a:pPr marL="0" indent="0"/>
                <a:r>
                  <a:rPr lang="en-US" altLang="en-US" dirty="0"/>
                  <a:t> </a:t>
                </a:r>
              </a:p>
            </p:txBody>
          </p:sp>
        </mc:Choice>
        <mc:Fallback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76250" y="1234440"/>
                <a:ext cx="8229600" cy="4525963"/>
              </a:xfrm>
              <a:blipFill rotWithShape="1">
                <a:blip r:embed="rId2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1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528888"/>
            <a:ext cx="3713163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800" y="2602706"/>
            <a:ext cx="3571875" cy="3571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67171D7D-2457-41A0-8F69-74F2D7D99C37}"/>
                  </a:ext>
                </a:extLst>
              </p:cNvPr>
              <p:cNvSpPr txBox="1"/>
              <p:nvPr/>
            </p:nvSpPr>
            <p:spPr>
              <a:xfrm>
                <a:off x="6176963" y="2488742"/>
                <a:ext cx="227874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171D7D-2457-41A0-8F69-74F2D7D99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963" y="2488742"/>
                <a:ext cx="22787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3EB91FF9-D177-4D16-B5A2-F7A69A1511AF}"/>
                  </a:ext>
                </a:extLst>
              </p:cNvPr>
              <p:cNvSpPr txBox="1"/>
              <p:nvPr/>
            </p:nvSpPr>
            <p:spPr>
              <a:xfrm>
                <a:off x="6243184" y="3497421"/>
                <a:ext cx="2670629" cy="1145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B91FF9-D177-4D16-B5A2-F7A69A151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184" y="3497421"/>
                <a:ext cx="2670629" cy="1145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38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9:  Graphing Using a Sequence of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5925" y="1129553"/>
                <a:ext cx="8229600" cy="5102435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Use the graph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 = </a:t>
                </a:r>
                <a:r>
                  <a:rPr lang="en-US" altLang="en-US" i="1" dirty="0"/>
                  <a:t>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to obtain the graph of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Solution: We will graph </a:t>
                </a:r>
              </a:p>
              <a:p>
                <a:pPr marL="0" indent="0"/>
                <a:r>
                  <a:rPr lang="en-US" altLang="en-US" dirty="0"/>
                  <a:t>these transformations in </a:t>
                </a:r>
              </a:p>
              <a:p>
                <a:pPr marL="0" indent="0"/>
                <a:r>
                  <a:rPr lang="en-US" altLang="en-US" dirty="0"/>
                  <a:t>order: </a:t>
                </a:r>
              </a:p>
              <a:p>
                <a:pPr marL="0" indent="0"/>
                <a:r>
                  <a:rPr lang="en-US" altLang="en-US" dirty="0"/>
                  <a:t>right 1 unit</a:t>
                </a:r>
              </a:p>
              <a:p>
                <a:pPr marL="0" indent="0"/>
                <a:r>
                  <a:rPr lang="en-US" altLang="en-US" dirty="0"/>
                  <a:t>then stretch by factor of 2</a:t>
                </a:r>
              </a:p>
              <a:p>
                <a:pPr marL="0" indent="0"/>
                <a:r>
                  <a:rPr lang="en-US" altLang="en-US" dirty="0"/>
                  <a:t>the shift the graph up 3 units</a:t>
                </a:r>
              </a:p>
            </p:txBody>
          </p:sp>
        </mc:Choice>
        <mc:Fallback xmlns="">
          <p:sp>
            <p:nvSpPr>
              <p:cNvPr id="94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925" y="1129553"/>
                <a:ext cx="8229600" cy="5102435"/>
              </a:xfrm>
              <a:blipFill>
                <a:blip r:embed="rId2"/>
                <a:stretch>
                  <a:fillRect l="-1481" t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18A0FA0-1CBE-442A-ADF5-5EEC606D1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125" y="2228274"/>
            <a:ext cx="3581400" cy="3581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CCA0858-CF7D-44AC-99BE-232B72F4E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125" y="2228274"/>
            <a:ext cx="3581400" cy="3581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E610B9A-DA2D-47D9-BB3A-1D3B36247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125" y="2267933"/>
            <a:ext cx="3581400" cy="3581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0BDC532-4C96-4714-8BF5-10543C5DC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4125" y="2267933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7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Graphs of Common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Seven functions that are frequently encountered in algebra are:</a:t>
                </a:r>
              </a:p>
              <a:p>
                <a:pPr marL="0" indent="0"/>
                <a:r>
                  <a:rPr lang="en-US" altLang="en-US" dirty="0"/>
                  <a:t>Constant: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dirty="0"/>
                  <a:t>		Identity: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Absolute Value: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Standard Quadratic: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Square Root: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en-US" dirty="0"/>
                  <a:t>		</a:t>
                </a:r>
              </a:p>
              <a:p>
                <a:pPr marL="0" indent="0"/>
                <a:r>
                  <a:rPr lang="en-US" altLang="en-US" dirty="0"/>
                  <a:t>Standard Cubic: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dirty="0"/>
                  <a:t>	Cube Root: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altLang="en-US" b="0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It is essential to know the characteristics of the graphs of these functions.</a:t>
                </a: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218" b="-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2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Graphs of Common Functions  </a:t>
            </a:r>
            <a:r>
              <a:rPr lang="en-US" altLang="en-US" i="1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dirty="0"/>
                  <a:t>  is known as the constant function.</a:t>
                </a:r>
              </a:p>
              <a:p>
                <a:pPr marL="0" indent="0"/>
                <a:r>
                  <a:rPr lang="en-US" altLang="en-US" dirty="0"/>
                  <a:t>The domain of this function is: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The range of this function is: </a:t>
                </a:r>
                <a:r>
                  <a:rPr lang="en-US" altLang="en-US" i="1" dirty="0"/>
                  <a:t>c</a:t>
                </a:r>
              </a:p>
              <a:p>
                <a:r>
                  <a:rPr lang="en-US" altLang="en-US" dirty="0"/>
                  <a:t>The function is constant 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This function is even.</a:t>
                </a:r>
              </a:p>
            </p:txBody>
          </p:sp>
        </mc:Choice>
        <mc:Fallback xmlns="">
          <p:sp>
            <p:nvSpPr>
              <p:cNvPr id="76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903538"/>
            <a:ext cx="3217862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9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Graphs of Common Functions </a:t>
            </a:r>
            <a:r>
              <a:rPr lang="en-US" altLang="en-US" i="1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 is known as the identity function.</a:t>
                </a:r>
              </a:p>
              <a:p>
                <a:r>
                  <a:rPr lang="en-US" altLang="en-US" dirty="0"/>
                  <a:t>The domain of this function is: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The range of this function is: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The function is increasing 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This function is odd.</a:t>
                </a:r>
              </a:p>
            </p:txBody>
          </p:sp>
        </mc:Choice>
        <mc:Fallback xmlns="">
          <p:sp>
            <p:nvSpPr>
              <p:cNvPr id="77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2917825"/>
            <a:ext cx="3354387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0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Graphs of Common Functions  </a:t>
            </a:r>
            <a:r>
              <a:rPr lang="en-US" altLang="en-US" i="1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dirty="0"/>
                  <a:t> is the absolute value function.</a:t>
                </a:r>
              </a:p>
              <a:p>
                <a:r>
                  <a:rPr lang="en-US" altLang="en-US" dirty="0"/>
                  <a:t>The domain of this function is: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The range of this function is: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The function is decreasing 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and increasing 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This function is even.</a:t>
                </a:r>
              </a:p>
            </p:txBody>
          </p:sp>
        </mc:Choice>
        <mc:Fallback xmlns="">
          <p:sp>
            <p:nvSpPr>
              <p:cNvPr id="7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111500"/>
            <a:ext cx="3146425" cy="31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7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Graphs of Common Functions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/>
                  <a:t> is the standard quadratic function.</a:t>
                </a:r>
              </a:p>
              <a:p>
                <a:pPr marL="0" indent="0"/>
                <a:r>
                  <a:rPr lang="en-US" altLang="en-US" dirty="0"/>
                  <a:t>The domain of this function is: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The range of this function is: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The function is decreasing 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∞,0)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and increasing 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(0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This function is even.</a:t>
                </a:r>
              </a:p>
            </p:txBody>
          </p:sp>
        </mc:Choice>
        <mc:Fallback xmlns="">
          <p:sp>
            <p:nvSpPr>
              <p:cNvPr id="7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2733675"/>
            <a:ext cx="3571875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6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Graphs of Common Functions  </a:t>
            </a:r>
            <a:r>
              <a:rPr lang="en-US" altLang="en-US" i="1" dirty="0"/>
              <a:t>(continued)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en-US" dirty="0"/>
                  <a:t> is the square root function.</a:t>
                </a:r>
              </a:p>
              <a:p>
                <a:pPr marL="0" indent="0"/>
                <a:r>
                  <a:rPr lang="en-US" altLang="en-US" dirty="0"/>
                  <a:t>The domain of this function is: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The range of this function is: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The function is increasing 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(0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This function is neither </a:t>
                </a:r>
                <a:br>
                  <a:rPr lang="en-US" altLang="en-US" dirty="0"/>
                </a:br>
                <a:r>
                  <a:rPr lang="en-US" altLang="en-US" dirty="0"/>
                  <a:t>even nor odd. </a:t>
                </a:r>
              </a:p>
            </p:txBody>
          </p:sp>
        </mc:Choice>
        <mc:Fallback xmlns=""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2574925"/>
            <a:ext cx="3738562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5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Graphs of Common Functions  </a:t>
            </a:r>
            <a:r>
              <a:rPr lang="en-US" altLang="en-US" i="1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dirty="0"/>
                  <a:t> is the standard cubic function.</a:t>
                </a:r>
              </a:p>
              <a:p>
                <a:pPr marL="0" indent="0"/>
                <a:r>
                  <a:rPr lang="en-US" altLang="en-US" dirty="0"/>
                  <a:t>The domain of this function is: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/>
                <a:r>
                  <a:rPr lang="en-US" altLang="en-US" dirty="0"/>
                  <a:t>The range of this function is: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The function is increasing 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This function is odd.</a:t>
                </a:r>
              </a:p>
              <a:p>
                <a:pPr marL="0" indent="0"/>
                <a:r>
                  <a:rPr lang="en-US" altLang="en-US" dirty="0"/>
                  <a:t> </a:t>
                </a:r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81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2395538"/>
            <a:ext cx="3910012" cy="39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6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12842</TotalTime>
  <Words>1203</Words>
  <Application>Microsoft Office PowerPoint</Application>
  <PresentationFormat>Letter Paper (8.5x11 in)</PresentationFormat>
  <Paragraphs>140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Times New Roman</vt:lpstr>
      <vt:lpstr>Arial Narrow</vt:lpstr>
      <vt:lpstr>Cambria Math</vt:lpstr>
      <vt:lpstr>Calibri</vt:lpstr>
      <vt:lpstr>Tahoma</vt:lpstr>
      <vt:lpstr>3_Custom Design</vt:lpstr>
      <vt:lpstr>PowerPoint Presentation</vt:lpstr>
      <vt:lpstr>Objectives</vt:lpstr>
      <vt:lpstr>Graphs of Common Functions</vt:lpstr>
      <vt:lpstr>Graphs of Common Functions  (continued)</vt:lpstr>
      <vt:lpstr>Graphs of Common Functions (continued)</vt:lpstr>
      <vt:lpstr>Graphs of Common Functions  (continued)</vt:lpstr>
      <vt:lpstr>Graphs of Common Functions  (continued)</vt:lpstr>
      <vt:lpstr>Graphs of Common Functions  (continued)</vt:lpstr>
      <vt:lpstr>Graphs of Common Functions  (continued)</vt:lpstr>
      <vt:lpstr>Graphs of Common Functions (continued)</vt:lpstr>
      <vt:lpstr>Vertical Shifts</vt:lpstr>
      <vt:lpstr>Example 1:  Vertical Shift</vt:lpstr>
      <vt:lpstr>Horizontal Shifts</vt:lpstr>
      <vt:lpstr>Example:  Horizontal Shift</vt:lpstr>
      <vt:lpstr>Reflections of Graphs</vt:lpstr>
      <vt:lpstr>Example 5:  Reflection about the y-Axis</vt:lpstr>
      <vt:lpstr>Vertically Stretching and Shrinking Graphs</vt:lpstr>
      <vt:lpstr>Example 6:  Vertically Stretching a Graph</vt:lpstr>
      <vt:lpstr>Horizontally Stretching and Shrinking Graphs</vt:lpstr>
      <vt:lpstr>Example:  Horizontally Stretching and Shrinking a Graph</vt:lpstr>
      <vt:lpstr>Example 9:  Graphing Using a Sequence of Transformations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975</cp:revision>
  <cp:lastPrinted>2001-11-04T00:51:13Z</cp:lastPrinted>
  <dcterms:created xsi:type="dcterms:W3CDTF">2005-02-25T19:46:41Z</dcterms:created>
  <dcterms:modified xsi:type="dcterms:W3CDTF">2023-01-03T05:53:06Z</dcterms:modified>
</cp:coreProperties>
</file>