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14"/>
  </p:notesMasterIdLst>
  <p:handoutMasterIdLst>
    <p:handoutMasterId r:id="rId15"/>
  </p:handoutMasterIdLst>
  <p:sldIdLst>
    <p:sldId id="956" r:id="rId2"/>
    <p:sldId id="1170" r:id="rId3"/>
    <p:sldId id="1171" r:id="rId4"/>
    <p:sldId id="1172" r:id="rId5"/>
    <p:sldId id="1173" r:id="rId6"/>
    <p:sldId id="1174" r:id="rId7"/>
    <p:sldId id="1175" r:id="rId8"/>
    <p:sldId id="1176" r:id="rId9"/>
    <p:sldId id="1177" r:id="rId10"/>
    <p:sldId id="1178" r:id="rId11"/>
    <p:sldId id="1181" r:id="rId12"/>
    <p:sldId id="1180" r:id="rId13"/>
  </p:sldIdLst>
  <p:sldSz cx="9144000" cy="6858000" type="letter"/>
  <p:notesSz cx="6858000" cy="9144000"/>
  <p:embeddedFontLst>
    <p:embeddedFont>
      <p:font typeface="Arial Narrow" pitchFamily="34" charset="0"/>
      <p:regular r:id="rId16"/>
      <p:bold r:id="rId17"/>
      <p:italic r:id="rId18"/>
      <p:boldItalic r:id="rId19"/>
    </p:embeddedFont>
    <p:embeddedFont>
      <p:font typeface="Cambria Math" pitchFamily="18" charset="0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Tahoma" pitchFamily="34" charset="0"/>
      <p:regular r:id="rId25"/>
      <p:bold r:id="rId26"/>
    </p:embeddedFont>
  </p:embeddedFontLst>
  <p:custDataLst>
    <p:tags r:id="rId27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86542"/>
    <a:srgbClr val="4F2270"/>
    <a:srgbClr val="441D61"/>
    <a:srgbClr val="FFFFFF"/>
    <a:srgbClr val="3399FF"/>
    <a:srgbClr val="CCECFF"/>
    <a:srgbClr val="2BCEDF"/>
    <a:srgbClr val="BFE8FD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1" autoAdjust="0"/>
    <p:restoredTop sz="93153" autoAdjust="0"/>
  </p:normalViewPr>
  <p:slideViewPr>
    <p:cSldViewPr snapToGrid="0" snapToObjects="1">
      <p:cViewPr>
        <p:scale>
          <a:sx n="74" d="100"/>
          <a:sy n="74" d="100"/>
        </p:scale>
        <p:origin x="-90" y="-30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2298" y="-5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75601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22607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67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809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8210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15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72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214882"/>
            <a:ext cx="8705850" cy="500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rgbClr val="E86542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37" name="Straight Connector 4"/>
          <p:cNvCxnSpPr>
            <a:cxnSpLocks noChangeShapeType="1"/>
          </p:cNvCxnSpPr>
          <p:nvPr userDrawn="1"/>
        </p:nvCxnSpPr>
        <p:spPr bwMode="auto">
          <a:xfrm>
            <a:off x="0" y="1038225"/>
            <a:ext cx="9144000" cy="0"/>
          </a:xfrm>
          <a:prstGeom prst="line">
            <a:avLst/>
          </a:prstGeom>
          <a:noFill/>
          <a:ln w="44450" algn="ctr">
            <a:solidFill>
              <a:srgbClr val="E865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9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4119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6000" b="1" dirty="0"/>
              <a:t>Chapter 2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Functions and Graphs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09600" y="4063963"/>
            <a:ext cx="337661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2.6 Combinations of Functions; Composite Functions</a:t>
            </a: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="" xmlns:a16="http://schemas.microsoft.com/office/drawing/2014/main" id="{B6B52E28-5427-4926-8215-769C24711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08194"/>
            <a:ext cx="3916127" cy="495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6a:  Forming a Composite Function and Finding Its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Given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en-US" dirty="0"/>
                  <a:t>, find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Solution: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1+2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1C358683-7FC5-4269-B806-CF8690CE910C}"/>
                  </a:ext>
                </a:extLst>
              </p:cNvPr>
              <p:cNvSpPr txBox="1"/>
              <p:nvPr/>
            </p:nvSpPr>
            <p:spPr>
              <a:xfrm>
                <a:off x="1656461" y="3095723"/>
                <a:ext cx="1743456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358683-7FC5-4269-B806-CF8690CE9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461" y="3095723"/>
                <a:ext cx="1743456" cy="10604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C0DAA4D8-01C7-49EC-9A54-278BA89F3696}"/>
                  </a:ext>
                </a:extLst>
              </p:cNvPr>
              <p:cNvSpPr txBox="1"/>
              <p:nvPr/>
            </p:nvSpPr>
            <p:spPr>
              <a:xfrm>
                <a:off x="2877123" y="3124863"/>
                <a:ext cx="2105215" cy="1247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DAA4D8-01C7-49EC-9A54-278BA89F3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123" y="3124863"/>
                <a:ext cx="2105215" cy="12477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6A0C41ED-E6D1-47D0-9FBB-873BA13A5516}"/>
                  </a:ext>
                </a:extLst>
              </p:cNvPr>
              <p:cNvSpPr txBox="1"/>
              <p:nvPr/>
            </p:nvSpPr>
            <p:spPr>
              <a:xfrm>
                <a:off x="4649534" y="3124863"/>
                <a:ext cx="2105215" cy="1247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0C41ED-E6D1-47D0-9FBB-873BA13A5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534" y="3124863"/>
                <a:ext cx="2105215" cy="12477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62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6b:  Forming a Composite Function and Finding Its Domain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9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alt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en-US" dirty="0"/>
                  <a:t>, find the domain of</a:t>
                </a:r>
                <a:br>
                  <a:rPr lang="en-US" altLang="en-US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alt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en-US" dirty="0"/>
              </a:p>
              <a:p>
                <a:r>
                  <a:rPr lang="en-US" altLang="en-US" dirty="0"/>
                  <a:t>Solution:</a:t>
                </a:r>
              </a:p>
              <a:p>
                <a:r>
                  <a:rPr lang="en-US" altLang="en-US" b="0" dirty="0"/>
                  <a:t>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≠0.</m:t>
                    </m:r>
                  </m:oMath>
                </a14:m>
                <a:r>
                  <a:rPr lang="en-US" altLang="en-US" b="0" dirty="0"/>
                  <a:t>    </a:t>
                </a:r>
              </a:p>
              <a:p>
                <a:endParaRPr lang="en-US" altLang="en-US" b="0" dirty="0"/>
              </a:p>
              <a:p>
                <a:r>
                  <a:rPr lang="en-US" altLang="en-US" dirty="0"/>
                  <a:t>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altLang="en-US" i="1"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1+2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dirty="0"/>
                  <a:t> 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The domain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alt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∞,−</m:t>
                        </m:r>
                        <m:f>
                          <m:fPr>
                            <m:ctrlPr>
                              <a:rPr lang="en-US" alt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0,∞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42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7:  Writing a Function as a 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0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altLang="en-US" dirty="0"/>
                  <a:t>Express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as a composition of two functions: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rad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Solution: 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If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altLang="en-US" dirty="0"/>
                  <a:t>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86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5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694738" algn="r"/>
              </a:tabLst>
            </a:pPr>
            <a:r>
              <a:rPr lang="en-US" altLang="en-US" dirty="0"/>
              <a:t>Objectives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Find the domain of a function.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Combine functions using the algebra of functions, specifying domains.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Form composite functions.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Determine domains for composite functions.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Write functions as compositions.</a:t>
            </a:r>
          </a:p>
        </p:txBody>
      </p:sp>
    </p:spTree>
    <p:extLst>
      <p:ext uri="{BB962C8B-B14F-4D97-AF65-F5344CB8AC3E}">
        <p14:creationId xmlns:p14="http://schemas.microsoft.com/office/powerpoint/2010/main" val="3219345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 a Function’s Domain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If a function </a:t>
            </a:r>
            <a:r>
              <a:rPr lang="en-US" altLang="en-US" i="1" dirty="0"/>
              <a:t>f</a:t>
            </a:r>
            <a:r>
              <a:rPr lang="en-US" altLang="en-US" dirty="0"/>
              <a:t> does not model data or verbal conditions, its domain is the largest set of real numbers for which the value of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is a real number.  Exclude from a function’s domain real numbers that cause division by zero and real numbers that result in an even root, such as a square root, of a negative number.</a:t>
            </a:r>
          </a:p>
        </p:txBody>
      </p:sp>
    </p:spTree>
    <p:extLst>
      <p:ext uri="{BB962C8B-B14F-4D97-AF65-F5344CB8AC3E}">
        <p14:creationId xmlns:p14="http://schemas.microsoft.com/office/powerpoint/2010/main" val="373086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1b:  Finding the Domain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07962" y="1124399"/>
                <a:ext cx="8705850" cy="5001764"/>
              </a:xfrm>
            </p:spPr>
            <p:txBody>
              <a:bodyPr/>
              <a:lstStyle/>
              <a:p>
                <a:r>
                  <a:rPr lang="en-US" altLang="en-US" dirty="0"/>
                  <a:t>Find the domain of the function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−49</m:t>
                        </m:r>
                      </m:den>
                    </m:f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Solution:</a:t>
                </a:r>
              </a:p>
              <a:p>
                <a:r>
                  <a:rPr lang="en-US" altLang="en-US" dirty="0"/>
                  <a:t>Because division by 0 is undefined, we must exclude from the domain the values of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that cause the denominator to equal zero.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−49=0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=49</m:t>
                    </m:r>
                  </m:oMath>
                </a14:m>
                <a:r>
                  <a:rPr lang="en-US" altLang="en-US" dirty="0"/>
                  <a:t>	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alt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49</m:t>
                          </m:r>
                        </m:e>
                      </m:rad>
                    </m:oMath>
                  </m:oMathPara>
                </a14:m>
                <a:endParaRPr lang="en-US" altLang="en-US" b="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=±7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6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962" y="1124399"/>
                <a:ext cx="8705850" cy="5001764"/>
              </a:xfrm>
              <a:blipFill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4B7A86C1-F31A-41FD-8B08-751685EF9B14}"/>
                  </a:ext>
                </a:extLst>
              </p:cNvPr>
              <p:cNvSpPr txBox="1"/>
              <p:nvPr/>
            </p:nvSpPr>
            <p:spPr>
              <a:xfrm>
                <a:off x="3070677" y="3739562"/>
                <a:ext cx="564106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dirty="0">
                    <a:solidFill>
                      <a:schemeClr val="tx1"/>
                    </a:solidFill>
                  </a:rPr>
                  <a:t>We exclude 7 and –7 from the domain of </a:t>
                </a:r>
                <a:r>
                  <a:rPr lang="en-US" altLang="en-US" i="1" dirty="0">
                    <a:solidFill>
                      <a:schemeClr val="tx1"/>
                    </a:solidFill>
                  </a:rPr>
                  <a:t>g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.</a:t>
                </a:r>
                <a:br>
                  <a:rPr lang="en-US" altLang="en-US" dirty="0">
                    <a:solidFill>
                      <a:schemeClr val="tx1"/>
                    </a:solidFill>
                  </a:rPr>
                </a:br>
                <a:r>
                  <a:rPr lang="en-US" altLang="en-US" dirty="0">
                    <a:solidFill>
                      <a:schemeClr val="tx1"/>
                    </a:solidFill>
                  </a:rPr>
                  <a:t>The domain of </a:t>
                </a:r>
                <a:r>
                  <a:rPr lang="en-US" altLang="en-US" i="1" dirty="0">
                    <a:solidFill>
                      <a:schemeClr val="tx1"/>
                    </a:solidFill>
                  </a:rPr>
                  <a:t>g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 is </a:t>
                </a:r>
                <a:br>
                  <a:rPr lang="en-US" altLang="en-US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∞,−7</m:t>
                        </m:r>
                      </m:e>
                    </m:d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−7, 7</m:t>
                        </m:r>
                      </m:e>
                    </m:d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∪(7, ∞)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7A86C1-F31A-41FD-8B08-751685EF9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677" y="3739562"/>
                <a:ext cx="5641069" cy="2246769"/>
              </a:xfrm>
              <a:prstGeom prst="rect">
                <a:avLst/>
              </a:prstGeom>
              <a:blipFill>
                <a:blip r:embed="rId3"/>
                <a:stretch>
                  <a:fillRect l="-2270" t="-2710" r="-3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83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Algebra of Functions:  Sum, Difference, Product, and Quotient of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2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dirty="0"/>
                  <a:t>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en-US" dirty="0"/>
                  <a:t> be two functions.  The </a:t>
                </a:r>
                <a:r>
                  <a:rPr lang="en-US" altLang="en-US" b="1" dirty="0"/>
                  <a:t>sum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en-US" dirty="0"/>
                  <a:t>, the </a:t>
                </a:r>
                <a:r>
                  <a:rPr lang="en-US" altLang="en-US" b="1" dirty="0"/>
                  <a:t>difference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en-US" dirty="0"/>
                  <a:t>, </a:t>
                </a:r>
                <a:r>
                  <a:rPr lang="en-US" altLang="en-US" b="1" dirty="0"/>
                  <a:t>the product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𝑓𝑔</m:t>
                    </m:r>
                  </m:oMath>
                </a14:m>
                <a:r>
                  <a:rPr lang="en-US" altLang="en-US" dirty="0"/>
                  <a:t>, and the </a:t>
                </a:r>
                <a:r>
                  <a:rPr lang="en-US" altLang="en-US" b="1" dirty="0"/>
                  <a:t>quotient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altLang="en-US" dirty="0"/>
                  <a:t> are functions whose domains are the set of all real numbers common to the domains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dirty="0"/>
                  <a:t>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dirty="0"/>
                  <a:t> defined as</a:t>
                </a:r>
              </a:p>
              <a:p>
                <a:r>
                  <a:rPr lang="en-US" altLang="en-US" dirty="0"/>
                  <a:t>follows:</a:t>
                </a:r>
              </a:p>
              <a:p>
                <a:r>
                  <a:rPr lang="en-US" altLang="en-US" dirty="0"/>
                  <a:t>1.  Sum: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2.  Difference: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3.  Product: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𝑓𝑔</m:t>
                        </m:r>
                      </m:e>
                    </m:d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)∙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4.  Quotient: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)≠0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7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85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2a:  Combining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7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Let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en-US" dirty="0"/>
                  <a:t>. Find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. Determine the domain of the function. 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Solution: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altLang="en-US" dirty="0"/>
              </a:p>
              <a:p>
                <a:r>
                  <a:rPr lang="en-US" altLang="en-US" b="0" dirty="0"/>
                  <a:t>            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The domain of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has no restrictions. </a:t>
                </a:r>
              </a:p>
              <a:p>
                <a:r>
                  <a:rPr lang="en-US" altLang="en-US" dirty="0"/>
                  <a:t>The domain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has no restrictions.</a:t>
                </a:r>
              </a:p>
              <a:p>
                <a:r>
                  <a:rPr lang="en-US" altLang="en-US" dirty="0"/>
                  <a:t>The domain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en-US" dirty="0"/>
                  <a:t>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 ∞)</m:t>
                    </m:r>
                  </m:oMath>
                </a14:m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79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60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Composition of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The </a:t>
                </a:r>
                <a:r>
                  <a:rPr lang="en-US" altLang="en-US" b="1" dirty="0"/>
                  <a:t>composition of the function </a:t>
                </a:r>
                <a:r>
                  <a:rPr lang="en-US" altLang="en-US" b="1" i="1" dirty="0"/>
                  <a:t>f</a:t>
                </a:r>
                <a:r>
                  <a:rPr lang="en-US" altLang="en-US" b="1" dirty="0"/>
                  <a:t> with </a:t>
                </a:r>
                <a:r>
                  <a:rPr lang="en-US" altLang="en-US" b="1" i="1" dirty="0"/>
                  <a:t>g</a:t>
                </a:r>
                <a:r>
                  <a:rPr lang="en-US" altLang="en-US" dirty="0"/>
                  <a:t> is denoted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and is defined by the equation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The </a:t>
                </a:r>
                <a:r>
                  <a:rPr lang="en-US" altLang="en-US" b="1" dirty="0"/>
                  <a:t>domain of the composite function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en-US" dirty="0"/>
                  <a:t> is the set of all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such that</a:t>
                </a:r>
              </a:p>
              <a:p>
                <a:r>
                  <a:rPr lang="en-US" altLang="en-US" dirty="0"/>
                  <a:t>1. 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is in the domain of </a:t>
                </a:r>
                <a:r>
                  <a:rPr lang="en-US" altLang="en-US" i="1" dirty="0"/>
                  <a:t>g</a:t>
                </a:r>
                <a:r>
                  <a:rPr lang="en-US" altLang="en-US" dirty="0"/>
                  <a:t> and</a:t>
                </a:r>
              </a:p>
              <a:p>
                <a:r>
                  <a:rPr lang="en-US" altLang="en-US" dirty="0"/>
                  <a:t>2.  </a:t>
                </a:r>
                <a:r>
                  <a:rPr lang="en-US" altLang="en-US" i="1" dirty="0"/>
                  <a:t>g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 is in the domain of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8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3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5a:  Forming Composite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Given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−1, </m:t>
                    </m:r>
                  </m:oMath>
                </a14:m>
                <a:r>
                  <a:rPr lang="en-US" altLang="en-US" dirty="0"/>
                  <a:t>find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en-US" dirty="0"/>
              </a:p>
              <a:p>
                <a:r>
                  <a:rPr lang="en-US" altLang="en-US" dirty="0"/>
                  <a:t>Solution: </a:t>
                </a: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alt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altLang="en-US" dirty="0"/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=5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US" altLang="en-US" dirty="0"/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−5+6</m:t>
                      </m:r>
                    </m:oMath>
                  </m:oMathPara>
                </a14:m>
                <a:endParaRPr lang="en-US" altLang="en-US" dirty="0"/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altLang="en-US" dirty="0"/>
              </a:p>
              <a:p>
                <a:pPr>
                  <a:spcAft>
                    <a:spcPts val="1800"/>
                  </a:spcAft>
                </a:pPr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819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43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2946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Excluding Values from the Domain of </a:t>
                </a:r>
                <a:br>
                  <a:rPr lang="en-US" altLang="en-US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8294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 t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9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The following values must be excluded from the input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: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altLang="en-US" dirty="0"/>
                  <a:t>If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is not in the domain of </a:t>
                </a:r>
                <a:r>
                  <a:rPr lang="en-US" altLang="en-US" i="1" dirty="0"/>
                  <a:t>g</a:t>
                </a:r>
                <a:r>
                  <a:rPr lang="en-US" altLang="en-US" dirty="0"/>
                  <a:t>, it must not be in the domain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altLang="en-US" dirty="0"/>
                  <a:t>Any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for which </a:t>
                </a:r>
                <a:r>
                  <a:rPr lang="en-US" altLang="en-US" i="1" dirty="0"/>
                  <a:t>g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 is not in the domain of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 must not be in the domain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82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09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13556</TotalTime>
  <Words>912</Words>
  <Application>Microsoft Office PowerPoint</Application>
  <PresentationFormat>Letter Paper (8.5x11 in)</PresentationFormat>
  <Paragraphs>87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Times New Roman</vt:lpstr>
      <vt:lpstr>Arial Narrow</vt:lpstr>
      <vt:lpstr>Cambria Math</vt:lpstr>
      <vt:lpstr>Calibri</vt:lpstr>
      <vt:lpstr>Tahoma</vt:lpstr>
      <vt:lpstr>3_Custom Design</vt:lpstr>
      <vt:lpstr>PowerPoint Presentation</vt:lpstr>
      <vt:lpstr>Objectives</vt:lpstr>
      <vt:lpstr>Finding a Function’s Domain</vt:lpstr>
      <vt:lpstr>Example 1b:  Finding the Domain of a Function</vt:lpstr>
      <vt:lpstr>The Algebra of Functions:  Sum, Difference, Product, and Quotient of Functions</vt:lpstr>
      <vt:lpstr>Example 2a:  Combining Functions</vt:lpstr>
      <vt:lpstr>The Composition of Functions</vt:lpstr>
      <vt:lpstr>Example 5a:  Forming Composite Functions</vt:lpstr>
      <vt:lpstr>Excluding Values from the Domain of  (f∘g)(x)=f(g(x)) </vt:lpstr>
      <vt:lpstr>Example 6a:  Forming a Composite Function and Finding Its Domain</vt:lpstr>
      <vt:lpstr>Example 6b:  Forming a Composite Function and Finding Its Domain</vt:lpstr>
      <vt:lpstr>Example 7:  Writing a Function as a Composition</vt:lpstr>
    </vt:vector>
  </TitlesOfParts>
  <Company>Copyright © 2022, 2018, 2014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8th Edition</dc:title>
  <dc:creator>Robert Blitzer</dc:creator>
  <cp:lastModifiedBy>Christi Verity</cp:lastModifiedBy>
  <cp:revision>985</cp:revision>
  <cp:lastPrinted>2001-11-04T00:51:13Z</cp:lastPrinted>
  <dcterms:created xsi:type="dcterms:W3CDTF">2005-02-25T19:46:41Z</dcterms:created>
  <dcterms:modified xsi:type="dcterms:W3CDTF">2023-01-03T06:10:27Z</dcterms:modified>
</cp:coreProperties>
</file>