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5" r:id="rId1"/>
  </p:sldMasterIdLst>
  <p:notesMasterIdLst>
    <p:notesMasterId r:id="rId14"/>
  </p:notesMasterIdLst>
  <p:handoutMasterIdLst>
    <p:handoutMasterId r:id="rId15"/>
  </p:handoutMasterIdLst>
  <p:sldIdLst>
    <p:sldId id="956" r:id="rId2"/>
    <p:sldId id="1139" r:id="rId3"/>
    <p:sldId id="1140" r:id="rId4"/>
    <p:sldId id="1141" r:id="rId5"/>
    <p:sldId id="1142" r:id="rId6"/>
    <p:sldId id="1143" r:id="rId7"/>
    <p:sldId id="1149" r:id="rId8"/>
    <p:sldId id="1144" r:id="rId9"/>
    <p:sldId id="1145" r:id="rId10"/>
    <p:sldId id="1146" r:id="rId11"/>
    <p:sldId id="1147" r:id="rId12"/>
    <p:sldId id="1148" r:id="rId13"/>
  </p:sldIdLst>
  <p:sldSz cx="9144000" cy="6858000" type="letter"/>
  <p:notesSz cx="6858000" cy="9144000"/>
  <p:embeddedFontLst>
    <p:embeddedFont>
      <p:font typeface="Arial Narrow" pitchFamily="34" charset="0"/>
      <p:regular r:id="rId16"/>
      <p:bold r:id="rId17"/>
      <p:italic r:id="rId18"/>
      <p:boldItalic r:id="rId19"/>
    </p:embeddedFont>
    <p:embeddedFont>
      <p:font typeface="Cambria Math" pitchFamily="18" charset="0"/>
      <p:regular r:id="rId20"/>
    </p:embeddedFont>
    <p:embeddedFont>
      <p:font typeface="Calibri" pitchFamily="34" charset="0"/>
      <p:regular r:id="rId21"/>
      <p:bold r:id="rId22"/>
      <p:italic r:id="rId23"/>
      <p:boldItalic r:id="rId24"/>
    </p:embeddedFont>
    <p:embeddedFont>
      <p:font typeface="Tahoma" pitchFamily="34" charset="0"/>
      <p:regular r:id="rId25"/>
      <p:bold r:id="rId26"/>
    </p:embeddedFont>
  </p:embeddedFontLst>
  <p:custDataLst>
    <p:tags r:id="rId27"/>
  </p:custDataLst>
  <p:defaultTextStyle>
    <a:defPPr>
      <a:defRPr lang="en-CA"/>
    </a:defPPr>
    <a:lvl1pPr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5pPr>
    <a:lvl6pPr marL="2286000" algn="l" defTabSz="914400" rtl="0" eaLnBrk="1" latinLnBrk="0" hangingPunct="1">
      <a:defRPr sz="2800" kern="1200">
        <a:solidFill>
          <a:srgbClr val="3333FF"/>
        </a:solidFill>
        <a:latin typeface="Times New Roman" panose="02020603050405020304" pitchFamily="18" charset="0"/>
        <a:ea typeface="+mn-ea"/>
        <a:cs typeface="+mn-cs"/>
      </a:defRPr>
    </a:lvl6pPr>
    <a:lvl7pPr marL="2743200" algn="l" defTabSz="914400" rtl="0" eaLnBrk="1" latinLnBrk="0" hangingPunct="1">
      <a:defRPr sz="2800" kern="1200">
        <a:solidFill>
          <a:srgbClr val="3333FF"/>
        </a:solidFill>
        <a:latin typeface="Times New Roman" panose="02020603050405020304" pitchFamily="18" charset="0"/>
        <a:ea typeface="+mn-ea"/>
        <a:cs typeface="+mn-cs"/>
      </a:defRPr>
    </a:lvl7pPr>
    <a:lvl8pPr marL="3200400" algn="l" defTabSz="914400" rtl="0" eaLnBrk="1" latinLnBrk="0" hangingPunct="1">
      <a:defRPr sz="2800" kern="1200">
        <a:solidFill>
          <a:srgbClr val="3333FF"/>
        </a:solidFill>
        <a:latin typeface="Times New Roman" panose="02020603050405020304" pitchFamily="18" charset="0"/>
        <a:ea typeface="+mn-ea"/>
        <a:cs typeface="+mn-cs"/>
      </a:defRPr>
    </a:lvl8pPr>
    <a:lvl9pPr marL="3657600" algn="l" defTabSz="914400" rtl="0" eaLnBrk="1" latinLnBrk="0" hangingPunct="1">
      <a:defRPr sz="2800" kern="1200">
        <a:solidFill>
          <a:srgbClr val="3333FF"/>
        </a:solidFill>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3709">
          <p15:clr>
            <a:srgbClr val="A4A3A4"/>
          </p15:clr>
        </p15:guide>
        <p15:guide id="2" orient="horz" pos="910">
          <p15:clr>
            <a:srgbClr val="A4A3A4"/>
          </p15:clr>
        </p15:guide>
        <p15:guide id="3" pos="2888">
          <p15:clr>
            <a:srgbClr val="A4A3A4"/>
          </p15:clr>
        </p15:guide>
        <p15:guide id="4" pos="179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86542"/>
    <a:srgbClr val="4F2270"/>
    <a:srgbClr val="441D61"/>
    <a:srgbClr val="FFFFFF"/>
    <a:srgbClr val="3399FF"/>
    <a:srgbClr val="CCECFF"/>
    <a:srgbClr val="2BCEDF"/>
    <a:srgbClr val="BFE8FD"/>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41" autoAdjust="0"/>
    <p:restoredTop sz="99091" autoAdjust="0"/>
  </p:normalViewPr>
  <p:slideViewPr>
    <p:cSldViewPr snapToGrid="0" snapToObjects="1">
      <p:cViewPr varScale="1">
        <p:scale>
          <a:sx n="66" d="100"/>
          <a:sy n="66" d="100"/>
        </p:scale>
        <p:origin x="-330" y="-96"/>
      </p:cViewPr>
      <p:guideLst>
        <p:guide orient="horz" pos="3709"/>
        <p:guide orient="horz" pos="910"/>
        <p:guide pos="2888"/>
        <p:guide pos="17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2298" y="-5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04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Tahoma" pitchFamily="34" charset="0"/>
              </a:defRPr>
            </a:lvl1pPr>
          </a:lstStyle>
          <a:p>
            <a:pPr>
              <a:defRPr/>
            </a:pPr>
            <a:endParaRPr lang="en-CA"/>
          </a:p>
        </p:txBody>
      </p:sp>
      <p:sp>
        <p:nvSpPr>
          <p:cNvPr id="604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Tahoma" panose="020B0604030504040204" pitchFamily="34" charset="0"/>
              </a:defRPr>
            </a:lvl1pPr>
          </a:lstStyle>
          <a:p>
            <a:pPr>
              <a:defRPr/>
            </a:pPr>
            <a:fld id="{10E77270-D752-4A69-956D-54DE5394951C}" type="slidenum">
              <a:rPr lang="en-CA" altLang="en-US"/>
              <a:pPr>
                <a:defRPr/>
              </a:pPr>
              <a:t>‹#›</a:t>
            </a:fld>
            <a:endParaRPr lang="en-CA" altLang="en-US"/>
          </a:p>
        </p:txBody>
      </p:sp>
    </p:spTree>
    <p:extLst>
      <p:ext uri="{BB962C8B-B14F-4D97-AF65-F5344CB8AC3E}">
        <p14:creationId xmlns:p14="http://schemas.microsoft.com/office/powerpoint/2010/main" val="1975601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14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Tahoma" pitchFamily="34" charset="0"/>
              </a:defRPr>
            </a:lvl1pPr>
          </a:lstStyle>
          <a:p>
            <a:pPr>
              <a:defRPr/>
            </a:pPr>
            <a:endParaRPr lang="en-CA"/>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Tahoma" panose="020B0604030504040204" pitchFamily="34" charset="0"/>
              </a:defRPr>
            </a:lvl1pPr>
          </a:lstStyle>
          <a:p>
            <a:pPr>
              <a:defRPr/>
            </a:pPr>
            <a:fld id="{A3830591-CFF9-4851-8FC0-8C47E8236FC5}" type="slidenum">
              <a:rPr lang="en-CA" altLang="en-US"/>
              <a:pPr>
                <a:defRPr/>
              </a:pPr>
              <a:t>‹#›</a:t>
            </a:fld>
            <a:endParaRPr lang="en-CA" altLang="en-US"/>
          </a:p>
        </p:txBody>
      </p:sp>
    </p:spTree>
    <p:extLst>
      <p:ext uri="{BB962C8B-B14F-4D97-AF65-F5344CB8AC3E}">
        <p14:creationId xmlns:p14="http://schemas.microsoft.com/office/powerpoint/2010/main" val="29226078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Arial" charset="0"/>
        <a:ea typeface="+mn-ea"/>
        <a:cs typeface="+mn-cs"/>
      </a:defRPr>
    </a:lvl1pPr>
    <a:lvl2pPr marL="457200" algn="l" rtl="0" eaLnBrk="0" fontAlgn="base" hangingPunct="0">
      <a:spcBef>
        <a:spcPct val="30000"/>
      </a:spcBef>
      <a:spcAft>
        <a:spcPct val="0"/>
      </a:spcAft>
      <a:defRPr sz="16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defRPr>
            </a:lvl1pPr>
            <a:lvl2pPr marL="742950" indent="-285750">
              <a:spcBef>
                <a:spcPct val="30000"/>
              </a:spcBef>
              <a:defRPr sz="16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3E9E9A-F84E-4838-87B3-CFAE17ACD626}" type="slidenum">
              <a:rPr lang="en-CA" altLang="en-US" smtClean="0">
                <a:latin typeface="Tahoma" panose="020B0604030504040204" pitchFamily="34" charset="0"/>
              </a:rPr>
              <a:pPr>
                <a:spcBef>
                  <a:spcPct val="0"/>
                </a:spcBef>
              </a:pPr>
              <a:t>1</a:t>
            </a:fld>
            <a:endParaRPr lang="en-CA" altLang="en-US">
              <a:latin typeface="Tahoma" panose="020B0604030504040204"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121333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16305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8099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8210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2734" y="0"/>
            <a:ext cx="9031266" cy="973138"/>
          </a:xfrm>
        </p:spPr>
        <p:txBody>
          <a:bodyPr/>
          <a:lstStyle/>
          <a:p>
            <a:r>
              <a:rPr lang="en-US"/>
              <a:t>Click to edit Master title style</a:t>
            </a:r>
          </a:p>
        </p:txBody>
      </p:sp>
      <p:sp>
        <p:nvSpPr>
          <p:cNvPr id="3" name="Table Placeholder 2"/>
          <p:cNvSpPr>
            <a:spLocks noGrp="1"/>
          </p:cNvSpPr>
          <p:nvPr>
            <p:ph type="tbl" idx="1"/>
          </p:nvPr>
        </p:nvSpPr>
        <p:spPr>
          <a:xfrm>
            <a:off x="457200" y="1176338"/>
            <a:ext cx="8229600" cy="4949825"/>
          </a:xfrm>
        </p:spPr>
        <p:txBody>
          <a:bodyPr/>
          <a:lstStyle/>
          <a:p>
            <a:pPr lvl="0"/>
            <a:endParaRPr lang="en-US" noProof="0"/>
          </a:p>
        </p:txBody>
      </p:sp>
    </p:spTree>
    <p:extLst>
      <p:ext uri="{BB962C8B-B14F-4D97-AF65-F5344CB8AC3E}">
        <p14:creationId xmlns:p14="http://schemas.microsoft.com/office/powerpoint/2010/main" val="1083110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030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16613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786" y="0"/>
            <a:ext cx="9006214" cy="1176338"/>
          </a:xfrm>
        </p:spPr>
        <p:txBody>
          <a:bodyPr/>
          <a:lstStyle/>
          <a:p>
            <a:r>
              <a:rPr lang="en-US"/>
              <a:t>Click to edit Master title style</a:t>
            </a:r>
          </a:p>
        </p:txBody>
      </p:sp>
      <p:sp>
        <p:nvSpPr>
          <p:cNvPr id="3" name="Content Placeholder 2"/>
          <p:cNvSpPr>
            <a:spLocks noGrp="1"/>
          </p:cNvSpPr>
          <p:nvPr>
            <p:ph sz="half" idx="1"/>
          </p:nvPr>
        </p:nvSpPr>
        <p:spPr>
          <a:xfrm>
            <a:off x="457200" y="1176338"/>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76338"/>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996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9738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6420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84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8156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3727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ext Box 6"/>
          <p:cNvSpPr txBox="1">
            <a:spLocks noChangeArrowheads="1"/>
          </p:cNvSpPr>
          <p:nvPr userDrawn="1"/>
        </p:nvSpPr>
        <p:spPr bwMode="auto">
          <a:xfrm>
            <a:off x="1058863" y="0"/>
            <a:ext cx="1785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algn="ctr" eaLnBrk="1" hangingPunct="1">
              <a:defRPr/>
            </a:pPr>
            <a:endParaRPr lang="en-US" altLang="en-US" sz="2400">
              <a:solidFill>
                <a:schemeClr val="tx1"/>
              </a:solidFill>
              <a:latin typeface="Arial" panose="020B0604020202020204" pitchFamily="34" charset="0"/>
            </a:endParaRPr>
          </a:p>
        </p:txBody>
      </p:sp>
      <p:sp>
        <p:nvSpPr>
          <p:cNvPr id="1027" name="Text Box 8"/>
          <p:cNvSpPr txBox="1">
            <a:spLocks noChangeArrowheads="1"/>
          </p:cNvSpPr>
          <p:nvPr userDrawn="1"/>
        </p:nvSpPr>
        <p:spPr bwMode="auto">
          <a:xfrm>
            <a:off x="0" y="85725"/>
            <a:ext cx="1785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algn="r" eaLnBrk="1" hangingPunct="1">
              <a:defRPr/>
            </a:pPr>
            <a:endParaRPr lang="en-US" altLang="en-US" sz="4400">
              <a:solidFill>
                <a:srgbClr val="FEE692"/>
              </a:solidFill>
              <a:latin typeface="Arial Narrow" panose="020B0606020202030204" pitchFamily="34" charset="0"/>
            </a:endParaRPr>
          </a:p>
        </p:txBody>
      </p:sp>
      <p:sp>
        <p:nvSpPr>
          <p:cNvPr id="1028" name="Rectangle 8"/>
          <p:cNvSpPr>
            <a:spLocks noGrp="1" noChangeArrowheads="1"/>
          </p:cNvSpPr>
          <p:nvPr>
            <p:ph type="title"/>
          </p:nvPr>
        </p:nvSpPr>
        <p:spPr bwMode="auto">
          <a:xfrm>
            <a:off x="207962" y="0"/>
            <a:ext cx="8705851"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dirty="0"/>
          </a:p>
        </p:txBody>
      </p:sp>
      <p:sp>
        <p:nvSpPr>
          <p:cNvPr id="1029" name="Rectangle 3"/>
          <p:cNvSpPr>
            <a:spLocks noGrp="1" noChangeArrowheads="1"/>
          </p:cNvSpPr>
          <p:nvPr>
            <p:ph type="body" idx="1"/>
          </p:nvPr>
        </p:nvSpPr>
        <p:spPr bwMode="auto">
          <a:xfrm>
            <a:off x="207963" y="1214882"/>
            <a:ext cx="8705850" cy="500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17" descr="Pearson_Strap_Bound_Whit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6356350"/>
            <a:ext cx="1909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0"/>
          <p:cNvSpPr>
            <a:spLocks noChangeArrowheads="1"/>
          </p:cNvSpPr>
          <p:nvPr userDrawn="1"/>
        </p:nvSpPr>
        <p:spPr bwMode="gray">
          <a:xfrm>
            <a:off x="0" y="6407150"/>
            <a:ext cx="9144000" cy="457200"/>
          </a:xfrm>
          <a:prstGeom prst="rect">
            <a:avLst/>
          </a:prstGeom>
          <a:solidFill>
            <a:srgbClr val="E86542"/>
          </a:solidFill>
          <a:ln>
            <a:noFill/>
          </a:ln>
          <a:effectLst/>
        </p:spPr>
        <p:txBody>
          <a:bodyPr wrap="none" lIns="0" tIns="0" rIns="0" bIns="0" anchor="ct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endParaRPr lang="en-US" altLang="en-US"/>
          </a:p>
        </p:txBody>
      </p:sp>
      <p:sp>
        <p:nvSpPr>
          <p:cNvPr id="1032" name="TextBox 16"/>
          <p:cNvSpPr txBox="1">
            <a:spLocks noChangeArrowheads="1"/>
          </p:cNvSpPr>
          <p:nvPr userDrawn="1"/>
        </p:nvSpPr>
        <p:spPr bwMode="auto">
          <a:xfrm>
            <a:off x="3435350" y="6503988"/>
            <a:ext cx="3559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r>
              <a:rPr lang="en-US" altLang="en-US" sz="1200" dirty="0">
                <a:solidFill>
                  <a:schemeClr val="tx1"/>
                </a:solidFill>
                <a:cs typeface="Times New Roman" panose="02020603050405020304" pitchFamily="18" charset="0"/>
              </a:rPr>
              <a:t>Copyright © 2022, 2018, 2014 Pearson Education, Inc.</a:t>
            </a:r>
          </a:p>
        </p:txBody>
      </p:sp>
      <p:sp>
        <p:nvSpPr>
          <p:cNvPr id="1033" name="TextBox 17"/>
          <p:cNvSpPr txBox="1">
            <a:spLocks noChangeArrowheads="1"/>
          </p:cNvSpPr>
          <p:nvPr userDrawn="1"/>
        </p:nvSpPr>
        <p:spPr bwMode="auto">
          <a:xfrm>
            <a:off x="7545388" y="6461125"/>
            <a:ext cx="136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r>
              <a:rPr lang="en-US" altLang="en-US" sz="1800" dirty="0">
                <a:solidFill>
                  <a:schemeClr val="tx1"/>
                </a:solidFill>
                <a:latin typeface="Arial" panose="020B0604020202020204" pitchFamily="34" charset="0"/>
                <a:cs typeface="Arial" panose="020B0604020202020204" pitchFamily="34" charset="0"/>
              </a:rPr>
              <a:t>Slide - </a:t>
            </a:r>
            <a:fld id="{8DC64570-7FD5-4F38-8852-F169A1C7DD12}" type="slidenum">
              <a:rPr lang="en-US" altLang="en-US" sz="1800" smtClean="0">
                <a:solidFill>
                  <a:schemeClr val="tx1"/>
                </a:solidFill>
                <a:latin typeface="Arial" panose="020B0604020202020204" pitchFamily="34" charset="0"/>
                <a:cs typeface="Arial" panose="020B0604020202020204" pitchFamily="34" charset="0"/>
              </a:rPr>
              <a:pPr eaLnBrk="1" hangingPunct="1">
                <a:defRPr/>
              </a:pPr>
              <a:t>‹#›</a:t>
            </a:fld>
            <a:endParaRPr lang="en-US" altLang="en-US" sz="1800" dirty="0">
              <a:solidFill>
                <a:schemeClr val="tx1"/>
              </a:solidFill>
              <a:latin typeface="Arial" panose="020B0604020202020204" pitchFamily="34" charset="0"/>
              <a:cs typeface="Arial" panose="020B0604020202020204" pitchFamily="34" charset="0"/>
            </a:endParaRPr>
          </a:p>
        </p:txBody>
      </p:sp>
      <p:pic>
        <p:nvPicPr>
          <p:cNvPr id="1034" name="Shape 40"/>
          <p:cNvPicPr preferRelativeResize="0">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07963" y="6472238"/>
            <a:ext cx="10826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6"/>
          <p:cNvSpPr txBox="1">
            <a:spLocks noChangeArrowheads="1"/>
          </p:cNvSpPr>
          <p:nvPr userDrawn="1"/>
        </p:nvSpPr>
        <p:spPr bwMode="auto">
          <a:xfrm>
            <a:off x="1363663" y="6524625"/>
            <a:ext cx="21209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spcBef>
                <a:spcPts val="0"/>
              </a:spcBef>
              <a:spcAft>
                <a:spcPts val="1200"/>
              </a:spcAft>
              <a:defRPr/>
            </a:pPr>
            <a:r>
              <a:rPr lang="en-US" sz="1100" b="1" spc="205" dirty="0">
                <a:solidFill>
                  <a:schemeClr val="tx1"/>
                </a:solidFill>
                <a:ea typeface="Calibri" panose="020F0502020204030204" pitchFamily="34" charset="0"/>
              </a:rPr>
              <a:t>ALWAYS LEARNING</a:t>
            </a:r>
          </a:p>
        </p:txBody>
      </p:sp>
      <p:cxnSp>
        <p:nvCxnSpPr>
          <p:cNvPr id="1036" name="Straight Connector 2"/>
          <p:cNvCxnSpPr>
            <a:cxnSpLocks noChangeShapeType="1"/>
          </p:cNvCxnSpPr>
          <p:nvPr userDrawn="1"/>
        </p:nvCxnSpPr>
        <p:spPr bwMode="auto">
          <a:xfrm>
            <a:off x="0" y="1444625"/>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1037" name="Straight Connector 4"/>
          <p:cNvCxnSpPr>
            <a:cxnSpLocks noChangeShapeType="1"/>
          </p:cNvCxnSpPr>
          <p:nvPr userDrawn="1"/>
        </p:nvCxnSpPr>
        <p:spPr bwMode="auto">
          <a:xfrm>
            <a:off x="0" y="1038225"/>
            <a:ext cx="9144000" cy="0"/>
          </a:xfrm>
          <a:prstGeom prst="line">
            <a:avLst/>
          </a:prstGeom>
          <a:noFill/>
          <a:ln w="44450" algn="ctr">
            <a:solidFill>
              <a:srgbClr val="E86542"/>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hf hdr="0" dt="0"/>
  <p:txStyles>
    <p:titleStyle>
      <a:lvl1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ea typeface="+mj-ea"/>
          <a:cs typeface="+mj-cs"/>
        </a:defRPr>
      </a:lvl1pPr>
      <a:lvl2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2pPr>
      <a:lvl3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3pPr>
      <a:lvl4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4pPr>
      <a:lvl5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5pPr>
      <a:lvl6pPr marL="457200" algn="l" rtl="0" fontAlgn="base">
        <a:lnSpc>
          <a:spcPct val="80000"/>
        </a:lnSpc>
        <a:spcBef>
          <a:spcPct val="0"/>
        </a:spcBef>
        <a:spcAft>
          <a:spcPct val="0"/>
        </a:spcAft>
        <a:defRPr sz="3200" b="1">
          <a:solidFill>
            <a:srgbClr val="FFFFFF"/>
          </a:solidFill>
          <a:latin typeface="Arial Narrow" pitchFamily="34" charset="0"/>
        </a:defRPr>
      </a:lvl6pPr>
      <a:lvl7pPr marL="914400" algn="l" rtl="0" fontAlgn="base">
        <a:lnSpc>
          <a:spcPct val="80000"/>
        </a:lnSpc>
        <a:spcBef>
          <a:spcPct val="0"/>
        </a:spcBef>
        <a:spcAft>
          <a:spcPct val="0"/>
        </a:spcAft>
        <a:defRPr sz="3200" b="1">
          <a:solidFill>
            <a:srgbClr val="FFFFFF"/>
          </a:solidFill>
          <a:latin typeface="Arial Narrow" pitchFamily="34" charset="0"/>
        </a:defRPr>
      </a:lvl7pPr>
      <a:lvl8pPr marL="1371600" algn="l" rtl="0" fontAlgn="base">
        <a:lnSpc>
          <a:spcPct val="80000"/>
        </a:lnSpc>
        <a:spcBef>
          <a:spcPct val="0"/>
        </a:spcBef>
        <a:spcAft>
          <a:spcPct val="0"/>
        </a:spcAft>
        <a:defRPr sz="3200" b="1">
          <a:solidFill>
            <a:srgbClr val="FFFFFF"/>
          </a:solidFill>
          <a:latin typeface="Arial Narrow" pitchFamily="34" charset="0"/>
        </a:defRPr>
      </a:lvl8pPr>
      <a:lvl9pPr marL="1828800" algn="l" rtl="0" fontAlgn="base">
        <a:lnSpc>
          <a:spcPct val="80000"/>
        </a:lnSpc>
        <a:spcBef>
          <a:spcPct val="0"/>
        </a:spcBef>
        <a:spcAft>
          <a:spcPct val="0"/>
        </a:spcAft>
        <a:defRPr sz="3200" b="1">
          <a:solidFill>
            <a:srgbClr val="FFFFFF"/>
          </a:solidFill>
          <a:latin typeface="Arial Narrow" pitchFamily="34" charset="0"/>
        </a:defRPr>
      </a:lvl9pPr>
    </p:titleStyle>
    <p:bodyStyle>
      <a:lvl1pPr algn="l" rtl="0" eaLnBrk="0" fontAlgn="base" hangingPunct="0">
        <a:spcBef>
          <a:spcPct val="20000"/>
        </a:spcBef>
        <a:spcAft>
          <a:spcPct val="0"/>
        </a:spcAft>
        <a:defRPr sz="28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FFFFFF">
            <a:alpha val="98822"/>
          </a:srgbClr>
        </a:solidFill>
        <a:effectLst/>
      </p:bgPr>
    </p:bg>
    <p:spTree>
      <p:nvGrpSpPr>
        <p:cNvPr id="1" name=""/>
        <p:cNvGrpSpPr/>
        <p:nvPr/>
      </p:nvGrpSpPr>
      <p:grpSpPr>
        <a:xfrm>
          <a:off x="0" y="0"/>
          <a:ext cx="0" cy="0"/>
          <a:chOff x="0" y="0"/>
          <a:chExt cx="0" cy="0"/>
        </a:xfrm>
      </p:grpSpPr>
      <p:sp>
        <p:nvSpPr>
          <p:cNvPr id="4" name="Rectangle 3"/>
          <p:cNvSpPr/>
          <p:nvPr/>
        </p:nvSpPr>
        <p:spPr bwMode="auto">
          <a:xfrm>
            <a:off x="0" y="0"/>
            <a:ext cx="9144000" cy="6411913"/>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eaLnBrk="1" hangingPunct="1">
              <a:spcBef>
                <a:spcPct val="50000"/>
              </a:spcBef>
              <a:defRPr/>
            </a:pPr>
            <a:endParaRPr lang="en-US" sz="2400">
              <a:latin typeface="Arial" charset="0"/>
            </a:endParaRPr>
          </a:p>
        </p:txBody>
      </p:sp>
      <p:sp>
        <p:nvSpPr>
          <p:cNvPr id="4099" name="Rectangle 22"/>
          <p:cNvSpPr>
            <a:spLocks noChangeArrowheads="1"/>
          </p:cNvSpPr>
          <p:nvPr/>
        </p:nvSpPr>
        <p:spPr bwMode="auto">
          <a:xfrm>
            <a:off x="304800" y="638175"/>
            <a:ext cx="4021138" cy="121920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5400" dirty="0">
                <a:solidFill>
                  <a:srgbClr val="FEE692"/>
                </a:solidFill>
                <a:latin typeface="Arial" panose="020B0604020202020204" pitchFamily="34" charset="0"/>
              </a:rPr>
              <a:t> </a:t>
            </a:r>
            <a:r>
              <a:rPr lang="en-US" altLang="en-US" sz="6000" b="1" dirty="0"/>
              <a:t>Chapter 2</a:t>
            </a:r>
          </a:p>
        </p:txBody>
      </p:sp>
      <p:sp>
        <p:nvSpPr>
          <p:cNvPr id="4100" name="Rectangle 3"/>
          <p:cNvSpPr>
            <a:spLocks noChangeArrowheads="1"/>
          </p:cNvSpPr>
          <p:nvPr/>
        </p:nvSpPr>
        <p:spPr bwMode="auto">
          <a:xfrm>
            <a:off x="609600" y="1933575"/>
            <a:ext cx="4191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3600" dirty="0">
                <a:cs typeface="Arial" panose="020B0604020202020204" pitchFamily="34" charset="0"/>
              </a:rPr>
              <a:t>Functions and Graphs</a:t>
            </a:r>
          </a:p>
        </p:txBody>
      </p:sp>
      <p:sp>
        <p:nvSpPr>
          <p:cNvPr id="4101" name="Text Box 37"/>
          <p:cNvSpPr txBox="1">
            <a:spLocks noChangeArrowheads="1"/>
          </p:cNvSpPr>
          <p:nvPr/>
        </p:nvSpPr>
        <p:spPr bwMode="auto">
          <a:xfrm>
            <a:off x="609600" y="4063963"/>
            <a:ext cx="33766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dirty="0"/>
              <a:t>2.4 More on Slope</a:t>
            </a:r>
          </a:p>
        </p:txBody>
      </p:sp>
      <p:pic>
        <p:nvPicPr>
          <p:cNvPr id="2" name="Picture 1" descr="A close up of a logo&#10;&#10;Description automatically generated">
            <a:extLst>
              <a:ext uri="{FF2B5EF4-FFF2-40B4-BE49-F238E27FC236}">
                <a16:creationId xmlns="" xmlns:a16="http://schemas.microsoft.com/office/drawing/2014/main" id="{B6B52E28-5427-4926-8215-769C24711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808194"/>
            <a:ext cx="3916127" cy="49545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Example 3:  Slope as Rate of Change  </a:t>
            </a:r>
            <a:r>
              <a:rPr lang="en-US" altLang="en-US" i="1" dirty="0"/>
              <a:t>(continued)</a:t>
            </a:r>
          </a:p>
        </p:txBody>
      </p:sp>
      <mc:AlternateContent xmlns:mc="http://schemas.openxmlformats.org/markup-compatibility/2006" xmlns:a14="http://schemas.microsoft.com/office/drawing/2010/main">
        <mc:Choice Requires="a14">
          <p:sp>
            <p:nvSpPr>
              <p:cNvPr id="84995" name="Rectangle 3"/>
              <p:cNvSpPr>
                <a:spLocks noGrp="1" noChangeArrowheads="1"/>
              </p:cNvSpPr>
              <p:nvPr>
                <p:ph type="body" idx="1"/>
              </p:nvPr>
            </p:nvSpPr>
            <p:spPr/>
            <p:txBody>
              <a:bodyPr/>
              <a:lstStyle/>
              <a:p>
                <a:pPr marL="0" indent="0"/>
                <a:r>
                  <a:rPr lang="en-US" altLang="en-US" dirty="0"/>
                  <a:t>Using the ordered pairs (2000, 11.9) and (2017, 22.0), we compute the slope</a:t>
                </a:r>
                <a:r>
                  <a:rPr lang="en-US" altLang="en-US" dirty="0" smtClean="0"/>
                  <a:t>:</a:t>
                </a:r>
              </a:p>
              <a:p>
                <a:pPr marL="0" indent="0">
                  <a:spcBef>
                    <a:spcPts val="1800"/>
                  </a:spcBef>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𝑚</m:t>
                      </m:r>
                      <m:r>
                        <a:rPr lang="en-US">
                          <a:latin typeface="Cambria Math" panose="02040503050406030204" pitchFamily="18" charset="0"/>
                        </a:rPr>
                        <m:t>=</m:t>
                      </m:r>
                      <m:f>
                        <m:fPr>
                          <m:ctrlPr>
                            <a:rPr lang="en-US" i="1">
                              <a:solidFill>
                                <a:srgbClr val="836967"/>
                              </a:solidFill>
                              <a:latin typeface="Cambria Math"/>
                            </a:rPr>
                          </m:ctrlPr>
                        </m:fPr>
                        <m:num>
                          <m:sSub>
                            <m:sSubPr>
                              <m:ctrlPr>
                                <a:rPr lang="en-US" i="1">
                                  <a:solidFill>
                                    <a:srgbClr val="836967"/>
                                  </a:solidFill>
                                  <a:latin typeface="Cambria Math"/>
                                </a:rPr>
                              </m:ctrlPr>
                            </m:sSubPr>
                            <m:e>
                              <m:r>
                                <a:rPr lang="en-US" i="1">
                                  <a:latin typeface="Cambria Math" panose="02040503050406030204" pitchFamily="18" charset="0"/>
                                </a:rPr>
                                <m:t>𝑦</m:t>
                              </m:r>
                            </m:e>
                            <m:sub>
                              <m:r>
                                <a:rPr lang="en-US">
                                  <a:latin typeface="Cambria Math" panose="02040503050406030204" pitchFamily="18" charset="0"/>
                                </a:rPr>
                                <m:t>2</m:t>
                              </m:r>
                            </m:sub>
                          </m:sSub>
                          <m:r>
                            <a:rPr lang="en-US">
                              <a:latin typeface="Cambria Math" panose="02040503050406030204" pitchFamily="18" charset="0"/>
                            </a:rPr>
                            <m:t>−</m:t>
                          </m:r>
                          <m:sSub>
                            <m:sSubPr>
                              <m:ctrlPr>
                                <a:rPr lang="en-US" i="1">
                                  <a:solidFill>
                                    <a:srgbClr val="836967"/>
                                  </a:solidFill>
                                  <a:latin typeface="Cambria Math"/>
                                </a:rPr>
                              </m:ctrlPr>
                            </m:sSubPr>
                            <m:e>
                              <m:r>
                                <a:rPr lang="en-US" i="1">
                                  <a:latin typeface="Cambria Math" panose="02040503050406030204" pitchFamily="18" charset="0"/>
                                </a:rPr>
                                <m:t>𝑦</m:t>
                              </m:r>
                            </m:e>
                            <m:sub>
                              <m:r>
                                <a:rPr lang="en-US">
                                  <a:latin typeface="Cambria Math" panose="02040503050406030204" pitchFamily="18" charset="0"/>
                                </a:rPr>
                                <m:t>1</m:t>
                              </m:r>
                            </m:sub>
                          </m:sSub>
                        </m:num>
                        <m:den>
                          <m:sSub>
                            <m:sSubPr>
                              <m:ctrlPr>
                                <a:rPr lang="en-US" i="1">
                                  <a:solidFill>
                                    <a:srgbClr val="836967"/>
                                  </a:solidFill>
                                  <a:latin typeface="Cambria Math"/>
                                </a:rPr>
                              </m:ctrlPr>
                            </m:sSubPr>
                            <m:e>
                              <m:r>
                                <a:rPr lang="en-US" i="1">
                                  <a:latin typeface="Cambria Math" panose="02040503050406030204" pitchFamily="18" charset="0"/>
                                </a:rPr>
                                <m:t>𝑥</m:t>
                              </m:r>
                            </m:e>
                            <m:sub>
                              <m:r>
                                <a:rPr lang="en-US">
                                  <a:latin typeface="Cambria Math" panose="02040503050406030204" pitchFamily="18" charset="0"/>
                                </a:rPr>
                                <m:t>2</m:t>
                              </m:r>
                            </m:sub>
                          </m:sSub>
                          <m:r>
                            <a:rPr lang="en-US">
                              <a:latin typeface="Cambria Math" panose="02040503050406030204" pitchFamily="18" charset="0"/>
                            </a:rPr>
                            <m:t>−</m:t>
                          </m:r>
                          <m:sSub>
                            <m:sSubPr>
                              <m:ctrlPr>
                                <a:rPr lang="en-US" i="1">
                                  <a:solidFill>
                                    <a:srgbClr val="836967"/>
                                  </a:solidFill>
                                  <a:latin typeface="Cambria Math"/>
                                </a:rPr>
                              </m:ctrlPr>
                            </m:sSubPr>
                            <m:e>
                              <m:r>
                                <a:rPr lang="en-US" i="1">
                                  <a:latin typeface="Cambria Math" panose="02040503050406030204" pitchFamily="18" charset="0"/>
                                </a:rPr>
                                <m:t>𝑥</m:t>
                              </m:r>
                            </m:e>
                            <m:sub>
                              <m:r>
                                <a:rPr lang="en-US">
                                  <a:latin typeface="Cambria Math" panose="02040503050406030204" pitchFamily="18" charset="0"/>
                                </a:rPr>
                                <m:t>1</m:t>
                              </m:r>
                            </m:sub>
                          </m:sSub>
                        </m:den>
                      </m:f>
                    </m:oMath>
                  </m:oMathPara>
                </a14:m>
                <a:endParaRPr lang="en-US" altLang="en-US" dirty="0"/>
              </a:p>
              <a:p>
                <a:pPr marL="0" indent="0"/>
                <a:endParaRPr lang="en-US" altLang="en-US" dirty="0"/>
              </a:p>
              <a:p>
                <a:r>
                  <a:rPr lang="en-US" dirty="0" smtClean="0"/>
                  <a:t>The </a:t>
                </a:r>
                <a:r>
                  <a:rPr lang="en-US" dirty="0"/>
                  <a:t>percentage of young adults living with parents increased at a rate of 0.59 per year. The rate of change is 0.59% per year.</a:t>
                </a:r>
                <a:endParaRPr lang="en-US" altLang="en-US" dirty="0"/>
              </a:p>
            </p:txBody>
          </p:sp>
        </mc:Choice>
        <mc:Fallback xmlns="">
          <p:sp>
            <p:nvSpPr>
              <p:cNvPr id="84995" name="Rectangle 3"/>
              <p:cNvSpPr>
                <a:spLocks noGrp="1" noRot="1" noChangeAspect="1" noMove="1" noResize="1" noEditPoints="1" noAdjustHandles="1" noChangeArrowheads="1" noChangeShapeType="1" noTextEdit="1"/>
              </p:cNvSpPr>
              <p:nvPr>
                <p:ph type="body" idx="1"/>
              </p:nvPr>
            </p:nvSpPr>
            <p:spPr>
              <a:blipFill rotWithShape="1">
                <a:blip r:embed="rId2"/>
                <a:stretch>
                  <a:fillRect l="-1401" t="-12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 xmlns:a16="http://schemas.microsoft.com/office/drawing/2014/main" id="{C9DB1EA6-8D04-4CF2-BF78-773AAB0DC5D1}"/>
                  </a:ext>
                </a:extLst>
              </p:cNvPr>
              <p:cNvSpPr txBox="1"/>
              <p:nvPr/>
            </p:nvSpPr>
            <p:spPr>
              <a:xfrm>
                <a:off x="2121694" y="2056564"/>
                <a:ext cx="2864644"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b="0" i="0" smtClean="0">
                              <a:solidFill>
                                <a:schemeClr val="tx1"/>
                              </a:solidFill>
                              <a:latin typeface="Cambria Math" panose="02040503050406030204" pitchFamily="18" charset="0"/>
                            </a:rPr>
                            <m:t>22.0−11.9</m:t>
                          </m:r>
                        </m:num>
                        <m:den>
                          <m:r>
                            <a:rPr lang="en-US" i="0">
                              <a:solidFill>
                                <a:schemeClr val="tx1"/>
                              </a:solidFill>
                              <a:latin typeface="Cambria Math" panose="02040503050406030204" pitchFamily="18" charset="0"/>
                            </a:rPr>
                            <m:t>20</m:t>
                          </m:r>
                          <m:r>
                            <a:rPr lang="en-US" b="0" i="0" smtClean="0">
                              <a:solidFill>
                                <a:schemeClr val="tx1"/>
                              </a:solidFill>
                              <a:latin typeface="Cambria Math" panose="02040503050406030204" pitchFamily="18" charset="0"/>
                            </a:rPr>
                            <m:t>17</m:t>
                          </m:r>
                          <m:r>
                            <a:rPr lang="en-US" i="0">
                              <a:solidFill>
                                <a:schemeClr val="tx1"/>
                              </a:solidFill>
                              <a:latin typeface="Cambria Math" panose="02040503050406030204" pitchFamily="18" charset="0"/>
                            </a:rPr>
                            <m:t>−</m:t>
                          </m:r>
                          <m:r>
                            <a:rPr lang="en-US" b="0" i="0" smtClean="0">
                              <a:solidFill>
                                <a:schemeClr val="tx1"/>
                              </a:solidFill>
                              <a:latin typeface="Cambria Math" panose="02040503050406030204" pitchFamily="18" charset="0"/>
                            </a:rPr>
                            <m:t>2000</m:t>
                          </m:r>
                        </m:den>
                      </m:f>
                    </m:oMath>
                  </m:oMathPara>
                </a14:m>
                <a:endParaRPr lang="en-US" dirty="0">
                  <a:solidFill>
                    <a:schemeClr val="tx1"/>
                  </a:solidFill>
                </a:endParaRPr>
              </a:p>
            </p:txBody>
          </p:sp>
        </mc:Choice>
        <mc:Fallback xmlns="">
          <p:sp>
            <p:nvSpPr>
              <p:cNvPr id="11" name="TextBox 10">
                <a:extLst>
                  <a:ext uri="{FF2B5EF4-FFF2-40B4-BE49-F238E27FC236}">
                    <a16:creationId xmlns:a16="http://schemas.microsoft.com/office/drawing/2014/main" id="{C9DB1EA6-8D04-4CF2-BF78-773AAB0DC5D1}"/>
                  </a:ext>
                </a:extLst>
              </p:cNvPr>
              <p:cNvSpPr txBox="1">
                <a:spLocks noRot="1" noChangeAspect="1" noMove="1" noResize="1" noEditPoints="1" noAdjustHandles="1" noChangeArrowheads="1" noChangeShapeType="1" noTextEdit="1"/>
              </p:cNvSpPr>
              <p:nvPr/>
            </p:nvSpPr>
            <p:spPr>
              <a:xfrm>
                <a:off x="2121694" y="2056564"/>
                <a:ext cx="2864644" cy="90178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 xmlns:a16="http://schemas.microsoft.com/office/drawing/2014/main" id="{63B5E76E-F4E7-4A5B-9ED4-18DD88833954}"/>
                  </a:ext>
                </a:extLst>
              </p:cNvPr>
              <p:cNvSpPr txBox="1"/>
              <p:nvPr/>
            </p:nvSpPr>
            <p:spPr>
              <a:xfrm>
                <a:off x="4707733" y="2056564"/>
                <a:ext cx="1393030"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smtClean="0">
                              <a:solidFill>
                                <a:schemeClr val="tx1"/>
                              </a:solidFill>
                              <a:latin typeface="Cambria Math"/>
                            </a:rPr>
                          </m:ctrlPr>
                        </m:fPr>
                        <m:num>
                          <m:r>
                            <a:rPr lang="en-US" b="0" i="0" smtClean="0">
                              <a:solidFill>
                                <a:schemeClr val="tx1"/>
                              </a:solidFill>
                              <a:latin typeface="Cambria Math" panose="02040503050406030204" pitchFamily="18" charset="0"/>
                            </a:rPr>
                            <m:t>10.1</m:t>
                          </m:r>
                        </m:num>
                        <m:den>
                          <m:r>
                            <a:rPr lang="en-US" b="0" i="0" smtClean="0">
                              <a:solidFill>
                                <a:schemeClr val="tx1"/>
                              </a:solidFill>
                              <a:latin typeface="Cambria Math" panose="02040503050406030204" pitchFamily="18" charset="0"/>
                            </a:rPr>
                            <m:t>17</m:t>
                          </m:r>
                        </m:den>
                      </m:f>
                    </m:oMath>
                  </m:oMathPara>
                </a14:m>
                <a:endParaRPr lang="en-US" dirty="0">
                  <a:solidFill>
                    <a:schemeClr val="tx1"/>
                  </a:solidFill>
                </a:endParaRPr>
              </a:p>
            </p:txBody>
          </p:sp>
        </mc:Choice>
        <mc:Fallback xmlns="">
          <p:sp>
            <p:nvSpPr>
              <p:cNvPr id="13" name="TextBox 12">
                <a:extLst>
                  <a:ext uri="{FF2B5EF4-FFF2-40B4-BE49-F238E27FC236}">
                    <a16:creationId xmlns:a16="http://schemas.microsoft.com/office/drawing/2014/main" id="{63B5E76E-F4E7-4A5B-9ED4-18DD88833954}"/>
                  </a:ext>
                </a:extLst>
              </p:cNvPr>
              <p:cNvSpPr txBox="1">
                <a:spLocks noRot="1" noChangeAspect="1" noMove="1" noResize="1" noEditPoints="1" noAdjustHandles="1" noChangeArrowheads="1" noChangeShapeType="1" noTextEdit="1"/>
              </p:cNvSpPr>
              <p:nvPr/>
            </p:nvSpPr>
            <p:spPr>
              <a:xfrm>
                <a:off x="4707733" y="2056564"/>
                <a:ext cx="1393030" cy="90178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 xmlns:a16="http://schemas.microsoft.com/office/drawing/2014/main" id="{424CDD7C-8517-407B-AB97-BC4DAA641353}"/>
                  </a:ext>
                </a:extLst>
              </p:cNvPr>
              <p:cNvSpPr txBox="1"/>
              <p:nvPr/>
            </p:nvSpPr>
            <p:spPr>
              <a:xfrm>
                <a:off x="5931695" y="2318173"/>
                <a:ext cx="1393030" cy="523220"/>
              </a:xfrm>
              <a:prstGeom prst="rect">
                <a:avLst/>
              </a:prstGeom>
              <a:noFill/>
            </p:spPr>
            <p:txBody>
              <a:bodyPr wrap="square">
                <a:spAutoFit/>
              </a:bodyPr>
              <a:lstStyle/>
              <a:p>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a14:m>
                <a:r>
                  <a:rPr lang="en-US" dirty="0">
                    <a:solidFill>
                      <a:schemeClr val="tx1"/>
                    </a:solidFill>
                  </a:rPr>
                  <a:t> 0.59</a:t>
                </a:r>
              </a:p>
            </p:txBody>
          </p:sp>
        </mc:Choice>
        <mc:Fallback xmlns="">
          <p:sp>
            <p:nvSpPr>
              <p:cNvPr id="5" name="TextBox 4">
                <a:extLst>
                  <a:ext uri="{FF2B5EF4-FFF2-40B4-BE49-F238E27FC236}">
                    <a16:creationId xmlns:a16="http://schemas.microsoft.com/office/drawing/2014/main" id="{424CDD7C-8517-407B-AB97-BC4DAA641353}"/>
                  </a:ext>
                </a:extLst>
              </p:cNvPr>
              <p:cNvSpPr txBox="1">
                <a:spLocks noRot="1" noChangeAspect="1" noMove="1" noResize="1" noEditPoints="1" noAdjustHandles="1" noChangeArrowheads="1" noChangeShapeType="1" noTextEdit="1"/>
              </p:cNvSpPr>
              <p:nvPr/>
            </p:nvSpPr>
            <p:spPr>
              <a:xfrm>
                <a:off x="5931695" y="2318173"/>
                <a:ext cx="1393030" cy="523220"/>
              </a:xfrm>
              <a:prstGeom prst="rect">
                <a:avLst/>
              </a:prstGeom>
              <a:blipFill>
                <a:blip r:embed="rId5"/>
                <a:stretch>
                  <a:fillRect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194093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4995">
                                            <p:txEl>
                                              <p:pRg st="3" end="3"/>
                                            </p:txEl>
                                          </p:spTgt>
                                        </p:tgtEl>
                                        <p:attrNameLst>
                                          <p:attrName>style.visibility</p:attrName>
                                        </p:attrNameLst>
                                      </p:cBhvr>
                                      <p:to>
                                        <p:strVal val="visible"/>
                                      </p:to>
                                    </p:set>
                                    <p:animEffect transition="in" filter="fade">
                                      <p:cBhvr>
                                        <p:cTn id="22" dur="500"/>
                                        <p:tgtEl>
                                          <p:spTgt spid="849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The Average Rate of Change of a Function</a:t>
            </a:r>
          </a:p>
        </p:txBody>
      </p:sp>
      <p:sp>
        <p:nvSpPr>
          <p:cNvPr id="11267" name="Rectangle 3"/>
          <p:cNvSpPr>
            <a:spLocks noGrp="1" noChangeArrowheads="1"/>
          </p:cNvSpPr>
          <p:nvPr>
            <p:ph type="body" idx="1"/>
          </p:nvPr>
        </p:nvSpPr>
        <p:spPr/>
        <p:txBody>
          <a:bodyPr/>
          <a:lstStyle/>
          <a:p>
            <a:pPr marL="0" indent="0"/>
            <a:r>
              <a:rPr lang="en-US" altLang="en-US" dirty="0"/>
              <a:t>Let (</a:t>
            </a:r>
            <a:r>
              <a:rPr lang="en-US" altLang="en-US" i="1" dirty="0"/>
              <a:t>x</a:t>
            </a:r>
            <a:r>
              <a:rPr lang="en-US" altLang="en-US" baseline="-25000" dirty="0"/>
              <a:t>1</a:t>
            </a:r>
            <a:r>
              <a:rPr lang="en-US" altLang="en-US" dirty="0"/>
              <a:t>,  </a:t>
            </a:r>
            <a:r>
              <a:rPr lang="en-US" altLang="en-US" i="1" dirty="0"/>
              <a:t>f</a:t>
            </a:r>
            <a:r>
              <a:rPr lang="en-US" altLang="en-US" dirty="0"/>
              <a:t>(</a:t>
            </a:r>
            <a:r>
              <a:rPr lang="en-US" altLang="en-US" i="1" dirty="0"/>
              <a:t>x</a:t>
            </a:r>
            <a:r>
              <a:rPr lang="en-US" altLang="en-US" baseline="-25000" dirty="0"/>
              <a:t>1</a:t>
            </a:r>
            <a:r>
              <a:rPr lang="en-US" altLang="en-US" dirty="0"/>
              <a:t>)) and (</a:t>
            </a:r>
            <a:r>
              <a:rPr lang="en-US" altLang="en-US" i="1" dirty="0"/>
              <a:t>x</a:t>
            </a:r>
            <a:r>
              <a:rPr lang="en-US" altLang="en-US" baseline="-25000" dirty="0"/>
              <a:t>2</a:t>
            </a:r>
            <a:r>
              <a:rPr lang="en-US" altLang="en-US" dirty="0"/>
              <a:t>,  </a:t>
            </a:r>
            <a:r>
              <a:rPr lang="en-US" altLang="en-US" i="1" dirty="0"/>
              <a:t>f</a:t>
            </a:r>
            <a:r>
              <a:rPr lang="en-US" altLang="en-US" dirty="0"/>
              <a:t>(</a:t>
            </a:r>
            <a:r>
              <a:rPr lang="en-US" altLang="en-US" i="1" dirty="0"/>
              <a:t>x</a:t>
            </a:r>
            <a:r>
              <a:rPr lang="en-US" altLang="en-US" baseline="-25000" dirty="0"/>
              <a:t>2</a:t>
            </a:r>
            <a:r>
              <a:rPr lang="en-US" altLang="en-US" dirty="0"/>
              <a:t>)) be distinct points on the graph of a function </a:t>
            </a:r>
            <a:r>
              <a:rPr lang="en-US" altLang="en-US" i="1" dirty="0"/>
              <a:t>f</a:t>
            </a:r>
            <a:r>
              <a:rPr lang="en-US" altLang="en-US" dirty="0"/>
              <a:t>.  The average rate of change of </a:t>
            </a:r>
            <a:r>
              <a:rPr lang="en-US" altLang="en-US" i="1" dirty="0"/>
              <a:t>f</a:t>
            </a:r>
            <a:r>
              <a:rPr lang="en-US" altLang="en-US" dirty="0"/>
              <a:t> from </a:t>
            </a:r>
            <a:r>
              <a:rPr lang="en-US" altLang="en-US" i="1" dirty="0"/>
              <a:t>x</a:t>
            </a:r>
            <a:r>
              <a:rPr lang="en-US" altLang="en-US" baseline="-25000" dirty="0"/>
              <a:t>1</a:t>
            </a:r>
            <a:r>
              <a:rPr lang="en-US" altLang="en-US" dirty="0"/>
              <a:t> to </a:t>
            </a:r>
            <a:r>
              <a:rPr lang="en-US" altLang="en-US" i="1" dirty="0"/>
              <a:t>x</a:t>
            </a:r>
            <a:r>
              <a:rPr lang="en-US" altLang="en-US" baseline="-25000" dirty="0"/>
              <a:t>2</a:t>
            </a:r>
            <a:r>
              <a:rPr lang="en-US" altLang="en-US" dirty="0"/>
              <a:t> is</a:t>
            </a:r>
          </a:p>
        </p:txBody>
      </p:sp>
      <mc:AlternateContent xmlns:mc="http://schemas.openxmlformats.org/markup-compatibility/2006" xmlns:a14="http://schemas.microsoft.com/office/drawing/2010/main">
        <mc:Choice Requires="a14">
          <p:sp>
            <p:nvSpPr>
              <p:cNvPr id="6" name="TextBox 5">
                <a:extLst>
                  <a:ext uri="{FF2B5EF4-FFF2-40B4-BE49-F238E27FC236}">
                    <a16:creationId xmlns="" xmlns:a16="http://schemas.microsoft.com/office/drawing/2014/main" id="{2CB3B8F8-08C1-4D86-9C4E-9592B1E67156}"/>
                  </a:ext>
                </a:extLst>
              </p:cNvPr>
              <p:cNvSpPr txBox="1"/>
              <p:nvPr/>
            </p:nvSpPr>
            <p:spPr>
              <a:xfrm>
                <a:off x="517922" y="3400425"/>
                <a:ext cx="2450306" cy="99899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d>
                            <m:dPr>
                              <m:begChr m:val=""/>
                              <m:ctrlPr>
                                <a:rPr lang="en-US" i="1">
                                  <a:solidFill>
                                    <a:schemeClr val="tx1"/>
                                  </a:solidFill>
                                  <a:latin typeface="Cambria Math"/>
                                </a:rPr>
                              </m:ctrlPr>
                            </m:dPr>
                            <m:e>
                              <m:r>
                                <a:rPr lang="en-US" i="1">
                                  <a:solidFill>
                                    <a:schemeClr val="tx1"/>
                                  </a:solidFill>
                                  <a:latin typeface="Cambria Math" panose="02040503050406030204" pitchFamily="18" charset="0"/>
                                </a:rPr>
                                <m:t>𝑓</m:t>
                              </m:r>
                              <m:r>
                                <a:rPr lang="en-US" i="0">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𝑥</m:t>
                                  </m:r>
                                </m:e>
                                <m:sub>
                                  <m:r>
                                    <a:rPr lang="en-US" i="0">
                                      <a:solidFill>
                                        <a:schemeClr val="tx1"/>
                                      </a:solidFill>
                                      <a:latin typeface="Cambria Math" panose="02040503050406030204" pitchFamily="18" charset="0"/>
                                    </a:rPr>
                                    <m:t>2</m:t>
                                  </m:r>
                                </m:sub>
                              </m:sSub>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𝑓</m:t>
                              </m:r>
                              <m:r>
                                <a:rPr lang="en-US" i="0">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𝑥</m:t>
                                  </m:r>
                                </m:e>
                                <m:sub>
                                  <m:r>
                                    <a:rPr lang="en-US" i="0">
                                      <a:solidFill>
                                        <a:schemeClr val="tx1"/>
                                      </a:solidFill>
                                      <a:latin typeface="Cambria Math" panose="02040503050406030204" pitchFamily="18" charset="0"/>
                                    </a:rPr>
                                    <m:t>1</m:t>
                                  </m:r>
                                </m:sub>
                              </m:sSub>
                            </m:e>
                          </m:d>
                        </m:num>
                        <m:den>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𝑥</m:t>
                              </m:r>
                            </m:e>
                            <m:sub>
                              <m:r>
                                <a:rPr lang="en-US" i="0">
                                  <a:solidFill>
                                    <a:schemeClr val="tx1"/>
                                  </a:solidFill>
                                  <a:latin typeface="Cambria Math" panose="02040503050406030204" pitchFamily="18" charset="0"/>
                                </a:rPr>
                                <m:t>2</m:t>
                              </m:r>
                            </m:sub>
                          </m:sSub>
                          <m:r>
                            <a:rPr lang="en-US" i="0">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𝑥</m:t>
                              </m:r>
                            </m:e>
                            <m:sub>
                              <m:r>
                                <a:rPr lang="en-US" i="0">
                                  <a:solidFill>
                                    <a:schemeClr val="tx1"/>
                                  </a:solidFill>
                                  <a:latin typeface="Cambria Math" panose="02040503050406030204" pitchFamily="18" charset="0"/>
                                </a:rPr>
                                <m:t>1</m:t>
                              </m:r>
                            </m:sub>
                          </m:sSub>
                        </m:den>
                      </m:f>
                    </m:oMath>
                  </m:oMathPara>
                </a14:m>
                <a:endParaRPr lang="en-US" dirty="0">
                  <a:solidFill>
                    <a:schemeClr val="tx1"/>
                  </a:solidFill>
                </a:endParaRPr>
              </a:p>
            </p:txBody>
          </p:sp>
        </mc:Choice>
        <mc:Fallback xmlns="">
          <p:sp>
            <p:nvSpPr>
              <p:cNvPr id="6" name="TextBox 5">
                <a:extLst>
                  <a:ext uri="{FF2B5EF4-FFF2-40B4-BE49-F238E27FC236}">
                    <a16:creationId xmlns:a16="http://schemas.microsoft.com/office/drawing/2014/main" id="{2CB3B8F8-08C1-4D86-9C4E-9592B1E67156}"/>
                  </a:ext>
                </a:extLst>
              </p:cNvPr>
              <p:cNvSpPr txBox="1">
                <a:spLocks noRot="1" noChangeAspect="1" noMove="1" noResize="1" noEditPoints="1" noAdjustHandles="1" noChangeArrowheads="1" noChangeShapeType="1" noTextEdit="1"/>
              </p:cNvSpPr>
              <p:nvPr/>
            </p:nvSpPr>
            <p:spPr>
              <a:xfrm>
                <a:off x="517922" y="3400425"/>
                <a:ext cx="2450306" cy="998991"/>
              </a:xfrm>
              <a:prstGeom prst="rect">
                <a:avLst/>
              </a:prstGeom>
              <a:blipFill>
                <a:blip r:embed="rId2"/>
                <a:stretch>
                  <a:fillRect/>
                </a:stretch>
              </a:blipFill>
            </p:spPr>
            <p:txBody>
              <a:bodyPr/>
              <a:lstStyle/>
              <a:p>
                <a:r>
                  <a:rPr lang="en-US">
                    <a:noFill/>
                  </a:rPr>
                  <a:t> </a:t>
                </a:r>
              </a:p>
            </p:txBody>
          </p:sp>
        </mc:Fallback>
      </mc:AlternateContent>
      <p:pic>
        <p:nvPicPr>
          <p:cNvPr id="4" name="Picture 3">
            <a:extLst>
              <a:ext uri="{FF2B5EF4-FFF2-40B4-BE49-F238E27FC236}">
                <a16:creationId xmlns="" xmlns:a16="http://schemas.microsoft.com/office/drawing/2014/main" id="{B49DB09B-77F3-494F-BD1D-7A82F59C24AA}"/>
              </a:ext>
            </a:extLst>
          </p:cNvPr>
          <p:cNvPicPr>
            <a:picLocks noChangeAspect="1"/>
          </p:cNvPicPr>
          <p:nvPr/>
        </p:nvPicPr>
        <p:blipFill>
          <a:blip r:embed="rId3"/>
          <a:stretch>
            <a:fillRect/>
          </a:stretch>
        </p:blipFill>
        <p:spPr>
          <a:xfrm>
            <a:off x="3788370" y="2908753"/>
            <a:ext cx="4305300" cy="2981325"/>
          </a:xfrm>
          <a:prstGeom prst="rect">
            <a:avLst/>
          </a:prstGeom>
        </p:spPr>
      </p:pic>
    </p:spTree>
    <p:extLst>
      <p:ext uri="{BB962C8B-B14F-4D97-AF65-F5344CB8AC3E}">
        <p14:creationId xmlns:p14="http://schemas.microsoft.com/office/powerpoint/2010/main" val="2454887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t>Example 4c:  Finding the Average Rate of Change</a:t>
            </a:r>
          </a:p>
        </p:txBody>
      </p:sp>
      <mc:AlternateContent xmlns:mc="http://schemas.openxmlformats.org/markup-compatibility/2006" xmlns:a14="http://schemas.microsoft.com/office/drawing/2010/main">
        <mc:Choice Requires="a14">
          <p:sp>
            <p:nvSpPr>
              <p:cNvPr id="12291" name="Rectangle 3"/>
              <p:cNvSpPr>
                <a:spLocks noGrp="1" noChangeArrowheads="1"/>
              </p:cNvSpPr>
              <p:nvPr>
                <p:ph type="body" idx="1"/>
              </p:nvPr>
            </p:nvSpPr>
            <p:spPr>
              <a:xfrm>
                <a:off x="457200" y="1223890"/>
                <a:ext cx="8229600" cy="4902274"/>
              </a:xfrm>
            </p:spPr>
            <p:txBody>
              <a:bodyPr/>
              <a:lstStyle/>
              <a:p>
                <a:pPr marL="0" indent="0"/>
                <a:r>
                  <a:rPr lang="en-US" altLang="en-US" dirty="0"/>
                  <a:t>Find the average rate of change for </a:t>
                </a:r>
                <a14:m>
                  <m:oMath xmlns:m="http://schemas.openxmlformats.org/officeDocument/2006/math">
                    <m:r>
                      <a:rPr lang="en-US" altLang="en-US" b="0" i="1" smtClean="0">
                        <a:latin typeface="Cambria Math" panose="02040503050406030204" pitchFamily="18" charset="0"/>
                      </a:rPr>
                      <m:t>𝑓</m:t>
                    </m:r>
                    <m:d>
                      <m:dPr>
                        <m:ctrlPr>
                          <a:rPr lang="en-US" altLang="en-US" b="0" i="1" smtClean="0">
                            <a:latin typeface="Cambria Math"/>
                          </a:rPr>
                        </m:ctrlPr>
                      </m:dPr>
                      <m:e>
                        <m:r>
                          <a:rPr lang="en-US" altLang="en-US" b="0" i="1" smtClean="0">
                            <a:latin typeface="Cambria Math" panose="02040503050406030204" pitchFamily="18" charset="0"/>
                          </a:rPr>
                          <m:t>𝑥</m:t>
                        </m:r>
                      </m:e>
                    </m:d>
                    <m:r>
                      <a:rPr lang="en-US" altLang="en-US" b="0" i="1" smtClean="0">
                        <a:latin typeface="Cambria Math" panose="02040503050406030204" pitchFamily="18" charset="0"/>
                      </a:rPr>
                      <m:t>=</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3</m:t>
                        </m:r>
                      </m:sup>
                    </m:sSup>
                  </m:oMath>
                </a14:m>
                <a:r>
                  <a:rPr lang="en-US" altLang="en-US" dirty="0"/>
                  <a:t> from </a:t>
                </a:r>
              </a:p>
              <a:p>
                <a:pPr marL="0" indent="0"/>
                <a:r>
                  <a:rPr lang="en-US" altLang="en-US" i="1" dirty="0"/>
                  <a:t>x</a:t>
                </a:r>
                <a:r>
                  <a:rPr lang="en-US" altLang="en-US" baseline="-25000" dirty="0"/>
                  <a:t>1</a:t>
                </a:r>
                <a:r>
                  <a:rPr lang="en-US" altLang="en-US" dirty="0"/>
                  <a:t> = –2 to </a:t>
                </a:r>
                <a:r>
                  <a:rPr lang="en-US" altLang="en-US" i="1" dirty="0"/>
                  <a:t>x</a:t>
                </a:r>
                <a:r>
                  <a:rPr lang="en-US" altLang="en-US" baseline="-25000" dirty="0"/>
                  <a:t>2</a:t>
                </a:r>
                <a:r>
                  <a:rPr lang="en-US" altLang="en-US" dirty="0"/>
                  <a:t> = 0. </a:t>
                </a:r>
              </a:p>
              <a:p>
                <a:pPr marL="0" indent="0"/>
                <a:r>
                  <a:rPr lang="en-US" altLang="en-US" dirty="0"/>
                  <a:t>Solution:</a:t>
                </a:r>
              </a:p>
            </p:txBody>
          </p:sp>
        </mc:Choice>
        <mc:Fallback xmlns="">
          <p:sp>
            <p:nvSpPr>
              <p:cNvPr id="12291" name="Rectangle 3"/>
              <p:cNvSpPr>
                <a:spLocks noGrp="1" noRot="1" noChangeAspect="1" noMove="1" noResize="1" noEditPoints="1" noAdjustHandles="1" noChangeArrowheads="1" noChangeShapeType="1" noTextEdit="1"/>
              </p:cNvSpPr>
              <p:nvPr>
                <p:ph type="body" idx="1"/>
              </p:nvPr>
            </p:nvSpPr>
            <p:spPr>
              <a:xfrm>
                <a:off x="457200" y="1223890"/>
                <a:ext cx="8229600" cy="4902274"/>
              </a:xfrm>
              <a:blipFill>
                <a:blip r:embed="rId2"/>
                <a:stretch>
                  <a:fillRect l="-1481" t="-1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 xmlns:a16="http://schemas.microsoft.com/office/drawing/2014/main" id="{20578A7C-A03D-4805-89F0-8872B9648B9F}"/>
                  </a:ext>
                </a:extLst>
              </p:cNvPr>
              <p:cNvSpPr txBox="1"/>
              <p:nvPr/>
            </p:nvSpPr>
            <p:spPr>
              <a:xfrm>
                <a:off x="517922" y="2900929"/>
                <a:ext cx="2450306" cy="99899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d>
                            <m:dPr>
                              <m:begChr m:val=""/>
                              <m:ctrlPr>
                                <a:rPr lang="en-US" i="1">
                                  <a:solidFill>
                                    <a:schemeClr val="tx1"/>
                                  </a:solidFill>
                                  <a:latin typeface="Cambria Math"/>
                                </a:rPr>
                              </m:ctrlPr>
                            </m:dPr>
                            <m:e>
                              <m:r>
                                <a:rPr lang="en-US" i="1">
                                  <a:solidFill>
                                    <a:schemeClr val="tx1"/>
                                  </a:solidFill>
                                  <a:latin typeface="Cambria Math" panose="02040503050406030204" pitchFamily="18" charset="0"/>
                                </a:rPr>
                                <m:t>𝑓</m:t>
                              </m:r>
                              <m:r>
                                <a:rPr lang="en-US" i="0">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𝑥</m:t>
                                  </m:r>
                                </m:e>
                                <m:sub>
                                  <m:r>
                                    <a:rPr lang="en-US" i="0">
                                      <a:solidFill>
                                        <a:schemeClr val="tx1"/>
                                      </a:solidFill>
                                      <a:latin typeface="Cambria Math" panose="02040503050406030204" pitchFamily="18" charset="0"/>
                                    </a:rPr>
                                    <m:t>2</m:t>
                                  </m:r>
                                </m:sub>
                              </m:sSub>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𝑓</m:t>
                              </m:r>
                              <m:r>
                                <a:rPr lang="en-US" i="0">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𝑥</m:t>
                                  </m:r>
                                </m:e>
                                <m:sub>
                                  <m:r>
                                    <a:rPr lang="en-US" i="0">
                                      <a:solidFill>
                                        <a:schemeClr val="tx1"/>
                                      </a:solidFill>
                                      <a:latin typeface="Cambria Math" panose="02040503050406030204" pitchFamily="18" charset="0"/>
                                    </a:rPr>
                                    <m:t>1</m:t>
                                  </m:r>
                                </m:sub>
                              </m:sSub>
                            </m:e>
                          </m:d>
                        </m:num>
                        <m:den>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𝑥</m:t>
                              </m:r>
                            </m:e>
                            <m:sub>
                              <m:r>
                                <a:rPr lang="en-US" i="0">
                                  <a:solidFill>
                                    <a:schemeClr val="tx1"/>
                                  </a:solidFill>
                                  <a:latin typeface="Cambria Math" panose="02040503050406030204" pitchFamily="18" charset="0"/>
                                </a:rPr>
                                <m:t>2</m:t>
                              </m:r>
                            </m:sub>
                          </m:sSub>
                          <m:r>
                            <a:rPr lang="en-US" i="0">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𝑥</m:t>
                              </m:r>
                            </m:e>
                            <m:sub>
                              <m:r>
                                <a:rPr lang="en-US" i="0">
                                  <a:solidFill>
                                    <a:schemeClr val="tx1"/>
                                  </a:solidFill>
                                  <a:latin typeface="Cambria Math" panose="02040503050406030204" pitchFamily="18" charset="0"/>
                                </a:rPr>
                                <m:t>1</m:t>
                              </m:r>
                            </m:sub>
                          </m:sSub>
                        </m:den>
                      </m:f>
                    </m:oMath>
                  </m:oMathPara>
                </a14:m>
                <a:endParaRPr lang="en-US" dirty="0">
                  <a:solidFill>
                    <a:schemeClr val="tx1"/>
                  </a:solidFill>
                </a:endParaRPr>
              </a:p>
            </p:txBody>
          </p:sp>
        </mc:Choice>
        <mc:Fallback xmlns="">
          <p:sp>
            <p:nvSpPr>
              <p:cNvPr id="2" name="TextBox 1">
                <a:extLst>
                  <a:ext uri="{FF2B5EF4-FFF2-40B4-BE49-F238E27FC236}">
                    <a16:creationId xmlns:a16="http://schemas.microsoft.com/office/drawing/2014/main" id="{20578A7C-A03D-4805-89F0-8872B9648B9F}"/>
                  </a:ext>
                </a:extLst>
              </p:cNvPr>
              <p:cNvSpPr txBox="1">
                <a:spLocks noRot="1" noChangeAspect="1" noMove="1" noResize="1" noEditPoints="1" noAdjustHandles="1" noChangeArrowheads="1" noChangeShapeType="1" noTextEdit="1"/>
              </p:cNvSpPr>
              <p:nvPr/>
            </p:nvSpPr>
            <p:spPr>
              <a:xfrm>
                <a:off x="517922" y="2900929"/>
                <a:ext cx="2450306" cy="99899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 xmlns:a16="http://schemas.microsoft.com/office/drawing/2014/main" id="{CF848FD2-FF4B-4454-91E0-B677DFBB1C87}"/>
                  </a:ext>
                </a:extLst>
              </p:cNvPr>
              <p:cNvSpPr txBox="1"/>
              <p:nvPr/>
            </p:nvSpPr>
            <p:spPr>
              <a:xfrm>
                <a:off x="2705442" y="2882934"/>
                <a:ext cx="2920259" cy="100495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d>
                            <m:dPr>
                              <m:begChr m:val=""/>
                              <m:ctrlPr>
                                <a:rPr lang="en-US" i="1">
                                  <a:solidFill>
                                    <a:schemeClr val="tx1"/>
                                  </a:solidFill>
                                  <a:latin typeface="Cambria Math"/>
                                </a:rPr>
                              </m:ctrlPr>
                            </m:dPr>
                            <m:e>
                              <m:r>
                                <a:rPr lang="en-US" i="1">
                                  <a:solidFill>
                                    <a:schemeClr val="tx1"/>
                                  </a:solidFill>
                                  <a:latin typeface="Cambria Math" panose="02040503050406030204" pitchFamily="18" charset="0"/>
                                </a:rPr>
                                <m:t>𝑓</m:t>
                              </m:r>
                              <m:r>
                                <a:rPr lang="en-US" i="0">
                                  <a:solidFill>
                                    <a:schemeClr val="tx1"/>
                                  </a:solidFill>
                                  <a:latin typeface="Cambria Math" panose="02040503050406030204" pitchFamily="18" charset="0"/>
                                </a:rPr>
                                <m:t>(0)−</m:t>
                              </m:r>
                              <m:r>
                                <a:rPr lang="en-US" i="1">
                                  <a:solidFill>
                                    <a:schemeClr val="tx1"/>
                                  </a:solidFill>
                                  <a:latin typeface="Cambria Math" panose="02040503050406030204" pitchFamily="18" charset="0"/>
                                </a:rPr>
                                <m:t>𝑓</m:t>
                              </m:r>
                              <m:r>
                                <a:rPr lang="en-US" i="0">
                                  <a:solidFill>
                                    <a:schemeClr val="tx1"/>
                                  </a:solidFill>
                                  <a:latin typeface="Cambria Math" panose="02040503050406030204" pitchFamily="18" charset="0"/>
                                </a:rPr>
                                <m:t>(−2</m:t>
                              </m:r>
                            </m:e>
                          </m:d>
                        </m:num>
                        <m:den>
                          <m:d>
                            <m:dPr>
                              <m:begChr m:val=""/>
                              <m:ctrlPr>
                                <a:rPr lang="en-US" i="1">
                                  <a:solidFill>
                                    <a:schemeClr val="tx1"/>
                                  </a:solidFill>
                                  <a:latin typeface="Cambria Math"/>
                                </a:rPr>
                              </m:ctrlPr>
                            </m:dPr>
                            <m:e>
                              <m:r>
                                <a:rPr lang="en-US" i="0">
                                  <a:solidFill>
                                    <a:schemeClr val="tx1"/>
                                  </a:solidFill>
                                  <a:latin typeface="Cambria Math" panose="02040503050406030204" pitchFamily="18" charset="0"/>
                                </a:rPr>
                                <m:t>0−(−2</m:t>
                              </m:r>
                            </m:e>
                          </m:d>
                        </m:den>
                      </m:f>
                    </m:oMath>
                  </m:oMathPara>
                </a14:m>
                <a:endParaRPr lang="en-US" dirty="0">
                  <a:solidFill>
                    <a:schemeClr val="tx1"/>
                  </a:solidFill>
                </a:endParaRPr>
              </a:p>
            </p:txBody>
          </p:sp>
        </mc:Choice>
        <mc:Fallback xmlns="">
          <p:sp>
            <p:nvSpPr>
              <p:cNvPr id="13" name="TextBox 12">
                <a:extLst>
                  <a:ext uri="{FF2B5EF4-FFF2-40B4-BE49-F238E27FC236}">
                    <a16:creationId xmlns:a16="http://schemas.microsoft.com/office/drawing/2014/main" id="{CF848FD2-FF4B-4454-91E0-B677DFBB1C87}"/>
                  </a:ext>
                </a:extLst>
              </p:cNvPr>
              <p:cNvSpPr txBox="1">
                <a:spLocks noRot="1" noChangeAspect="1" noMove="1" noResize="1" noEditPoints="1" noAdjustHandles="1" noChangeArrowheads="1" noChangeShapeType="1" noTextEdit="1"/>
              </p:cNvSpPr>
              <p:nvPr/>
            </p:nvSpPr>
            <p:spPr>
              <a:xfrm>
                <a:off x="2705442" y="2882934"/>
                <a:ext cx="2920259" cy="100495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 xmlns:a16="http://schemas.microsoft.com/office/drawing/2014/main" id="{2E3DA90D-74C2-4346-875E-13BB5837F961}"/>
                  </a:ext>
                </a:extLst>
              </p:cNvPr>
              <p:cNvSpPr txBox="1"/>
              <p:nvPr/>
            </p:nvSpPr>
            <p:spPr>
              <a:xfrm>
                <a:off x="2705441" y="4005311"/>
                <a:ext cx="2920259" cy="9541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sSup>
                            <m:sSupPr>
                              <m:ctrlPr>
                                <a:rPr lang="en-US" i="1">
                                  <a:solidFill>
                                    <a:schemeClr val="tx1"/>
                                  </a:solidFill>
                                  <a:latin typeface="Cambria Math"/>
                                </a:rPr>
                              </m:ctrlPr>
                            </m:sSupPr>
                            <m:e>
                              <m:d>
                                <m:dPr>
                                  <m:ctrlPr>
                                    <a:rPr lang="en-US" i="1">
                                      <a:solidFill>
                                        <a:schemeClr val="tx1"/>
                                      </a:solidFill>
                                      <a:latin typeface="Cambria Math"/>
                                    </a:rPr>
                                  </m:ctrlPr>
                                </m:dPr>
                                <m:e>
                                  <m:r>
                                    <a:rPr lang="en-US" i="0">
                                      <a:solidFill>
                                        <a:schemeClr val="tx1"/>
                                      </a:solidFill>
                                      <a:latin typeface="Cambria Math" panose="02040503050406030204" pitchFamily="18" charset="0"/>
                                    </a:rPr>
                                    <m:t>0</m:t>
                                  </m:r>
                                </m:e>
                              </m:d>
                            </m:e>
                            <m:sup>
                              <m:r>
                                <a:rPr lang="en-US" i="0">
                                  <a:solidFill>
                                    <a:schemeClr val="tx1"/>
                                  </a:solidFill>
                                  <a:latin typeface="Cambria Math" panose="02040503050406030204" pitchFamily="18" charset="0"/>
                                </a:rPr>
                                <m:t>3</m:t>
                              </m:r>
                            </m:sup>
                          </m:sSup>
                          <m:r>
                            <a:rPr lang="en-US" i="0">
                              <a:solidFill>
                                <a:schemeClr val="tx1"/>
                              </a:solidFill>
                              <a:latin typeface="Cambria Math" panose="02040503050406030204" pitchFamily="18" charset="0"/>
                            </a:rPr>
                            <m:t>−</m:t>
                          </m:r>
                          <m:sSup>
                            <m:sSupPr>
                              <m:ctrlPr>
                                <a:rPr lang="en-US" i="1">
                                  <a:solidFill>
                                    <a:schemeClr val="tx1"/>
                                  </a:solidFill>
                                  <a:latin typeface="Cambria Math"/>
                                </a:rPr>
                              </m:ctrlPr>
                            </m:sSupPr>
                            <m:e>
                              <m:d>
                                <m:dPr>
                                  <m:ctrlPr>
                                    <a:rPr lang="en-US" i="1">
                                      <a:solidFill>
                                        <a:schemeClr val="tx1"/>
                                      </a:solidFill>
                                      <a:latin typeface="Cambria Math"/>
                                    </a:rPr>
                                  </m:ctrlPr>
                                </m:dPr>
                                <m:e>
                                  <m:r>
                                    <a:rPr lang="en-US" i="0">
                                      <a:solidFill>
                                        <a:schemeClr val="tx1"/>
                                      </a:solidFill>
                                      <a:latin typeface="Cambria Math" panose="02040503050406030204" pitchFamily="18" charset="0"/>
                                    </a:rPr>
                                    <m:t>−2</m:t>
                                  </m:r>
                                </m:e>
                              </m:d>
                            </m:e>
                            <m:sup>
                              <m:r>
                                <a:rPr lang="en-US" i="0">
                                  <a:solidFill>
                                    <a:schemeClr val="tx1"/>
                                  </a:solidFill>
                                  <a:latin typeface="Cambria Math" panose="02040503050406030204" pitchFamily="18" charset="0"/>
                                </a:rPr>
                                <m:t>3</m:t>
                              </m:r>
                            </m:sup>
                          </m:sSup>
                        </m:num>
                        <m:den>
                          <m:r>
                            <a:rPr lang="en-US" i="0">
                              <a:solidFill>
                                <a:schemeClr val="tx1"/>
                              </a:solidFill>
                              <a:latin typeface="Cambria Math" panose="02040503050406030204" pitchFamily="18" charset="0"/>
                            </a:rPr>
                            <m:t>2</m:t>
                          </m:r>
                        </m:den>
                      </m:f>
                    </m:oMath>
                  </m:oMathPara>
                </a14:m>
                <a:endParaRPr lang="en-US" dirty="0">
                  <a:solidFill>
                    <a:schemeClr val="tx1"/>
                  </a:solidFill>
                </a:endParaRPr>
              </a:p>
            </p:txBody>
          </p:sp>
        </mc:Choice>
        <mc:Fallback xmlns="">
          <p:sp>
            <p:nvSpPr>
              <p:cNvPr id="15" name="TextBox 14">
                <a:extLst>
                  <a:ext uri="{FF2B5EF4-FFF2-40B4-BE49-F238E27FC236}">
                    <a16:creationId xmlns:a16="http://schemas.microsoft.com/office/drawing/2014/main" id="{2E3DA90D-74C2-4346-875E-13BB5837F961}"/>
                  </a:ext>
                </a:extLst>
              </p:cNvPr>
              <p:cNvSpPr txBox="1">
                <a:spLocks noRot="1" noChangeAspect="1" noMove="1" noResize="1" noEditPoints="1" noAdjustHandles="1" noChangeArrowheads="1" noChangeShapeType="1" noTextEdit="1"/>
              </p:cNvSpPr>
              <p:nvPr/>
            </p:nvSpPr>
            <p:spPr>
              <a:xfrm>
                <a:off x="2705441" y="4005311"/>
                <a:ext cx="2920259" cy="95410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 xmlns:a16="http://schemas.microsoft.com/office/drawing/2014/main" id="{3D6487EA-6780-4E87-8E7C-7634F84D9652}"/>
                  </a:ext>
                </a:extLst>
              </p:cNvPr>
              <p:cNvSpPr txBox="1"/>
              <p:nvPr/>
            </p:nvSpPr>
            <p:spPr>
              <a:xfrm>
                <a:off x="2705442" y="5200581"/>
                <a:ext cx="1150144" cy="8989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8</m:t>
                          </m:r>
                        </m:num>
                        <m:den>
                          <m:r>
                            <a:rPr lang="en-US" i="0">
                              <a:solidFill>
                                <a:schemeClr val="tx1"/>
                              </a:solidFill>
                              <a:latin typeface="Cambria Math" panose="02040503050406030204" pitchFamily="18" charset="0"/>
                            </a:rPr>
                            <m:t>2</m:t>
                          </m:r>
                        </m:den>
                      </m:f>
                    </m:oMath>
                  </m:oMathPara>
                </a14:m>
                <a:endParaRPr lang="en-US" dirty="0">
                  <a:solidFill>
                    <a:schemeClr val="tx1"/>
                  </a:solidFill>
                </a:endParaRPr>
              </a:p>
            </p:txBody>
          </p:sp>
        </mc:Choice>
        <mc:Fallback xmlns="">
          <p:sp>
            <p:nvSpPr>
              <p:cNvPr id="17" name="TextBox 16">
                <a:extLst>
                  <a:ext uri="{FF2B5EF4-FFF2-40B4-BE49-F238E27FC236}">
                    <a16:creationId xmlns:a16="http://schemas.microsoft.com/office/drawing/2014/main" id="{3D6487EA-6780-4E87-8E7C-7634F84D9652}"/>
                  </a:ext>
                </a:extLst>
              </p:cNvPr>
              <p:cNvSpPr txBox="1">
                <a:spLocks noRot="1" noChangeAspect="1" noMove="1" noResize="1" noEditPoints="1" noAdjustHandles="1" noChangeArrowheads="1" noChangeShapeType="1" noTextEdit="1"/>
              </p:cNvSpPr>
              <p:nvPr/>
            </p:nvSpPr>
            <p:spPr>
              <a:xfrm>
                <a:off x="2705442" y="5200581"/>
                <a:ext cx="1150144" cy="89896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 xmlns:a16="http://schemas.microsoft.com/office/drawing/2014/main" id="{F7D3B780-6E33-4F52-B358-9448584DA925}"/>
                  </a:ext>
                </a:extLst>
              </p:cNvPr>
              <p:cNvSpPr txBox="1"/>
              <p:nvPr/>
            </p:nvSpPr>
            <p:spPr>
              <a:xfrm>
                <a:off x="3594242" y="5409658"/>
                <a:ext cx="1033967"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r>
                        <a:rPr lang="en-US" i="0">
                          <a:solidFill>
                            <a:schemeClr val="tx1"/>
                          </a:solidFill>
                          <a:latin typeface="Cambria Math" panose="02040503050406030204" pitchFamily="18" charset="0"/>
                        </a:rPr>
                        <m:t>4</m:t>
                      </m:r>
                    </m:oMath>
                  </m:oMathPara>
                </a14:m>
                <a:endParaRPr lang="en-US" dirty="0">
                  <a:solidFill>
                    <a:schemeClr val="tx1"/>
                  </a:solidFill>
                </a:endParaRPr>
              </a:p>
            </p:txBody>
          </p:sp>
        </mc:Choice>
        <mc:Fallback xmlns="">
          <p:sp>
            <p:nvSpPr>
              <p:cNvPr id="20" name="TextBox 19">
                <a:extLst>
                  <a:ext uri="{FF2B5EF4-FFF2-40B4-BE49-F238E27FC236}">
                    <a16:creationId xmlns:a16="http://schemas.microsoft.com/office/drawing/2014/main" id="{F7D3B780-6E33-4F52-B358-9448584DA925}"/>
                  </a:ext>
                </a:extLst>
              </p:cNvPr>
              <p:cNvSpPr txBox="1">
                <a:spLocks noRot="1" noChangeAspect="1" noMove="1" noResize="1" noEditPoints="1" noAdjustHandles="1" noChangeArrowheads="1" noChangeShapeType="1" noTextEdit="1"/>
              </p:cNvSpPr>
              <p:nvPr/>
            </p:nvSpPr>
            <p:spPr>
              <a:xfrm>
                <a:off x="3594242" y="5409658"/>
                <a:ext cx="1033967" cy="52322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418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animEffect transition="in" filter="fade">
                                      <p:cBhvr>
                                        <p:cTn id="7" dur="500"/>
                                        <p:tgtEl>
                                          <p:spTgt spid="12291">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5" grpId="0"/>
      <p:bldP spid="17"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p:txBody>
          <a:bodyPr/>
          <a:lstStyle/>
          <a:p>
            <a:pPr eaLnBrk="1" hangingPunct="1">
              <a:tabLst>
                <a:tab pos="8694738" algn="r"/>
              </a:tabLst>
            </a:pPr>
            <a:r>
              <a:rPr lang="en-US" altLang="en-US" dirty="0"/>
              <a:t>Objectives</a:t>
            </a:r>
          </a:p>
        </p:txBody>
      </p:sp>
      <p:sp>
        <p:nvSpPr>
          <p:cNvPr id="3074" name="Rectangle 2"/>
          <p:cNvSpPr>
            <a:spLocks noGrp="1" noChangeArrowheads="1"/>
          </p:cNvSpPr>
          <p:nvPr>
            <p:ph idx="1"/>
          </p:nvPr>
        </p:nvSpPr>
        <p:spPr/>
        <p:txBody>
          <a:bodyPr/>
          <a:lstStyle/>
          <a:p>
            <a:pPr marL="533400" indent="-533400" eaLnBrk="1" hangingPunct="1"/>
            <a:r>
              <a:rPr lang="en-US" altLang="en-US"/>
              <a:t>1.  Find slopes and equations of parallel and perpendicular lines.</a:t>
            </a:r>
          </a:p>
          <a:p>
            <a:pPr marL="533400" indent="-533400" eaLnBrk="1" hangingPunct="1"/>
            <a:r>
              <a:rPr lang="en-US" altLang="en-US"/>
              <a:t>2.  Interpret slope as rate of change.</a:t>
            </a:r>
          </a:p>
          <a:p>
            <a:pPr marL="533400" indent="-533400" eaLnBrk="1" hangingPunct="1"/>
            <a:r>
              <a:rPr lang="en-US" altLang="en-US"/>
              <a:t>3.  Find a function’s average rate of change.</a:t>
            </a:r>
          </a:p>
        </p:txBody>
      </p:sp>
    </p:spTree>
    <p:extLst>
      <p:ext uri="{BB962C8B-B14F-4D97-AF65-F5344CB8AC3E}">
        <p14:creationId xmlns:p14="http://schemas.microsoft.com/office/powerpoint/2010/main" val="391753129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t>Slope and Parallel Lines</a:t>
            </a:r>
          </a:p>
        </p:txBody>
      </p:sp>
      <p:sp>
        <p:nvSpPr>
          <p:cNvPr id="4099" name="Rectangle 3"/>
          <p:cNvSpPr>
            <a:spLocks noGrp="1" noChangeArrowheads="1"/>
          </p:cNvSpPr>
          <p:nvPr>
            <p:ph type="body" idx="1"/>
          </p:nvPr>
        </p:nvSpPr>
        <p:spPr/>
        <p:txBody>
          <a:bodyPr/>
          <a:lstStyle/>
          <a:p>
            <a:pPr marL="465138" indent="-465138">
              <a:spcAft>
                <a:spcPts val="1200"/>
              </a:spcAft>
            </a:pPr>
            <a:r>
              <a:rPr lang="en-US" altLang="en-US" dirty="0"/>
              <a:t>1.  If two nonvertical lines are parallel, then they have the same slope.</a:t>
            </a:r>
          </a:p>
          <a:p>
            <a:pPr marL="465138" indent="-465138">
              <a:spcAft>
                <a:spcPts val="1200"/>
              </a:spcAft>
            </a:pPr>
            <a:r>
              <a:rPr lang="en-US" altLang="en-US" dirty="0"/>
              <a:t>2.  If two distinct nonvertical lines have the same slope, then they are parallel.</a:t>
            </a:r>
          </a:p>
          <a:p>
            <a:pPr marL="465138" indent="-465138">
              <a:spcAft>
                <a:spcPts val="1200"/>
              </a:spcAft>
            </a:pPr>
            <a:r>
              <a:rPr lang="en-US" altLang="en-US" dirty="0"/>
              <a:t>3.  Two distinct vertical lines, both with undefined slopes, are parallel.</a:t>
            </a:r>
          </a:p>
        </p:txBody>
      </p:sp>
    </p:spTree>
    <p:extLst>
      <p:ext uri="{BB962C8B-B14F-4D97-AF65-F5344CB8AC3E}">
        <p14:creationId xmlns:p14="http://schemas.microsoft.com/office/powerpoint/2010/main" val="813135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a:t>Example 1:  Writing Equations of a Line Parallel to a Given Line</a:t>
            </a:r>
          </a:p>
        </p:txBody>
      </p:sp>
      <mc:AlternateContent xmlns:mc="http://schemas.openxmlformats.org/markup-compatibility/2006" xmlns:a14="http://schemas.microsoft.com/office/drawing/2010/main">
        <mc:Choice Requires="a14">
          <p:sp>
            <p:nvSpPr>
              <p:cNvPr id="77827" name="Rectangle 3"/>
              <p:cNvSpPr>
                <a:spLocks noGrp="1" noChangeArrowheads="1"/>
              </p:cNvSpPr>
              <p:nvPr>
                <p:ph type="body" idx="1"/>
              </p:nvPr>
            </p:nvSpPr>
            <p:spPr>
              <a:xfrm>
                <a:off x="457200" y="1294228"/>
                <a:ext cx="8229600" cy="4831935"/>
              </a:xfrm>
            </p:spPr>
            <p:txBody>
              <a:bodyPr/>
              <a:lstStyle/>
              <a:p>
                <a:pPr marL="0" indent="0"/>
                <a:r>
                  <a:rPr lang="en-US" altLang="en-US" dirty="0"/>
                  <a:t>Write an equation of the line passing through (–2, 5) and parallel to the line whose equation is </a:t>
                </a:r>
                <a14:m>
                  <m:oMath xmlns:m="http://schemas.openxmlformats.org/officeDocument/2006/math">
                    <m:r>
                      <a:rPr lang="en-US" altLang="en-US" b="0" i="1" smtClean="0">
                        <a:latin typeface="Cambria Math" panose="02040503050406030204" pitchFamily="18" charset="0"/>
                      </a:rPr>
                      <m:t>𝑦</m:t>
                    </m:r>
                    <m:r>
                      <a:rPr lang="en-US" altLang="en-US" b="0" i="1" smtClean="0">
                        <a:latin typeface="Cambria Math" panose="02040503050406030204" pitchFamily="18" charset="0"/>
                      </a:rPr>
                      <m:t>=3</m:t>
                    </m:r>
                    <m:r>
                      <a:rPr lang="en-US" altLang="en-US" b="0" i="1" smtClean="0">
                        <a:latin typeface="Cambria Math" panose="02040503050406030204" pitchFamily="18" charset="0"/>
                      </a:rPr>
                      <m:t>𝑥</m:t>
                    </m:r>
                    <m:r>
                      <a:rPr lang="en-US" altLang="en-US" b="0" i="1" smtClean="0">
                        <a:latin typeface="Cambria Math" panose="02040503050406030204" pitchFamily="18" charset="0"/>
                      </a:rPr>
                      <m:t>+1.</m:t>
                    </m:r>
                  </m:oMath>
                </a14:m>
                <a:r>
                  <a:rPr lang="en-US" altLang="en-US" dirty="0"/>
                  <a:t> Express the equation in point-slope form and slope-intercept form.                 </a:t>
                </a:r>
              </a:p>
              <a:p>
                <a:pPr eaLnBrk="1" hangingPunct="1">
                  <a:spcBef>
                    <a:spcPct val="0"/>
                  </a:spcBef>
                </a:pPr>
                <a:r>
                  <a:rPr lang="en-US" altLang="en-US" dirty="0"/>
                  <a:t>Solution: The slope of the line is 3.  A </a:t>
                </a:r>
                <a:r>
                  <a:rPr lang="en-US" altLang="en-US" dirty="0" smtClean="0"/>
                  <a:t>parallel line </a:t>
                </a:r>
                <a:r>
                  <a:rPr lang="en-US" altLang="en-US" dirty="0"/>
                  <a:t>will have slope of 3.</a:t>
                </a:r>
              </a:p>
              <a:p>
                <a:pPr marL="0" indent="0"/>
                <a14:m>
                  <m:oMathPara xmlns:m="http://schemas.openxmlformats.org/officeDocument/2006/math">
                    <m:oMathParaPr>
                      <m:jc m:val="centerGroup"/>
                    </m:oMathParaPr>
                    <m:oMath xmlns:m="http://schemas.openxmlformats.org/officeDocument/2006/math">
                      <m:r>
                        <a:rPr lang="en-US" altLang="en-US" i="1">
                          <a:latin typeface="Cambria Math" panose="02040503050406030204" pitchFamily="18" charset="0"/>
                        </a:rPr>
                        <m:t>𝑦</m:t>
                      </m:r>
                      <m:r>
                        <a:rPr lang="en-US" altLang="en-US" i="1">
                          <a:latin typeface="Cambria Math" panose="02040503050406030204" pitchFamily="18" charset="0"/>
                        </a:rPr>
                        <m:t>−</m:t>
                      </m:r>
                      <m:sSub>
                        <m:sSubPr>
                          <m:ctrlPr>
                            <a:rPr lang="en-US" altLang="en-US" i="1">
                              <a:latin typeface="Cambria Math"/>
                            </a:rPr>
                          </m:ctrlPr>
                        </m:sSubPr>
                        <m:e>
                          <m:r>
                            <a:rPr lang="en-US" altLang="en-US" i="1">
                              <a:latin typeface="Cambria Math" panose="02040503050406030204" pitchFamily="18" charset="0"/>
                            </a:rPr>
                            <m:t>𝑦</m:t>
                          </m:r>
                        </m:e>
                        <m:sub>
                          <m:r>
                            <a:rPr lang="en-US" altLang="en-US" i="1">
                              <a:latin typeface="Cambria Math" panose="02040503050406030204" pitchFamily="18" charset="0"/>
                            </a:rPr>
                            <m:t>1</m:t>
                          </m:r>
                        </m:sub>
                      </m:sSub>
                      <m:r>
                        <a:rPr lang="en-US" altLang="en-US" i="1">
                          <a:latin typeface="Cambria Math" panose="02040503050406030204" pitchFamily="18" charset="0"/>
                        </a:rPr>
                        <m:t>=</m:t>
                      </m:r>
                      <m:r>
                        <a:rPr lang="en-US" altLang="en-US" i="1">
                          <a:latin typeface="Cambria Math" panose="02040503050406030204" pitchFamily="18" charset="0"/>
                        </a:rPr>
                        <m:t>𝑚</m:t>
                      </m:r>
                      <m:d>
                        <m:dPr>
                          <m:ctrlPr>
                            <a:rPr lang="en-US" altLang="en-US" i="1">
                              <a:latin typeface="Cambria Math"/>
                            </a:rPr>
                          </m:ctrlPr>
                        </m:dPr>
                        <m:e>
                          <m:r>
                            <a:rPr lang="en-US" altLang="en-US" i="1">
                              <a:latin typeface="Cambria Math" panose="02040503050406030204" pitchFamily="18" charset="0"/>
                            </a:rPr>
                            <m:t>𝑥</m:t>
                          </m:r>
                          <m:r>
                            <a:rPr lang="en-US" altLang="en-US" i="1">
                              <a:latin typeface="Cambria Math" panose="02040503050406030204" pitchFamily="18" charset="0"/>
                            </a:rPr>
                            <m:t>−</m:t>
                          </m:r>
                          <m:sSub>
                            <m:sSubPr>
                              <m:ctrlPr>
                                <a:rPr lang="en-US" altLang="en-US" i="1">
                                  <a:latin typeface="Cambria Math"/>
                                </a:rPr>
                              </m:ctrlPr>
                            </m:sSubPr>
                            <m:e>
                              <m:r>
                                <a:rPr lang="en-US" altLang="en-US" i="1">
                                  <a:latin typeface="Cambria Math" panose="02040503050406030204" pitchFamily="18" charset="0"/>
                                </a:rPr>
                                <m:t>𝑥</m:t>
                              </m:r>
                            </m:e>
                            <m:sub>
                              <m:r>
                                <a:rPr lang="en-US" altLang="en-US" i="1">
                                  <a:latin typeface="Cambria Math" panose="02040503050406030204" pitchFamily="18" charset="0"/>
                                </a:rPr>
                                <m:t>1</m:t>
                              </m:r>
                            </m:sub>
                          </m:sSub>
                        </m:e>
                      </m:d>
                    </m:oMath>
                  </m:oMathPara>
                </a14:m>
                <a:endParaRPr lang="en-US" altLang="en-US" dirty="0"/>
              </a:p>
              <a:p>
                <a:pPr marL="0" indent="0"/>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𝑦</m:t>
                      </m:r>
                      <m:r>
                        <a:rPr lang="en-US" altLang="en-US" b="0" i="1" smtClean="0">
                          <a:latin typeface="Cambria Math" panose="02040503050406030204" pitchFamily="18" charset="0"/>
                        </a:rPr>
                        <m:t>−5=3(</m:t>
                      </m:r>
                      <m:r>
                        <a:rPr lang="en-US" altLang="en-US" b="0" i="1" smtClean="0">
                          <a:latin typeface="Cambria Math" panose="02040503050406030204" pitchFamily="18" charset="0"/>
                        </a:rPr>
                        <m:t>𝑥</m:t>
                      </m:r>
                      <m:r>
                        <a:rPr lang="en-US" altLang="en-US" b="0" i="1" smtClean="0">
                          <a:latin typeface="Cambria Math" panose="02040503050406030204" pitchFamily="18" charset="0"/>
                        </a:rPr>
                        <m:t>−</m:t>
                      </m:r>
                      <m:d>
                        <m:dPr>
                          <m:ctrlPr>
                            <a:rPr lang="en-US" altLang="en-US" b="0" i="1" smtClean="0">
                              <a:latin typeface="Cambria Math"/>
                            </a:rPr>
                          </m:ctrlPr>
                        </m:dPr>
                        <m:e>
                          <m:r>
                            <a:rPr lang="en-US" altLang="en-US" b="0" i="1" smtClean="0">
                              <a:latin typeface="Cambria Math" panose="02040503050406030204" pitchFamily="18" charset="0"/>
                            </a:rPr>
                            <m:t>−2</m:t>
                          </m:r>
                        </m:e>
                      </m:d>
                      <m:r>
                        <a:rPr lang="en-US" altLang="en-US" b="0" i="1" smtClean="0">
                          <a:latin typeface="Cambria Math" panose="02040503050406030204" pitchFamily="18" charset="0"/>
                        </a:rPr>
                        <m:t>)</m:t>
                      </m:r>
                    </m:oMath>
                  </m:oMathPara>
                </a14:m>
                <a:endParaRPr lang="en-US" altLang="en-US" dirty="0"/>
              </a:p>
              <a:p>
                <a:pPr marL="0" indent="0"/>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𝑦</m:t>
                      </m:r>
                      <m:r>
                        <a:rPr lang="en-US" altLang="en-US" b="0" i="1" smtClean="0">
                          <a:latin typeface="Cambria Math" panose="02040503050406030204" pitchFamily="18" charset="0"/>
                        </a:rPr>
                        <m:t>−5=3(</m:t>
                      </m:r>
                      <m:r>
                        <a:rPr lang="en-US" altLang="en-US" b="0" i="1" smtClean="0">
                          <a:latin typeface="Cambria Math" panose="02040503050406030204" pitchFamily="18" charset="0"/>
                        </a:rPr>
                        <m:t>𝑥</m:t>
                      </m:r>
                      <m:r>
                        <a:rPr lang="en-US" altLang="en-US" b="0" i="1" smtClean="0">
                          <a:latin typeface="Cambria Math" panose="02040503050406030204" pitchFamily="18" charset="0"/>
                        </a:rPr>
                        <m:t>+2)</m:t>
                      </m:r>
                    </m:oMath>
                  </m:oMathPara>
                </a14:m>
                <a:endParaRPr lang="en-US" altLang="en-US" dirty="0"/>
              </a:p>
              <a:p>
                <a:pPr marL="0" indent="0"/>
                <a:r>
                  <a:rPr lang="en-US" altLang="en-US" dirty="0"/>
                  <a:t>Slope-intercept form: </a:t>
                </a:r>
                <a14:m>
                  <m:oMath xmlns:m="http://schemas.openxmlformats.org/officeDocument/2006/math">
                    <m:r>
                      <a:rPr lang="en-US" altLang="en-US" b="0" i="1" smtClean="0">
                        <a:latin typeface="Cambria Math" panose="02040503050406030204" pitchFamily="18" charset="0"/>
                      </a:rPr>
                      <m:t>𝑦</m:t>
                    </m:r>
                    <m:r>
                      <a:rPr lang="en-US" altLang="en-US" b="0" i="1" smtClean="0">
                        <a:latin typeface="Cambria Math" panose="02040503050406030204" pitchFamily="18" charset="0"/>
                      </a:rPr>
                      <m:t>−5=3</m:t>
                    </m:r>
                    <m:r>
                      <a:rPr lang="en-US" altLang="en-US" b="0" i="1" smtClean="0">
                        <a:latin typeface="Cambria Math" panose="02040503050406030204" pitchFamily="18" charset="0"/>
                      </a:rPr>
                      <m:t>𝑥</m:t>
                    </m:r>
                    <m:r>
                      <a:rPr lang="en-US" altLang="en-US" b="0" i="1" smtClean="0">
                        <a:latin typeface="Cambria Math" panose="02040503050406030204" pitchFamily="18" charset="0"/>
                      </a:rPr>
                      <m:t>+6</m:t>
                    </m:r>
                  </m:oMath>
                </a14:m>
                <a:endParaRPr lang="en-US" altLang="en-US" dirty="0"/>
              </a:p>
              <a:p>
                <a:pPr marL="0" indent="0"/>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𝑦</m:t>
                      </m:r>
                      <m:r>
                        <a:rPr lang="en-US" altLang="en-US" b="0" i="1" smtClean="0">
                          <a:latin typeface="Cambria Math" panose="02040503050406030204" pitchFamily="18" charset="0"/>
                        </a:rPr>
                        <m:t>=3</m:t>
                      </m:r>
                      <m:r>
                        <a:rPr lang="en-US" altLang="en-US" b="0" i="1" smtClean="0">
                          <a:latin typeface="Cambria Math" panose="02040503050406030204" pitchFamily="18" charset="0"/>
                        </a:rPr>
                        <m:t>𝑥</m:t>
                      </m:r>
                      <m:r>
                        <a:rPr lang="en-US" altLang="en-US" b="0" i="1" smtClean="0">
                          <a:latin typeface="Cambria Math" panose="02040503050406030204" pitchFamily="18" charset="0"/>
                        </a:rPr>
                        <m:t>+11</m:t>
                      </m:r>
                    </m:oMath>
                  </m:oMathPara>
                </a14:m>
                <a:endParaRPr lang="en-US" altLang="en-US" dirty="0"/>
              </a:p>
            </p:txBody>
          </p:sp>
        </mc:Choice>
        <mc:Fallback xmlns="">
          <p:sp>
            <p:nvSpPr>
              <p:cNvPr id="77827" name="Rectangle 3"/>
              <p:cNvSpPr>
                <a:spLocks noGrp="1" noRot="1" noChangeAspect="1" noMove="1" noResize="1" noEditPoints="1" noAdjustHandles="1" noChangeArrowheads="1" noChangeShapeType="1" noTextEdit="1"/>
              </p:cNvSpPr>
              <p:nvPr>
                <p:ph type="body" idx="1"/>
              </p:nvPr>
            </p:nvSpPr>
            <p:spPr>
              <a:xfrm>
                <a:off x="457200" y="1294228"/>
                <a:ext cx="8229600" cy="4831935"/>
              </a:xfrm>
              <a:blipFill rotWithShape="1">
                <a:blip r:embed="rId2"/>
                <a:stretch>
                  <a:fillRect l="-1481" t="-1261" r="-74"/>
                </a:stretch>
              </a:blipFill>
            </p:spPr>
            <p:txBody>
              <a:bodyPr/>
              <a:lstStyle/>
              <a:p>
                <a:r>
                  <a:rPr lang="en-US">
                    <a:noFill/>
                  </a:rPr>
                  <a:t> </a:t>
                </a:r>
              </a:p>
            </p:txBody>
          </p:sp>
        </mc:Fallback>
      </mc:AlternateContent>
    </p:spTree>
    <p:extLst>
      <p:ext uri="{BB962C8B-B14F-4D97-AF65-F5344CB8AC3E}">
        <p14:creationId xmlns:p14="http://schemas.microsoft.com/office/powerpoint/2010/main" val="99762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827">
                                            <p:txEl>
                                              <p:pRg st="1" end="1"/>
                                            </p:txEl>
                                          </p:spTgt>
                                        </p:tgtEl>
                                        <p:attrNameLst>
                                          <p:attrName>style.visibility</p:attrName>
                                        </p:attrNameLst>
                                      </p:cBhvr>
                                      <p:to>
                                        <p:strVal val="visible"/>
                                      </p:to>
                                    </p:set>
                                    <p:animEffect transition="in" filter="fade">
                                      <p:cBhvr>
                                        <p:cTn id="7" dur="500"/>
                                        <p:tgtEl>
                                          <p:spTgt spid="778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827">
                                            <p:txEl>
                                              <p:pRg st="2" end="2"/>
                                            </p:txEl>
                                          </p:spTgt>
                                        </p:tgtEl>
                                        <p:attrNameLst>
                                          <p:attrName>style.visibility</p:attrName>
                                        </p:attrNameLst>
                                      </p:cBhvr>
                                      <p:to>
                                        <p:strVal val="visible"/>
                                      </p:to>
                                    </p:set>
                                    <p:animEffect transition="in" filter="fade">
                                      <p:cBhvr>
                                        <p:cTn id="12" dur="500"/>
                                        <p:tgtEl>
                                          <p:spTgt spid="778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827">
                                            <p:txEl>
                                              <p:pRg st="3" end="3"/>
                                            </p:txEl>
                                          </p:spTgt>
                                        </p:tgtEl>
                                        <p:attrNameLst>
                                          <p:attrName>style.visibility</p:attrName>
                                        </p:attrNameLst>
                                      </p:cBhvr>
                                      <p:to>
                                        <p:strVal val="visible"/>
                                      </p:to>
                                    </p:set>
                                    <p:animEffect transition="in" filter="fade">
                                      <p:cBhvr>
                                        <p:cTn id="17" dur="500"/>
                                        <p:tgtEl>
                                          <p:spTgt spid="7782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7827">
                                            <p:txEl>
                                              <p:pRg st="4" end="4"/>
                                            </p:txEl>
                                          </p:spTgt>
                                        </p:tgtEl>
                                        <p:attrNameLst>
                                          <p:attrName>style.visibility</p:attrName>
                                        </p:attrNameLst>
                                      </p:cBhvr>
                                      <p:to>
                                        <p:strVal val="visible"/>
                                      </p:to>
                                    </p:set>
                                    <p:animEffect transition="in" filter="fade">
                                      <p:cBhvr>
                                        <p:cTn id="22" dur="500"/>
                                        <p:tgtEl>
                                          <p:spTgt spid="7782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827">
                                            <p:txEl>
                                              <p:pRg st="5" end="5"/>
                                            </p:txEl>
                                          </p:spTgt>
                                        </p:tgtEl>
                                        <p:attrNameLst>
                                          <p:attrName>style.visibility</p:attrName>
                                        </p:attrNameLst>
                                      </p:cBhvr>
                                      <p:to>
                                        <p:strVal val="visible"/>
                                      </p:to>
                                    </p:set>
                                    <p:animEffect transition="in" filter="fade">
                                      <p:cBhvr>
                                        <p:cTn id="27" dur="500"/>
                                        <p:tgtEl>
                                          <p:spTgt spid="7782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7827">
                                            <p:txEl>
                                              <p:pRg st="6" end="6"/>
                                            </p:txEl>
                                          </p:spTgt>
                                        </p:tgtEl>
                                        <p:attrNameLst>
                                          <p:attrName>style.visibility</p:attrName>
                                        </p:attrNameLst>
                                      </p:cBhvr>
                                      <p:to>
                                        <p:strVal val="visible"/>
                                      </p:to>
                                    </p:set>
                                    <p:animEffect transition="in" filter="fade">
                                      <p:cBhvr>
                                        <p:cTn id="32" dur="500"/>
                                        <p:tgtEl>
                                          <p:spTgt spid="778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Slope and Perpendicular Lines</a:t>
            </a:r>
          </a:p>
        </p:txBody>
      </p:sp>
      <p:sp>
        <p:nvSpPr>
          <p:cNvPr id="6147" name="Rectangle 3"/>
          <p:cNvSpPr>
            <a:spLocks noGrp="1" noChangeArrowheads="1"/>
          </p:cNvSpPr>
          <p:nvPr>
            <p:ph type="body" idx="1"/>
          </p:nvPr>
        </p:nvSpPr>
        <p:spPr/>
        <p:txBody>
          <a:bodyPr/>
          <a:lstStyle/>
          <a:p>
            <a:pPr marL="465138" indent="-465138">
              <a:spcAft>
                <a:spcPts val="1200"/>
              </a:spcAft>
              <a:tabLst>
                <a:tab pos="465138" algn="l"/>
              </a:tabLst>
            </a:pPr>
            <a:r>
              <a:rPr lang="en-US" altLang="en-US" dirty="0"/>
              <a:t>1.  If two nonvertical lines are perpendicular, then the product of their slopes is –1.</a:t>
            </a:r>
          </a:p>
          <a:p>
            <a:pPr marL="465138" indent="-465138">
              <a:spcAft>
                <a:spcPts val="1200"/>
              </a:spcAft>
              <a:tabLst>
                <a:tab pos="465138" algn="l"/>
              </a:tabLst>
            </a:pPr>
            <a:r>
              <a:rPr lang="en-US" altLang="en-US" dirty="0"/>
              <a:t>2.  If the product of the slopes of two lines is –1, then the lines are perpendicular.</a:t>
            </a:r>
          </a:p>
          <a:p>
            <a:pPr marL="465138" indent="-465138">
              <a:spcAft>
                <a:spcPts val="1200"/>
              </a:spcAft>
              <a:tabLst>
                <a:tab pos="465138" algn="l"/>
              </a:tabLst>
            </a:pPr>
            <a:r>
              <a:rPr lang="en-US" altLang="en-US" dirty="0"/>
              <a:t>3.  A horizontal line having zero slope is perpendicular to a vertical line having undefined slope.</a:t>
            </a:r>
          </a:p>
        </p:txBody>
      </p:sp>
    </p:spTree>
    <p:extLst>
      <p:ext uri="{BB962C8B-B14F-4D97-AF65-F5344CB8AC3E}">
        <p14:creationId xmlns:p14="http://schemas.microsoft.com/office/powerpoint/2010/main" val="1956501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t>Example 2a:  Writing Equations of a Line Perpendicular to a Given Line</a:t>
            </a:r>
          </a:p>
        </p:txBody>
      </p:sp>
      <mc:AlternateContent xmlns:mc="http://schemas.openxmlformats.org/markup-compatibility/2006" xmlns:a14="http://schemas.microsoft.com/office/drawing/2010/main">
        <mc:Choice Requires="a14">
          <p:sp>
            <p:nvSpPr>
              <p:cNvPr id="81923" name="Rectangle 3"/>
              <p:cNvSpPr>
                <a:spLocks noGrp="1" noChangeArrowheads="1"/>
              </p:cNvSpPr>
              <p:nvPr>
                <p:ph type="body" idx="1"/>
              </p:nvPr>
            </p:nvSpPr>
            <p:spPr>
              <a:xfrm>
                <a:off x="457200" y="1181686"/>
                <a:ext cx="8229600" cy="4944477"/>
              </a:xfrm>
            </p:spPr>
            <p:txBody>
              <a:bodyPr/>
              <a:lstStyle/>
              <a:p>
                <a:pPr marL="0" indent="0"/>
                <a:r>
                  <a:rPr lang="en-US" altLang="en-US" dirty="0"/>
                  <a:t>Find the slope of any line that is perpendicular to the line whose equation is </a:t>
                </a:r>
                <a14:m>
                  <m:oMath xmlns:m="http://schemas.openxmlformats.org/officeDocument/2006/math">
                    <m:r>
                      <a:rPr lang="en-US" altLang="en-US" b="0" i="1" smtClean="0">
                        <a:latin typeface="Cambria Math" panose="02040503050406030204" pitchFamily="18" charset="0"/>
                      </a:rPr>
                      <m:t>𝑥</m:t>
                    </m:r>
                    <m:r>
                      <a:rPr lang="en-US" altLang="en-US" b="0" i="1" smtClean="0">
                        <a:latin typeface="Cambria Math" panose="02040503050406030204" pitchFamily="18" charset="0"/>
                      </a:rPr>
                      <m:t>+3</m:t>
                    </m:r>
                    <m:r>
                      <a:rPr lang="en-US" altLang="en-US" b="0" i="1" smtClean="0">
                        <a:latin typeface="Cambria Math" panose="02040503050406030204" pitchFamily="18" charset="0"/>
                      </a:rPr>
                      <m:t>𝑦</m:t>
                    </m:r>
                    <m:r>
                      <a:rPr lang="en-US" altLang="en-US" b="0" i="1" smtClean="0">
                        <a:latin typeface="Cambria Math" panose="02040503050406030204" pitchFamily="18" charset="0"/>
                      </a:rPr>
                      <m:t>−12=0.</m:t>
                    </m:r>
                  </m:oMath>
                </a14:m>
                <a:endParaRPr lang="en-US" altLang="en-US" dirty="0"/>
              </a:p>
              <a:p>
                <a:pPr marL="0" indent="0"/>
                <a:r>
                  <a:rPr lang="en-US" altLang="en-US" dirty="0"/>
                  <a:t>Solution:</a:t>
                </a:r>
              </a:p>
              <a:p>
                <a:pPr marL="0" indent="0">
                  <a:spcAft>
                    <a:spcPts val="600"/>
                  </a:spcAft>
                </a:pPr>
                <a14:m>
                  <m:oMathPara xmlns:m="http://schemas.openxmlformats.org/officeDocument/2006/math">
                    <m:oMathParaPr>
                      <m:jc m:val="centerGroup"/>
                    </m:oMathParaPr>
                    <m:oMath xmlns:m="http://schemas.openxmlformats.org/officeDocument/2006/math">
                      <m:r>
                        <a:rPr lang="en-US" altLang="en-US" i="1">
                          <a:latin typeface="Cambria Math" panose="02040503050406030204" pitchFamily="18" charset="0"/>
                        </a:rPr>
                        <m:t>𝑥</m:t>
                      </m:r>
                      <m:r>
                        <a:rPr lang="en-US" altLang="en-US" i="1">
                          <a:latin typeface="Cambria Math" panose="02040503050406030204" pitchFamily="18" charset="0"/>
                        </a:rPr>
                        <m:t>+3</m:t>
                      </m:r>
                      <m:r>
                        <a:rPr lang="en-US" altLang="en-US" i="1">
                          <a:latin typeface="Cambria Math" panose="02040503050406030204" pitchFamily="18" charset="0"/>
                        </a:rPr>
                        <m:t>𝑦</m:t>
                      </m:r>
                      <m:r>
                        <a:rPr lang="en-US" altLang="en-US" i="1">
                          <a:latin typeface="Cambria Math" panose="02040503050406030204" pitchFamily="18" charset="0"/>
                        </a:rPr>
                        <m:t>−12=0</m:t>
                      </m:r>
                    </m:oMath>
                  </m:oMathPara>
                </a14:m>
                <a:endParaRPr lang="en-US" altLang="en-US" dirty="0"/>
              </a:p>
              <a:p>
                <a:pPr marL="0" indent="0">
                  <a:spcAft>
                    <a:spcPts val="600"/>
                  </a:spcAft>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3</m:t>
                      </m:r>
                      <m:r>
                        <a:rPr lang="en-US" altLang="en-US" b="0" i="1" smtClean="0">
                          <a:latin typeface="Cambria Math" panose="02040503050406030204" pitchFamily="18" charset="0"/>
                        </a:rPr>
                        <m:t>𝑦</m:t>
                      </m:r>
                      <m:r>
                        <a:rPr lang="en-US" altLang="en-US" b="0" i="1" smtClean="0">
                          <a:latin typeface="Cambria Math" panose="02040503050406030204" pitchFamily="18" charset="0"/>
                        </a:rPr>
                        <m:t>=−</m:t>
                      </m:r>
                      <m:r>
                        <a:rPr lang="en-US" altLang="en-US" b="0" i="1" smtClean="0">
                          <a:latin typeface="Cambria Math" panose="02040503050406030204" pitchFamily="18" charset="0"/>
                        </a:rPr>
                        <m:t>𝑥</m:t>
                      </m:r>
                      <m:r>
                        <a:rPr lang="en-US" altLang="en-US" b="0" i="1" smtClean="0">
                          <a:latin typeface="Cambria Math" panose="02040503050406030204" pitchFamily="18" charset="0"/>
                        </a:rPr>
                        <m:t>+12</m:t>
                      </m:r>
                    </m:oMath>
                  </m:oMathPara>
                </a14:m>
                <a:endParaRPr lang="en-US" altLang="en-US" dirty="0"/>
              </a:p>
              <a:p>
                <a:pPr marL="0" indent="0">
                  <a:spcAft>
                    <a:spcPts val="600"/>
                  </a:spcAft>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𝑦</m:t>
                      </m:r>
                      <m:r>
                        <a:rPr lang="en-US" altLang="en-US" b="0" i="1" smtClean="0">
                          <a:latin typeface="Cambria Math" panose="02040503050406030204" pitchFamily="18" charset="0"/>
                        </a:rPr>
                        <m:t>=−</m:t>
                      </m:r>
                      <m:f>
                        <m:fPr>
                          <m:ctrlPr>
                            <a:rPr lang="en-US" altLang="en-US" b="0" i="1" smtClean="0">
                              <a:latin typeface="Cambria Math"/>
                            </a:rPr>
                          </m:ctrlPr>
                        </m:fPr>
                        <m:num>
                          <m:r>
                            <a:rPr lang="en-US" altLang="en-US" b="0" i="1" smtClean="0">
                              <a:latin typeface="Cambria Math" panose="02040503050406030204" pitchFamily="18" charset="0"/>
                            </a:rPr>
                            <m:t>1</m:t>
                          </m:r>
                        </m:num>
                        <m:den>
                          <m:r>
                            <a:rPr lang="en-US" altLang="en-US" b="0" i="1" smtClean="0">
                              <a:latin typeface="Cambria Math" panose="02040503050406030204" pitchFamily="18" charset="0"/>
                            </a:rPr>
                            <m:t>3</m:t>
                          </m:r>
                        </m:den>
                      </m:f>
                      <m:r>
                        <a:rPr lang="en-US" altLang="en-US" b="0" i="1" smtClean="0">
                          <a:latin typeface="Cambria Math" panose="02040503050406030204" pitchFamily="18" charset="0"/>
                        </a:rPr>
                        <m:t>𝑥</m:t>
                      </m:r>
                      <m:r>
                        <a:rPr lang="en-US" altLang="en-US" b="0" i="1" smtClean="0">
                          <a:latin typeface="Cambria Math" panose="02040503050406030204" pitchFamily="18" charset="0"/>
                        </a:rPr>
                        <m:t>+4</m:t>
                      </m:r>
                    </m:oMath>
                  </m:oMathPara>
                </a14:m>
                <a:endParaRPr lang="en-US" altLang="en-US" dirty="0"/>
              </a:p>
              <a:p>
                <a:pPr marL="0" indent="0"/>
                <a:r>
                  <a:rPr lang="en-US" altLang="en-US" dirty="0"/>
                  <a:t>The slope of the line is </a:t>
                </a:r>
                <a14:m>
                  <m:oMath xmlns:m="http://schemas.openxmlformats.org/officeDocument/2006/math">
                    <m:r>
                      <a:rPr lang="en-US" altLang="en-US" b="0" i="1" smtClean="0">
                        <a:latin typeface="Cambria Math" panose="02040503050406030204" pitchFamily="18" charset="0"/>
                      </a:rPr>
                      <m:t>−</m:t>
                    </m:r>
                    <m:f>
                      <m:fPr>
                        <m:ctrlPr>
                          <a:rPr lang="en-US" altLang="en-US" b="0" i="1" smtClean="0">
                            <a:latin typeface="Cambria Math"/>
                          </a:rPr>
                        </m:ctrlPr>
                      </m:fPr>
                      <m:num>
                        <m:r>
                          <a:rPr lang="en-US" altLang="en-US" b="0" i="1" smtClean="0">
                            <a:latin typeface="Cambria Math" panose="02040503050406030204" pitchFamily="18" charset="0"/>
                          </a:rPr>
                          <m:t>1</m:t>
                        </m:r>
                      </m:num>
                      <m:den>
                        <m:r>
                          <a:rPr lang="en-US" altLang="en-US" b="0" i="1" smtClean="0">
                            <a:latin typeface="Cambria Math" panose="02040503050406030204" pitchFamily="18" charset="0"/>
                          </a:rPr>
                          <m:t>3</m:t>
                        </m:r>
                      </m:den>
                    </m:f>
                  </m:oMath>
                </a14:m>
                <a:r>
                  <a:rPr lang="en-US" altLang="en-US" dirty="0"/>
                  <a:t>.</a:t>
                </a:r>
              </a:p>
              <a:p>
                <a:pPr marL="0" indent="0"/>
                <a:r>
                  <a:rPr lang="en-US" altLang="en-US" dirty="0"/>
                  <a:t>The slope of any line perpendicular to this line is 3.</a:t>
                </a:r>
              </a:p>
            </p:txBody>
          </p:sp>
        </mc:Choice>
        <mc:Fallback xmlns="">
          <p:sp>
            <p:nvSpPr>
              <p:cNvPr id="81923" name="Rectangle 3"/>
              <p:cNvSpPr>
                <a:spLocks noGrp="1" noRot="1" noChangeAspect="1" noMove="1" noResize="1" noEditPoints="1" noAdjustHandles="1" noChangeArrowheads="1" noChangeShapeType="1" noTextEdit="1"/>
              </p:cNvSpPr>
              <p:nvPr>
                <p:ph type="body" idx="1"/>
              </p:nvPr>
            </p:nvSpPr>
            <p:spPr>
              <a:xfrm>
                <a:off x="457200" y="1181686"/>
                <a:ext cx="8229600" cy="4944477"/>
              </a:xfrm>
              <a:blipFill>
                <a:blip r:embed="rId2"/>
                <a:stretch>
                  <a:fillRect l="-1481" t="-1356"/>
                </a:stretch>
              </a:blipFill>
            </p:spPr>
            <p:txBody>
              <a:bodyPr/>
              <a:lstStyle/>
              <a:p>
                <a:r>
                  <a:rPr lang="en-US">
                    <a:noFill/>
                  </a:rPr>
                  <a:t> </a:t>
                </a:r>
              </a:p>
            </p:txBody>
          </p:sp>
        </mc:Fallback>
      </mc:AlternateContent>
    </p:spTree>
    <p:extLst>
      <p:ext uri="{BB962C8B-B14F-4D97-AF65-F5344CB8AC3E}">
        <p14:creationId xmlns:p14="http://schemas.microsoft.com/office/powerpoint/2010/main" val="33605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23">
                                            <p:txEl>
                                              <p:pRg st="1" end="1"/>
                                            </p:txEl>
                                          </p:spTgt>
                                        </p:tgtEl>
                                        <p:attrNameLst>
                                          <p:attrName>style.visibility</p:attrName>
                                        </p:attrNameLst>
                                      </p:cBhvr>
                                      <p:to>
                                        <p:strVal val="visible"/>
                                      </p:to>
                                    </p:set>
                                    <p:animEffect transition="in" filter="fade">
                                      <p:cBhvr>
                                        <p:cTn id="7" dur="500"/>
                                        <p:tgtEl>
                                          <p:spTgt spid="8192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23">
                                            <p:txEl>
                                              <p:pRg st="2" end="2"/>
                                            </p:txEl>
                                          </p:spTgt>
                                        </p:tgtEl>
                                        <p:attrNameLst>
                                          <p:attrName>style.visibility</p:attrName>
                                        </p:attrNameLst>
                                      </p:cBhvr>
                                      <p:to>
                                        <p:strVal val="visible"/>
                                      </p:to>
                                    </p:set>
                                    <p:animEffect transition="in" filter="fade">
                                      <p:cBhvr>
                                        <p:cTn id="10" dur="500"/>
                                        <p:tgtEl>
                                          <p:spTgt spid="8192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1923">
                                            <p:txEl>
                                              <p:pRg st="3" end="3"/>
                                            </p:txEl>
                                          </p:spTgt>
                                        </p:tgtEl>
                                        <p:attrNameLst>
                                          <p:attrName>style.visibility</p:attrName>
                                        </p:attrNameLst>
                                      </p:cBhvr>
                                      <p:to>
                                        <p:strVal val="visible"/>
                                      </p:to>
                                    </p:set>
                                    <p:animEffect transition="in" filter="fade">
                                      <p:cBhvr>
                                        <p:cTn id="15" dur="500"/>
                                        <p:tgtEl>
                                          <p:spTgt spid="8192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1923">
                                            <p:txEl>
                                              <p:pRg st="4" end="4"/>
                                            </p:txEl>
                                          </p:spTgt>
                                        </p:tgtEl>
                                        <p:attrNameLst>
                                          <p:attrName>style.visibility</p:attrName>
                                        </p:attrNameLst>
                                      </p:cBhvr>
                                      <p:to>
                                        <p:strVal val="visible"/>
                                      </p:to>
                                    </p:set>
                                    <p:animEffect transition="in" filter="fade">
                                      <p:cBhvr>
                                        <p:cTn id="20" dur="500"/>
                                        <p:tgtEl>
                                          <p:spTgt spid="8192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1923">
                                            <p:txEl>
                                              <p:pRg st="5" end="5"/>
                                            </p:txEl>
                                          </p:spTgt>
                                        </p:tgtEl>
                                        <p:attrNameLst>
                                          <p:attrName>style.visibility</p:attrName>
                                        </p:attrNameLst>
                                      </p:cBhvr>
                                      <p:to>
                                        <p:strVal val="visible"/>
                                      </p:to>
                                    </p:set>
                                    <p:animEffect transition="in" filter="fade">
                                      <p:cBhvr>
                                        <p:cTn id="25" dur="500"/>
                                        <p:tgtEl>
                                          <p:spTgt spid="8192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1923">
                                            <p:txEl>
                                              <p:pRg st="6" end="6"/>
                                            </p:txEl>
                                          </p:spTgt>
                                        </p:tgtEl>
                                        <p:attrNameLst>
                                          <p:attrName>style.visibility</p:attrName>
                                        </p:attrNameLst>
                                      </p:cBhvr>
                                      <p:to>
                                        <p:strVal val="visible"/>
                                      </p:to>
                                    </p:set>
                                    <p:animEffect transition="in" filter="fade">
                                      <p:cBhvr>
                                        <p:cTn id="30" dur="500"/>
                                        <p:tgtEl>
                                          <p:spTgt spid="819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t>Example 2b:  Writing Equations of a Line Perpendicular to a Given Line</a:t>
            </a:r>
          </a:p>
        </p:txBody>
      </p:sp>
      <mc:AlternateContent xmlns:mc="http://schemas.openxmlformats.org/markup-compatibility/2006" xmlns:a14="http://schemas.microsoft.com/office/drawing/2010/main">
        <mc:Choice Requires="a14">
          <p:sp>
            <p:nvSpPr>
              <p:cNvPr id="81923" name="Rectangle 3"/>
              <p:cNvSpPr>
                <a:spLocks noGrp="1" noChangeArrowheads="1"/>
              </p:cNvSpPr>
              <p:nvPr>
                <p:ph type="body" idx="1"/>
              </p:nvPr>
            </p:nvSpPr>
            <p:spPr>
              <a:xfrm>
                <a:off x="457200" y="1181686"/>
                <a:ext cx="8229600" cy="4944477"/>
              </a:xfrm>
            </p:spPr>
            <p:txBody>
              <a:bodyPr/>
              <a:lstStyle/>
              <a:p>
                <a:pPr marL="0" indent="0"/>
                <a:r>
                  <a:rPr lang="en-US" altLang="en-US" dirty="0"/>
                  <a:t>Write the equation of the line passing through </a:t>
                </a:r>
                <a14:m>
                  <m:oMath xmlns:m="http://schemas.openxmlformats.org/officeDocument/2006/math">
                    <m:d>
                      <m:dPr>
                        <m:ctrlPr>
                          <a:rPr lang="en-US" altLang="en-US" b="0" i="1" smtClean="0">
                            <a:latin typeface="Cambria Math"/>
                          </a:rPr>
                        </m:ctrlPr>
                      </m:dPr>
                      <m:e>
                        <m:r>
                          <a:rPr lang="en-US" altLang="en-US" b="0" i="1" smtClean="0">
                            <a:latin typeface="Cambria Math" panose="02040503050406030204" pitchFamily="18" charset="0"/>
                          </a:rPr>
                          <m:t>−2,−6</m:t>
                        </m:r>
                      </m:e>
                    </m:d>
                  </m:oMath>
                </a14:m>
                <a:r>
                  <a:rPr lang="en-US" altLang="en-US" dirty="0"/>
                  <a:t> and perpendicular to the line whose equation is </a:t>
                </a:r>
                <a14:m>
                  <m:oMath xmlns:m="http://schemas.openxmlformats.org/officeDocument/2006/math">
                    <m:r>
                      <a:rPr lang="en-US" altLang="en-US" b="0" i="1" smtClean="0">
                        <a:latin typeface="Cambria Math" panose="02040503050406030204" pitchFamily="18" charset="0"/>
                      </a:rPr>
                      <m:t>𝑥</m:t>
                    </m:r>
                    <m:r>
                      <a:rPr lang="en-US" altLang="en-US" b="0" i="1" smtClean="0">
                        <a:latin typeface="Cambria Math" panose="02040503050406030204" pitchFamily="18" charset="0"/>
                      </a:rPr>
                      <m:t>+3</m:t>
                    </m:r>
                    <m:r>
                      <a:rPr lang="en-US" altLang="en-US" b="0" i="1" smtClean="0">
                        <a:latin typeface="Cambria Math" panose="02040503050406030204" pitchFamily="18" charset="0"/>
                      </a:rPr>
                      <m:t>𝑦</m:t>
                    </m:r>
                    <m:r>
                      <a:rPr lang="en-US" altLang="en-US" b="0" i="1" smtClean="0">
                        <a:latin typeface="Cambria Math" panose="02040503050406030204" pitchFamily="18" charset="0"/>
                      </a:rPr>
                      <m:t>−12=0.</m:t>
                    </m:r>
                  </m:oMath>
                </a14:m>
                <a:r>
                  <a:rPr lang="en-US" altLang="en-US" dirty="0"/>
                  <a:t> Express the equation in general form. </a:t>
                </a:r>
              </a:p>
              <a:p>
                <a:pPr marL="0" indent="0"/>
                <a:r>
                  <a:rPr lang="en-US" altLang="en-US" dirty="0"/>
                  <a:t>The slope of the line will be 3 (from previous slide). </a:t>
                </a:r>
              </a:p>
              <a:p>
                <a:pPr marL="0" indent="0">
                  <a:spcAft>
                    <a:spcPts val="600"/>
                  </a:spcAft>
                </a:pPr>
                <a14:m>
                  <m:oMathPara xmlns:m="http://schemas.openxmlformats.org/officeDocument/2006/math">
                    <m:oMathParaPr>
                      <m:jc m:val="centerGroup"/>
                    </m:oMathParaPr>
                    <m:oMath xmlns:m="http://schemas.openxmlformats.org/officeDocument/2006/math">
                      <m:r>
                        <a:rPr lang="en-US" altLang="en-US" i="1">
                          <a:latin typeface="Cambria Math" panose="02040503050406030204" pitchFamily="18" charset="0"/>
                        </a:rPr>
                        <m:t>𝑦</m:t>
                      </m:r>
                      <m:r>
                        <a:rPr lang="en-US" altLang="en-US" i="1">
                          <a:latin typeface="Cambria Math" panose="02040503050406030204" pitchFamily="18" charset="0"/>
                        </a:rPr>
                        <m:t>−</m:t>
                      </m:r>
                      <m:sSub>
                        <m:sSubPr>
                          <m:ctrlPr>
                            <a:rPr lang="en-US" altLang="en-US" i="1">
                              <a:latin typeface="Cambria Math"/>
                            </a:rPr>
                          </m:ctrlPr>
                        </m:sSubPr>
                        <m:e>
                          <m:r>
                            <a:rPr lang="en-US" altLang="en-US" i="1">
                              <a:latin typeface="Cambria Math" panose="02040503050406030204" pitchFamily="18" charset="0"/>
                            </a:rPr>
                            <m:t>𝑦</m:t>
                          </m:r>
                        </m:e>
                        <m:sub>
                          <m:r>
                            <a:rPr lang="en-US" altLang="en-US" i="1">
                              <a:latin typeface="Cambria Math" panose="02040503050406030204" pitchFamily="18" charset="0"/>
                            </a:rPr>
                            <m:t>1</m:t>
                          </m:r>
                        </m:sub>
                      </m:sSub>
                      <m:r>
                        <a:rPr lang="en-US" altLang="en-US" i="1">
                          <a:latin typeface="Cambria Math" panose="02040503050406030204" pitchFamily="18" charset="0"/>
                        </a:rPr>
                        <m:t>=</m:t>
                      </m:r>
                      <m:r>
                        <a:rPr lang="en-US" altLang="en-US" i="1">
                          <a:latin typeface="Cambria Math" panose="02040503050406030204" pitchFamily="18" charset="0"/>
                        </a:rPr>
                        <m:t>𝑚</m:t>
                      </m:r>
                      <m:d>
                        <m:dPr>
                          <m:ctrlPr>
                            <a:rPr lang="en-US" altLang="en-US" i="1">
                              <a:latin typeface="Cambria Math"/>
                            </a:rPr>
                          </m:ctrlPr>
                        </m:dPr>
                        <m:e>
                          <m:r>
                            <a:rPr lang="en-US" altLang="en-US" i="1">
                              <a:latin typeface="Cambria Math" panose="02040503050406030204" pitchFamily="18" charset="0"/>
                            </a:rPr>
                            <m:t>𝑥</m:t>
                          </m:r>
                          <m:r>
                            <a:rPr lang="en-US" altLang="en-US" i="1">
                              <a:latin typeface="Cambria Math" panose="02040503050406030204" pitchFamily="18" charset="0"/>
                            </a:rPr>
                            <m:t>−</m:t>
                          </m:r>
                          <m:sSub>
                            <m:sSubPr>
                              <m:ctrlPr>
                                <a:rPr lang="en-US" altLang="en-US" i="1">
                                  <a:latin typeface="Cambria Math"/>
                                </a:rPr>
                              </m:ctrlPr>
                            </m:sSubPr>
                            <m:e>
                              <m:r>
                                <a:rPr lang="en-US" altLang="en-US" i="1">
                                  <a:latin typeface="Cambria Math" panose="02040503050406030204" pitchFamily="18" charset="0"/>
                                </a:rPr>
                                <m:t>𝑥</m:t>
                              </m:r>
                            </m:e>
                            <m:sub>
                              <m:r>
                                <a:rPr lang="en-US" altLang="en-US" i="1">
                                  <a:latin typeface="Cambria Math" panose="02040503050406030204" pitchFamily="18" charset="0"/>
                                </a:rPr>
                                <m:t>1</m:t>
                              </m:r>
                            </m:sub>
                          </m:sSub>
                        </m:e>
                      </m:d>
                    </m:oMath>
                  </m:oMathPara>
                </a14:m>
                <a:endParaRPr lang="en-US" altLang="en-US" dirty="0"/>
              </a:p>
              <a:p>
                <a:pPr marL="0" indent="0">
                  <a:spcAft>
                    <a:spcPts val="600"/>
                  </a:spcAft>
                </a:pPr>
                <a14:m>
                  <m:oMathPara xmlns:m="http://schemas.openxmlformats.org/officeDocument/2006/math">
                    <m:oMathParaPr>
                      <m:jc m:val="centerGroup"/>
                    </m:oMathParaPr>
                    <m:oMath xmlns:m="http://schemas.openxmlformats.org/officeDocument/2006/math">
                      <m:r>
                        <a:rPr lang="en-US" altLang="en-US" i="1">
                          <a:latin typeface="Cambria Math" panose="02040503050406030204" pitchFamily="18" charset="0"/>
                        </a:rPr>
                        <m:t>𝑦</m:t>
                      </m:r>
                      <m:r>
                        <a:rPr lang="en-US" altLang="en-US" i="1">
                          <a:latin typeface="Cambria Math" panose="02040503050406030204" pitchFamily="18" charset="0"/>
                        </a:rPr>
                        <m:t>−</m:t>
                      </m:r>
                      <m:d>
                        <m:dPr>
                          <m:ctrlPr>
                            <a:rPr lang="en-US" altLang="en-US" b="0" i="1" smtClean="0">
                              <a:latin typeface="Cambria Math"/>
                            </a:rPr>
                          </m:ctrlPr>
                        </m:dPr>
                        <m:e>
                          <m:r>
                            <a:rPr lang="en-US" altLang="en-US" b="0" i="1" smtClean="0">
                              <a:latin typeface="Cambria Math" panose="02040503050406030204" pitchFamily="18" charset="0"/>
                            </a:rPr>
                            <m:t>−6</m:t>
                          </m:r>
                        </m:e>
                      </m:d>
                      <m:r>
                        <a:rPr lang="en-US" altLang="en-US" i="1">
                          <a:latin typeface="Cambria Math" panose="02040503050406030204" pitchFamily="18" charset="0"/>
                        </a:rPr>
                        <m:t>=3</m:t>
                      </m:r>
                      <m:d>
                        <m:dPr>
                          <m:ctrlPr>
                            <a:rPr lang="en-US" altLang="en-US" i="1">
                              <a:latin typeface="Cambria Math"/>
                            </a:rPr>
                          </m:ctrlPr>
                        </m:dPr>
                        <m:e>
                          <m:r>
                            <a:rPr lang="en-US" altLang="en-US" i="1">
                              <a:latin typeface="Cambria Math" panose="02040503050406030204" pitchFamily="18" charset="0"/>
                            </a:rPr>
                            <m:t>𝑥</m:t>
                          </m:r>
                          <m:r>
                            <a:rPr lang="en-US" altLang="en-US" i="1">
                              <a:latin typeface="Cambria Math" panose="02040503050406030204" pitchFamily="18" charset="0"/>
                            </a:rPr>
                            <m:t>−</m:t>
                          </m:r>
                          <m:d>
                            <m:dPr>
                              <m:ctrlPr>
                                <a:rPr lang="en-US" altLang="en-US" i="1">
                                  <a:latin typeface="Cambria Math"/>
                                </a:rPr>
                              </m:ctrlPr>
                            </m:dPr>
                            <m:e>
                              <m:r>
                                <a:rPr lang="en-US" altLang="en-US" i="1">
                                  <a:latin typeface="Cambria Math" panose="02040503050406030204" pitchFamily="18" charset="0"/>
                                </a:rPr>
                                <m:t>−2</m:t>
                              </m:r>
                            </m:e>
                          </m:d>
                        </m:e>
                      </m:d>
                    </m:oMath>
                  </m:oMathPara>
                </a14:m>
                <a:endParaRPr lang="en-US" altLang="en-US" dirty="0"/>
              </a:p>
              <a:p>
                <a:pPr marL="0" indent="0">
                  <a:spcAft>
                    <a:spcPts val="600"/>
                  </a:spcAft>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𝑦</m:t>
                      </m:r>
                      <m:r>
                        <a:rPr lang="en-US" altLang="en-US" b="0" i="1" smtClean="0">
                          <a:latin typeface="Cambria Math" panose="02040503050406030204" pitchFamily="18" charset="0"/>
                        </a:rPr>
                        <m:t>+6=3(</m:t>
                      </m:r>
                      <m:r>
                        <a:rPr lang="en-US" altLang="en-US" b="0" i="1" smtClean="0">
                          <a:latin typeface="Cambria Math" panose="02040503050406030204" pitchFamily="18" charset="0"/>
                        </a:rPr>
                        <m:t>𝑥</m:t>
                      </m:r>
                      <m:r>
                        <a:rPr lang="en-US" altLang="en-US" b="0" i="1" smtClean="0">
                          <a:latin typeface="Cambria Math" panose="02040503050406030204" pitchFamily="18" charset="0"/>
                        </a:rPr>
                        <m:t>+2)</m:t>
                      </m:r>
                    </m:oMath>
                  </m:oMathPara>
                </a14:m>
                <a:endParaRPr lang="en-US" altLang="en-US" dirty="0"/>
              </a:p>
              <a:p>
                <a:pPr marL="0" indent="0">
                  <a:spcAft>
                    <a:spcPts val="600"/>
                  </a:spcAft>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𝑦</m:t>
                      </m:r>
                      <m:r>
                        <a:rPr lang="en-US" altLang="en-US" b="0" i="1" smtClean="0">
                          <a:latin typeface="Cambria Math" panose="02040503050406030204" pitchFamily="18" charset="0"/>
                        </a:rPr>
                        <m:t>+6=3</m:t>
                      </m:r>
                      <m:r>
                        <a:rPr lang="en-US" altLang="en-US" b="0" i="1" smtClean="0">
                          <a:latin typeface="Cambria Math" panose="02040503050406030204" pitchFamily="18" charset="0"/>
                        </a:rPr>
                        <m:t>𝑥</m:t>
                      </m:r>
                      <m:r>
                        <a:rPr lang="en-US" altLang="en-US" b="0" i="1" smtClean="0">
                          <a:latin typeface="Cambria Math" panose="02040503050406030204" pitchFamily="18" charset="0"/>
                        </a:rPr>
                        <m:t>+6</m:t>
                      </m:r>
                    </m:oMath>
                  </m:oMathPara>
                </a14:m>
                <a:endParaRPr lang="en-US" altLang="en-US" dirty="0"/>
              </a:p>
              <a:p>
                <a:pPr marL="0" indent="0">
                  <a:spcAft>
                    <a:spcPts val="600"/>
                  </a:spcAft>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𝑦</m:t>
                      </m:r>
                      <m:r>
                        <a:rPr lang="en-US" altLang="en-US" b="0" i="1" smtClean="0">
                          <a:latin typeface="Cambria Math" panose="02040503050406030204" pitchFamily="18" charset="0"/>
                        </a:rPr>
                        <m:t>=3</m:t>
                      </m:r>
                      <m:r>
                        <a:rPr lang="en-US" altLang="en-US" b="0" i="1" smtClean="0">
                          <a:latin typeface="Cambria Math" panose="02040503050406030204" pitchFamily="18" charset="0"/>
                        </a:rPr>
                        <m:t>𝑥</m:t>
                      </m:r>
                    </m:oMath>
                  </m:oMathPara>
                </a14:m>
                <a:endParaRPr lang="en-US" altLang="en-US" dirty="0"/>
              </a:p>
              <a:p>
                <a:pPr marL="0" indent="0">
                  <a:spcAft>
                    <a:spcPts val="600"/>
                  </a:spcAft>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3</m:t>
                      </m:r>
                      <m:r>
                        <a:rPr lang="en-US" altLang="en-US" b="0" i="1" smtClean="0">
                          <a:latin typeface="Cambria Math" panose="02040503050406030204" pitchFamily="18" charset="0"/>
                        </a:rPr>
                        <m:t>𝑥</m:t>
                      </m:r>
                      <m:r>
                        <a:rPr lang="en-US" altLang="en-US" b="0" i="1" smtClean="0">
                          <a:latin typeface="Cambria Math" panose="02040503050406030204" pitchFamily="18" charset="0"/>
                        </a:rPr>
                        <m:t>−</m:t>
                      </m:r>
                      <m:r>
                        <a:rPr lang="en-US" altLang="en-US" b="0" i="1" smtClean="0">
                          <a:latin typeface="Cambria Math" panose="02040503050406030204" pitchFamily="18" charset="0"/>
                        </a:rPr>
                        <m:t>𝑦</m:t>
                      </m:r>
                      <m:r>
                        <a:rPr lang="en-US" altLang="en-US" b="0" i="1" smtClean="0">
                          <a:latin typeface="Cambria Math" panose="02040503050406030204" pitchFamily="18" charset="0"/>
                        </a:rPr>
                        <m:t>=0</m:t>
                      </m:r>
                    </m:oMath>
                  </m:oMathPara>
                </a14:m>
                <a:endParaRPr lang="en-US" altLang="en-US" dirty="0"/>
              </a:p>
              <a:p>
                <a:pPr marL="0" indent="0"/>
                <a:endParaRPr lang="en-US" altLang="en-US" dirty="0"/>
              </a:p>
            </p:txBody>
          </p:sp>
        </mc:Choice>
        <mc:Fallback xmlns="">
          <p:sp>
            <p:nvSpPr>
              <p:cNvPr id="81923" name="Rectangle 3"/>
              <p:cNvSpPr>
                <a:spLocks noGrp="1" noRot="1" noChangeAspect="1" noMove="1" noResize="1" noEditPoints="1" noAdjustHandles="1" noChangeArrowheads="1" noChangeShapeType="1" noTextEdit="1"/>
              </p:cNvSpPr>
              <p:nvPr>
                <p:ph type="body" idx="1"/>
              </p:nvPr>
            </p:nvSpPr>
            <p:spPr>
              <a:xfrm>
                <a:off x="457200" y="1181686"/>
                <a:ext cx="8229600" cy="4944477"/>
              </a:xfrm>
              <a:blipFill>
                <a:blip r:embed="rId2"/>
                <a:stretch>
                  <a:fillRect l="-1481" t="-1356"/>
                </a:stretch>
              </a:blipFill>
            </p:spPr>
            <p:txBody>
              <a:bodyPr/>
              <a:lstStyle/>
              <a:p>
                <a:r>
                  <a:rPr lang="en-US">
                    <a:noFill/>
                  </a:rPr>
                  <a:t> </a:t>
                </a:r>
              </a:p>
            </p:txBody>
          </p:sp>
        </mc:Fallback>
      </mc:AlternateContent>
    </p:spTree>
    <p:extLst>
      <p:ext uri="{BB962C8B-B14F-4D97-AF65-F5344CB8AC3E}">
        <p14:creationId xmlns:p14="http://schemas.microsoft.com/office/powerpoint/2010/main" val="339597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23">
                                            <p:txEl>
                                              <p:pRg st="1" end="1"/>
                                            </p:txEl>
                                          </p:spTgt>
                                        </p:tgtEl>
                                        <p:attrNameLst>
                                          <p:attrName>style.visibility</p:attrName>
                                        </p:attrNameLst>
                                      </p:cBhvr>
                                      <p:to>
                                        <p:strVal val="visible"/>
                                      </p:to>
                                    </p:set>
                                    <p:animEffect transition="in" filter="fade">
                                      <p:cBhvr>
                                        <p:cTn id="7" dur="500"/>
                                        <p:tgtEl>
                                          <p:spTgt spid="819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23">
                                            <p:txEl>
                                              <p:pRg st="2" end="2"/>
                                            </p:txEl>
                                          </p:spTgt>
                                        </p:tgtEl>
                                        <p:attrNameLst>
                                          <p:attrName>style.visibility</p:attrName>
                                        </p:attrNameLst>
                                      </p:cBhvr>
                                      <p:to>
                                        <p:strVal val="visible"/>
                                      </p:to>
                                    </p:set>
                                    <p:animEffect transition="in" filter="fade">
                                      <p:cBhvr>
                                        <p:cTn id="12" dur="500"/>
                                        <p:tgtEl>
                                          <p:spTgt spid="819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23">
                                            <p:txEl>
                                              <p:pRg st="3" end="3"/>
                                            </p:txEl>
                                          </p:spTgt>
                                        </p:tgtEl>
                                        <p:attrNameLst>
                                          <p:attrName>style.visibility</p:attrName>
                                        </p:attrNameLst>
                                      </p:cBhvr>
                                      <p:to>
                                        <p:strVal val="visible"/>
                                      </p:to>
                                    </p:set>
                                    <p:animEffect transition="in" filter="fade">
                                      <p:cBhvr>
                                        <p:cTn id="17" dur="500"/>
                                        <p:tgtEl>
                                          <p:spTgt spid="819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23">
                                            <p:txEl>
                                              <p:pRg st="4" end="4"/>
                                            </p:txEl>
                                          </p:spTgt>
                                        </p:tgtEl>
                                        <p:attrNameLst>
                                          <p:attrName>style.visibility</p:attrName>
                                        </p:attrNameLst>
                                      </p:cBhvr>
                                      <p:to>
                                        <p:strVal val="visible"/>
                                      </p:to>
                                    </p:set>
                                    <p:animEffect transition="in" filter="fade">
                                      <p:cBhvr>
                                        <p:cTn id="22" dur="500"/>
                                        <p:tgtEl>
                                          <p:spTgt spid="819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923">
                                            <p:txEl>
                                              <p:pRg st="5" end="5"/>
                                            </p:txEl>
                                          </p:spTgt>
                                        </p:tgtEl>
                                        <p:attrNameLst>
                                          <p:attrName>style.visibility</p:attrName>
                                        </p:attrNameLst>
                                      </p:cBhvr>
                                      <p:to>
                                        <p:strVal val="visible"/>
                                      </p:to>
                                    </p:set>
                                    <p:animEffect transition="in" filter="fade">
                                      <p:cBhvr>
                                        <p:cTn id="27" dur="500"/>
                                        <p:tgtEl>
                                          <p:spTgt spid="8192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923">
                                            <p:txEl>
                                              <p:pRg st="6" end="6"/>
                                            </p:txEl>
                                          </p:spTgt>
                                        </p:tgtEl>
                                        <p:attrNameLst>
                                          <p:attrName>style.visibility</p:attrName>
                                        </p:attrNameLst>
                                      </p:cBhvr>
                                      <p:to>
                                        <p:strVal val="visible"/>
                                      </p:to>
                                    </p:set>
                                    <p:animEffect transition="in" filter="fade">
                                      <p:cBhvr>
                                        <p:cTn id="32" dur="500"/>
                                        <p:tgtEl>
                                          <p:spTgt spid="8192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1923">
                                            <p:txEl>
                                              <p:pRg st="7" end="7"/>
                                            </p:txEl>
                                          </p:spTgt>
                                        </p:tgtEl>
                                        <p:attrNameLst>
                                          <p:attrName>style.visibility</p:attrName>
                                        </p:attrNameLst>
                                      </p:cBhvr>
                                      <p:to>
                                        <p:strVal val="visible"/>
                                      </p:to>
                                    </p:set>
                                    <p:animEffect transition="in" filter="fade">
                                      <p:cBhvr>
                                        <p:cTn id="37" dur="500"/>
                                        <p:tgtEl>
                                          <p:spTgt spid="819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Slope as Rate of Change</a:t>
            </a:r>
          </a:p>
        </p:txBody>
      </p:sp>
      <p:sp>
        <p:nvSpPr>
          <p:cNvPr id="8195" name="Rectangle 3"/>
          <p:cNvSpPr>
            <a:spLocks noGrp="1" noChangeArrowheads="1"/>
          </p:cNvSpPr>
          <p:nvPr>
            <p:ph type="body" idx="1"/>
          </p:nvPr>
        </p:nvSpPr>
        <p:spPr/>
        <p:txBody>
          <a:bodyPr/>
          <a:lstStyle/>
          <a:p>
            <a:pPr marL="0" indent="0"/>
            <a:r>
              <a:rPr lang="en-US" altLang="en-US"/>
              <a:t>Slope is defined as the ratio of the change in </a:t>
            </a:r>
            <a:r>
              <a:rPr lang="en-US" altLang="en-US" i="1"/>
              <a:t>y</a:t>
            </a:r>
            <a:r>
              <a:rPr lang="en-US" altLang="en-US"/>
              <a:t> to a corresponding change in </a:t>
            </a:r>
            <a:r>
              <a:rPr lang="en-US" altLang="en-US" i="1"/>
              <a:t>x</a:t>
            </a:r>
            <a:r>
              <a:rPr lang="en-US" altLang="en-US"/>
              <a:t>.  It describes how fast </a:t>
            </a:r>
            <a:r>
              <a:rPr lang="en-US" altLang="en-US" i="1"/>
              <a:t>y</a:t>
            </a:r>
            <a:r>
              <a:rPr lang="en-US" altLang="en-US"/>
              <a:t> is changing with respect to </a:t>
            </a:r>
            <a:r>
              <a:rPr lang="en-US" altLang="en-US" i="1"/>
              <a:t>x</a:t>
            </a:r>
            <a:r>
              <a:rPr lang="en-US" altLang="en-US"/>
              <a:t>.  For a linear function, slope may be interpreted as the rate of change of the dependent variable per unit change in the independent variable.</a:t>
            </a:r>
          </a:p>
        </p:txBody>
      </p:sp>
    </p:spTree>
    <p:extLst>
      <p:ext uri="{BB962C8B-B14F-4D97-AF65-F5344CB8AC3E}">
        <p14:creationId xmlns:p14="http://schemas.microsoft.com/office/powerpoint/2010/main" val="1604688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a:t>Example 3:  Slope as Rate of Change</a:t>
            </a:r>
          </a:p>
        </p:txBody>
      </p:sp>
      <p:sp>
        <p:nvSpPr>
          <p:cNvPr id="83971" name="Rectangle 3"/>
          <p:cNvSpPr>
            <a:spLocks noGrp="1" noChangeArrowheads="1"/>
          </p:cNvSpPr>
          <p:nvPr>
            <p:ph type="body" idx="1"/>
          </p:nvPr>
        </p:nvSpPr>
        <p:spPr>
          <a:xfrm>
            <a:off x="457200" y="1209822"/>
            <a:ext cx="8229600" cy="4916341"/>
          </a:xfrm>
        </p:spPr>
        <p:txBody>
          <a:bodyPr/>
          <a:lstStyle/>
          <a:p>
            <a:pPr marL="0" indent="0"/>
            <a:r>
              <a:rPr lang="en-US" altLang="en-US" dirty="0"/>
              <a:t>In 2000, </a:t>
            </a:r>
            <a:r>
              <a:rPr lang="en-US" altLang="en-US" dirty="0" smtClean="0"/>
              <a:t>11.9% of </a:t>
            </a:r>
            <a:r>
              <a:rPr lang="en-US" altLang="en-US" dirty="0"/>
              <a:t>young adults lived with their parents. In 2017, </a:t>
            </a:r>
            <a:r>
              <a:rPr lang="en-US" altLang="en-US" dirty="0" smtClean="0"/>
              <a:t>22.0% of young </a:t>
            </a:r>
            <a:r>
              <a:rPr lang="en-US" altLang="en-US" dirty="0"/>
              <a:t>adults lived with their parents. Use this information to find the slope of the linear function representing young adults living with their parents. Express the slope correct to two decimal places and describe what it represents.</a:t>
            </a:r>
          </a:p>
          <a:p>
            <a:pPr marL="0" indent="0"/>
            <a:r>
              <a:rPr lang="en-US" altLang="en-US" dirty="0"/>
              <a:t>Solution: </a:t>
            </a:r>
          </a:p>
          <a:p>
            <a:pPr marL="0" indent="0"/>
            <a:r>
              <a:rPr lang="en-US" altLang="en-US" dirty="0"/>
              <a:t>We form the ordered pairs (2000, 11.9) and </a:t>
            </a:r>
            <a:br>
              <a:rPr lang="en-US" altLang="en-US" dirty="0"/>
            </a:br>
            <a:r>
              <a:rPr lang="en-US" altLang="en-US" dirty="0"/>
              <a:t>(2017, 22.0).</a:t>
            </a:r>
          </a:p>
        </p:txBody>
      </p:sp>
    </p:spTree>
    <p:extLst>
      <p:ext uri="{BB962C8B-B14F-4D97-AF65-F5344CB8AC3E}">
        <p14:creationId xmlns:p14="http://schemas.microsoft.com/office/powerpoint/2010/main" val="2029031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9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956&quot;/&gt;&lt;/object&gt;&lt;object type=&quot;3&quot; unique_id=&quot;10005&quot;&gt;&lt;property id=&quot;20148&quot; value=&quot;5&quot;/&gt;&lt;property id=&quot;20300&quot; value=&quot;Slide 2&quot;/&gt;&lt;property id=&quot;20307&quot; value=&quot;861&quot;/&gt;&lt;/object&gt;&lt;object type=&quot;3&quot; unique_id=&quot;10006&quot;&gt;&lt;property id=&quot;20148&quot; value=&quot;5&quot;/&gt;&lt;property id=&quot;20300&quot; value=&quot;Slide 3&quot;/&gt;&lt;property id=&quot;20307&quot; value=&quot;942&quot;/&gt;&lt;/object&gt;&lt;object type=&quot;3&quot; unique_id=&quot;10008&quot;&gt;&lt;property id=&quot;20148&quot; value=&quot;5&quot;/&gt;&lt;property id=&quot;20300&quot; value=&quot;Slide 4 - &amp;quot;Plotting Points in the Rectangle Coordinate System&amp;quot;&quot;/&gt;&lt;property id=&quot;20307&quot; value=&quot;957&quot;/&gt;&lt;/object&gt;&lt;object type=&quot;3&quot; unique_id=&quot;10018&quot;&gt;&lt;property id=&quot;20148&quot; value=&quot;5&quot;/&gt;&lt;property id=&quot;20300&quot; value=&quot;Slide 5&quot;/&gt;&lt;property id=&quot;20307&quot; value=&quot;958&quot;/&gt;&lt;/object&gt;&lt;/object&gt;&lt;/object&gt;&lt;/database&gt;"/>
</p:tagLst>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2400" b="0" i="0" u="none" strike="noStrike" cap="none" normalizeH="0" baseline="0" smtClean="0">
            <a:ln>
              <a:noFill/>
            </a:ln>
            <a:solidFill>
              <a:srgbClr val="3333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2400" b="0" i="0" u="none" strike="noStrike" cap="none" normalizeH="0" baseline="0" smtClean="0">
            <a:ln>
              <a:noFill/>
            </a:ln>
            <a:solidFill>
              <a:srgbClr val="3333FF"/>
            </a:solidFill>
            <a:effectLst/>
            <a:latin typeface="Arial"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Custom Design 13">
        <a:dk1>
          <a:srgbClr val="000000"/>
        </a:dk1>
        <a:lt1>
          <a:srgbClr val="C0C0C0"/>
        </a:lt1>
        <a:dk2>
          <a:srgbClr val="000000"/>
        </a:dk2>
        <a:lt2>
          <a:srgbClr val="808080"/>
        </a:lt2>
        <a:accent1>
          <a:srgbClr val="BBE0E3"/>
        </a:accent1>
        <a:accent2>
          <a:srgbClr val="333399"/>
        </a:accent2>
        <a:accent3>
          <a:srgbClr val="DCDC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
      <a:clrScheme name="3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12764</TotalTime>
  <Words>880</Words>
  <Application>Microsoft Office PowerPoint</Application>
  <PresentationFormat>Letter Paper (8.5x11 in)</PresentationFormat>
  <Paragraphs>67</Paragraphs>
  <Slides>12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Times New Roman</vt:lpstr>
      <vt:lpstr>Arial Narrow</vt:lpstr>
      <vt:lpstr>Cambria Math</vt:lpstr>
      <vt:lpstr>Calibri</vt:lpstr>
      <vt:lpstr>Tahoma</vt:lpstr>
      <vt:lpstr>3_Custom Design</vt:lpstr>
      <vt:lpstr>PowerPoint Presentation</vt:lpstr>
      <vt:lpstr>Objectives</vt:lpstr>
      <vt:lpstr>Slope and Parallel Lines</vt:lpstr>
      <vt:lpstr>Example 1:  Writing Equations of a Line Parallel to a Given Line</vt:lpstr>
      <vt:lpstr>Slope and Perpendicular Lines</vt:lpstr>
      <vt:lpstr>Example 2a:  Writing Equations of a Line Perpendicular to a Given Line</vt:lpstr>
      <vt:lpstr>Example 2b:  Writing Equations of a Line Perpendicular to a Given Line</vt:lpstr>
      <vt:lpstr>Slope as Rate of Change</vt:lpstr>
      <vt:lpstr>Example 3:  Slope as Rate of Change</vt:lpstr>
      <vt:lpstr>Example 3:  Slope as Rate of Change  (continued)</vt:lpstr>
      <vt:lpstr>The Average Rate of Change of a Function</vt:lpstr>
      <vt:lpstr>Example 4c:  Finding the Average Rate of Change</vt:lpstr>
    </vt:vector>
  </TitlesOfParts>
  <Company>Copyright © 2022, 2018, 2014 Pearson Education,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8th Edition</dc:title>
  <dc:creator>Robert Blitzer</dc:creator>
  <cp:lastModifiedBy>Christi Verity</cp:lastModifiedBy>
  <cp:revision>963</cp:revision>
  <cp:lastPrinted>2001-11-04T00:51:13Z</cp:lastPrinted>
  <dcterms:created xsi:type="dcterms:W3CDTF">2005-02-25T19:46:41Z</dcterms:created>
  <dcterms:modified xsi:type="dcterms:W3CDTF">2023-01-03T05:39:10Z</dcterms:modified>
</cp:coreProperties>
</file>