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23"/>
  </p:notesMasterIdLst>
  <p:handoutMasterIdLst>
    <p:handoutMasterId r:id="rId24"/>
  </p:handoutMasterIdLst>
  <p:sldIdLst>
    <p:sldId id="956" r:id="rId2"/>
    <p:sldId id="1097" r:id="rId3"/>
    <p:sldId id="1098" r:id="rId4"/>
    <p:sldId id="1112" r:id="rId5"/>
    <p:sldId id="1099" r:id="rId6"/>
    <p:sldId id="1100" r:id="rId7"/>
    <p:sldId id="1118" r:id="rId8"/>
    <p:sldId id="1113" r:id="rId9"/>
    <p:sldId id="1114" r:id="rId10"/>
    <p:sldId id="1115" r:id="rId11"/>
    <p:sldId id="1116" r:id="rId12"/>
    <p:sldId id="1102" r:id="rId13"/>
    <p:sldId id="1117" r:id="rId14"/>
    <p:sldId id="1103" r:id="rId15"/>
    <p:sldId id="1105" r:id="rId16"/>
    <p:sldId id="1106" r:id="rId17"/>
    <p:sldId id="1107" r:id="rId18"/>
    <p:sldId id="1108" r:id="rId19"/>
    <p:sldId id="1109" r:id="rId20"/>
    <p:sldId id="1110" r:id="rId21"/>
    <p:sldId id="1111" r:id="rId22"/>
  </p:sldIdLst>
  <p:sldSz cx="9144000" cy="6858000" type="letter"/>
  <p:notesSz cx="6858000" cy="9144000"/>
  <p:embeddedFontLst>
    <p:embeddedFont>
      <p:font typeface="Arial Narrow" pitchFamily="34" charset="0"/>
      <p:regular r:id="rId25"/>
      <p:bold r:id="rId26"/>
      <p:italic r:id="rId27"/>
      <p:boldItalic r:id="rId28"/>
    </p:embeddedFont>
    <p:embeddedFont>
      <p:font typeface="Cambria Math" pitchFamily="18" charset="0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Tahoma" pitchFamily="34" charset="0"/>
      <p:regular r:id="rId34"/>
      <p:bold r:id="rId35"/>
    </p:embeddedFont>
  </p:embeddedFontLst>
  <p:custDataLst>
    <p:tags r:id="rId36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09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pos="2888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86542"/>
    <a:srgbClr val="4F2270"/>
    <a:srgbClr val="441D61"/>
    <a:srgbClr val="FFFFFF"/>
    <a:srgbClr val="3399FF"/>
    <a:srgbClr val="CCECFF"/>
    <a:srgbClr val="2BCEDF"/>
    <a:srgbClr val="BFE8FD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1" autoAdjust="0"/>
    <p:restoredTop sz="93153" autoAdjust="0"/>
  </p:normalViewPr>
  <p:slideViewPr>
    <p:cSldViewPr snapToGrid="0" snapToObjects="1">
      <p:cViewPr varScale="1">
        <p:scale>
          <a:sx n="63" d="100"/>
          <a:sy n="63" d="100"/>
        </p:scale>
        <p:origin x="-420" y="-114"/>
      </p:cViewPr>
      <p:guideLst>
        <p:guide orient="horz" pos="3709"/>
        <p:guide orient="horz" pos="910"/>
        <p:guide pos="2888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2298" y="-5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E77270-D752-4A69-956D-54DE5394951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75601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830591-CFF9-4851-8FC0-8C47E8236F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22607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E9E9A-F84E-4838-87B3-CFAE17ACD626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09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0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809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8210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0"/>
            <a:ext cx="9031266" cy="973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49498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311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0"/>
            <a:ext cx="9006214" cy="1176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4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15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72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058863" y="0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1785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962" y="0"/>
            <a:ext cx="8705851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214882"/>
            <a:ext cx="8705850" cy="500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9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rgbClr val="E86542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TextBox 16"/>
          <p:cNvSpPr txBox="1">
            <a:spLocks noChangeArrowheads="1"/>
          </p:cNvSpPr>
          <p:nvPr userDrawn="1"/>
        </p:nvSpPr>
        <p:spPr bwMode="auto">
          <a:xfrm>
            <a:off x="3435350" y="6503988"/>
            <a:ext cx="3559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Copyright © 2022, 2018, 2014 Pearson Education, Inc.</a:t>
            </a:r>
          </a:p>
        </p:txBody>
      </p:sp>
      <p:sp>
        <p:nvSpPr>
          <p:cNvPr id="1033" name="TextBox 17"/>
          <p:cNvSpPr txBox="1">
            <a:spLocks noChangeArrowheads="1"/>
          </p:cNvSpPr>
          <p:nvPr userDrawn="1"/>
        </p:nvSpPr>
        <p:spPr bwMode="auto">
          <a:xfrm>
            <a:off x="7545388" y="64611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8DC64570-7FD5-4F38-8852-F169A1C7DD12}" type="slidenum">
              <a:rPr lang="en-US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2238"/>
            <a:ext cx="1082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363663" y="6524625"/>
            <a:ext cx="2120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tx1"/>
                </a:solidFill>
                <a:ea typeface="Calibri" panose="020F0502020204030204" pitchFamily="34" charset="0"/>
              </a:rPr>
              <a:t>ALWAYS LEARNING</a:t>
            </a:r>
          </a:p>
        </p:txBody>
      </p:sp>
      <p:cxnSp>
        <p:nvCxnSpPr>
          <p:cNvPr id="1036" name="Straight Connector 2"/>
          <p:cNvCxnSpPr>
            <a:cxnSpLocks noChangeShapeType="1"/>
          </p:cNvCxnSpPr>
          <p:nvPr userDrawn="1"/>
        </p:nvCxnSpPr>
        <p:spPr bwMode="auto">
          <a:xfrm>
            <a:off x="0" y="14446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37" name="Straight Connector 4"/>
          <p:cNvCxnSpPr>
            <a:cxnSpLocks noChangeShapeType="1"/>
          </p:cNvCxnSpPr>
          <p:nvPr userDrawn="1"/>
        </p:nvCxnSpPr>
        <p:spPr bwMode="auto">
          <a:xfrm>
            <a:off x="0" y="1038225"/>
            <a:ext cx="9144000" cy="0"/>
          </a:xfrm>
          <a:prstGeom prst="line">
            <a:avLst/>
          </a:prstGeom>
          <a:noFill/>
          <a:ln w="44450" algn="ctr">
            <a:solidFill>
              <a:srgbClr val="E865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34.png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image" Target="../media/image20.wmf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png"/><Relationship Id="rId4" Type="http://schemas.openxmlformats.org/officeDocument/2006/relationships/image" Target="../media/image14.wmf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9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4119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304800" y="638175"/>
            <a:ext cx="4021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6000" b="1" dirty="0"/>
              <a:t>Chapter 2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1933575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Functions and Graphs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304800" y="4046519"/>
            <a:ext cx="4191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2.2 More on Functions and Their Graphs</a:t>
            </a: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6B52E28-5427-4926-8215-769C24711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08194"/>
            <a:ext cx="3916127" cy="495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F888CF-F0B7-44AD-88D5-CB3BA16E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Testing for 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E305A029-A77B-4CC9-A3C7-3607A98278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Determine whether the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symmetric with respect to the </a:t>
                </a:r>
                <a:r>
                  <a:rPr lang="en-US" i="1" dirty="0"/>
                  <a:t>y</a:t>
                </a:r>
                <a:r>
                  <a:rPr lang="en-US" dirty="0"/>
                  <a:t>-axis, the </a:t>
                </a:r>
                <a:r>
                  <a:rPr lang="en-US" i="1" dirty="0"/>
                  <a:t>x</a:t>
                </a:r>
                <a:r>
                  <a:rPr lang="en-US" dirty="0"/>
                  <a:t>-axis, or the origin.</a:t>
                </a:r>
              </a:p>
              <a:p>
                <a:r>
                  <a:rPr lang="en-US" dirty="0"/>
                  <a:t>Solution</a:t>
                </a:r>
              </a:p>
              <a:p>
                <a:r>
                  <a:rPr lang="en-US" i="1" dirty="0"/>
                  <a:t>y</a:t>
                </a:r>
                <a:r>
                  <a:rPr lang="en-US" dirty="0"/>
                  <a:t>-axis: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Substitute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equation and see if this results in an equivalent equation.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/>
                  <a:t>The equation is the same; the graph is symmetric to the </a:t>
                </a:r>
                <a:br>
                  <a:rPr lang="en-US" dirty="0"/>
                </a:br>
                <a:r>
                  <a:rPr lang="en-US" i="1" dirty="0"/>
                  <a:t>y</a:t>
                </a:r>
                <a:r>
                  <a:rPr lang="en-US" dirty="0"/>
                  <a:t>-axis.</a:t>
                </a:r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305A029-A77B-4CC9-A3C7-3607A98278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9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F888CF-F0B7-44AD-88D5-CB3BA16E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Testing for Symmetry (</a:t>
            </a:r>
            <a:r>
              <a:rPr lang="en-US" i="1" dirty="0"/>
              <a:t>continued)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E305A029-A77B-4CC9-A3C7-3607A98278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i="1" dirty="0"/>
                  <a:t>x</a:t>
                </a:r>
                <a:r>
                  <a:rPr lang="en-US" dirty="0"/>
                  <a:t>-axis: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Substitute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y.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The equation is not the same; the graph is not symmetric to the </a:t>
                </a:r>
                <a:r>
                  <a:rPr lang="en-US" i="1" dirty="0"/>
                  <a:t>x</a:t>
                </a:r>
                <a:r>
                  <a:rPr lang="en-US" dirty="0"/>
                  <a:t>-axis.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Origin: </a:t>
                </a:r>
                <a:r>
                  <a:rPr lang="en-US" dirty="0" smtClean="0">
                    <a:cs typeface="Times New Roman" panose="02020603050405020304" pitchFamily="18" charset="0"/>
                  </a:rPr>
                  <a:t>Substitute </a:t>
                </a:r>
                <a:r>
                  <a:rPr lang="en-US" dirty="0">
                    <a:cs typeface="Times New Roman" panose="02020603050405020304" pitchFamily="18" charset="0"/>
                  </a:rPr>
                  <a:t>−</a:t>
                </a:r>
                <a:r>
                  <a:rPr 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cs typeface="Times New Roman" panose="02020603050405020304" pitchFamily="18" charset="0"/>
                  </a:rPr>
                  <a:t> for </a:t>
                </a:r>
                <a:r>
                  <a:rPr 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cs typeface="Times New Roman" panose="02020603050405020304" pitchFamily="18" charset="0"/>
                  </a:rPr>
                  <a:t> and −</a:t>
                </a:r>
                <a:r>
                  <a:rPr lang="en-US" i="1" dirty="0">
                    <a:cs typeface="Times New Roman" panose="02020603050405020304" pitchFamily="18" charset="0"/>
                  </a:rPr>
                  <a:t>y</a:t>
                </a:r>
                <a:r>
                  <a:rPr lang="en-US" dirty="0">
                    <a:cs typeface="Times New Roman" panose="02020603050405020304" pitchFamily="18" charset="0"/>
                  </a:rPr>
                  <a:t> for </a:t>
                </a:r>
                <a:r>
                  <a:rPr lang="en-US" i="1" dirty="0">
                    <a:cs typeface="Times New Roman" panose="02020603050405020304" pitchFamily="18" charset="0"/>
                  </a:rPr>
                  <a:t>y</a:t>
                </a:r>
                <a:r>
                  <a:rPr lang="en-US" dirty="0">
                    <a:cs typeface="Times New Roman" panose="02020603050405020304" pitchFamily="18" charset="0"/>
                  </a:rPr>
                  <a:t> in the equation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The equation is not the same; the graph is not symmetric to the </a:t>
                </a:r>
                <a:r>
                  <a:rPr lang="en-US" dirty="0" smtClean="0"/>
                  <a:t>origin.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i="1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305A029-A77B-4CC9-A3C7-3607A98278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 t="-1218" r="-1261" b="-7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17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Definitions of Even and Odd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23682"/>
                <a:ext cx="8229600" cy="4525963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The function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 is an </a:t>
                </a:r>
                <a:r>
                  <a:rPr lang="en-US" altLang="en-US" b="1" dirty="0"/>
                  <a:t>even function</a:t>
                </a:r>
                <a:r>
                  <a:rPr lang="en-US" altLang="en-US" dirty="0"/>
                  <a:t> if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for all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in the domain of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. </a:t>
                </a:r>
              </a:p>
              <a:p>
                <a:pPr marL="0" indent="0"/>
                <a:r>
                  <a:rPr lang="en-US" altLang="en-US" dirty="0"/>
                  <a:t>The graph of an even function is symmetric with respect to the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-axis.</a:t>
                </a:r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The function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 is an </a:t>
                </a:r>
                <a:r>
                  <a:rPr lang="en-US" altLang="en-US" b="1" dirty="0"/>
                  <a:t>odd function</a:t>
                </a:r>
                <a:r>
                  <a:rPr lang="en-US" altLang="en-US" dirty="0"/>
                  <a:t> if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for all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in the domain of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. </a:t>
                </a:r>
              </a:p>
              <a:p>
                <a:pPr marL="0" indent="0"/>
                <a:r>
                  <a:rPr lang="en-US" altLang="en-US" dirty="0"/>
                  <a:t>The graph of an odd function is symmetric with respect to the origin.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23682"/>
                <a:ext cx="8229600" cy="4525963"/>
              </a:xfrm>
              <a:blipFill>
                <a:blip r:embed="rId2"/>
                <a:stretch>
                  <a:fillRect l="-1481" t="-1482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05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Identifying Even or Odd Functions from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23682"/>
                <a:ext cx="8229600" cy="4525963"/>
              </a:xfrm>
            </p:spPr>
            <p:txBody>
              <a:bodyPr/>
              <a:lstStyle/>
              <a:p>
                <a:r>
                  <a:rPr lang="en-US" altLang="en-US" b="1" dirty="0"/>
                  <a:t>Even function: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dirty="0"/>
                  <a:t>The right side of the equation of an even function does not change if </a:t>
                </a:r>
                <a:r>
                  <a:rPr lang="en-US" i="1" dirty="0"/>
                  <a:t>x </a:t>
                </a:r>
                <a:r>
                  <a:rPr lang="en-US" dirty="0"/>
                  <a:t>is replaced with −</a:t>
                </a:r>
                <a:r>
                  <a:rPr lang="en-US" i="1" dirty="0"/>
                  <a:t>x</a:t>
                </a:r>
                <a:r>
                  <a:rPr lang="en-US" dirty="0"/>
                  <a:t>.</a:t>
                </a:r>
                <a:endParaRPr lang="en-US" altLang="en-US" dirty="0"/>
              </a:p>
              <a:p>
                <a:pPr marL="0" indent="0"/>
                <a:r>
                  <a:rPr lang="en-US" altLang="en-US" b="1" dirty="0"/>
                  <a:t>Odd function: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 </a:t>
                </a:r>
              </a:p>
              <a:p>
                <a:pPr marL="0" indent="0"/>
                <a:r>
                  <a:rPr lang="en-US" altLang="en-US" dirty="0"/>
                  <a:t>Every term on the right side of the equation of an odd function changes sign if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is replaced with </a:t>
                </a:r>
                <a:r>
                  <a:rPr lang="en-US" dirty="0"/>
                  <a:t>−</a:t>
                </a:r>
                <a:r>
                  <a:rPr lang="en-US" i="1" dirty="0"/>
                  <a:t>x</a:t>
                </a:r>
                <a:r>
                  <a:rPr lang="en-US" altLang="en-US" dirty="0"/>
                  <a:t>.</a:t>
                </a:r>
              </a:p>
              <a:p>
                <a:pPr marL="0" indent="0"/>
                <a:r>
                  <a:rPr lang="en-US" altLang="en-US" b="1" dirty="0"/>
                  <a:t>Neither even nor odd: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b="0" i="1" dirty="0">
                    <a:latin typeface="Cambria Math" panose="02040503050406030204" pitchFamily="18" charset="0"/>
                  </a:rPr>
                  <a:t/>
                </a:r>
                <a:br>
                  <a:rPr lang="en-US" alt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dirty="0"/>
                  <a:t>The right side of the equation changes if </a:t>
                </a:r>
                <a:r>
                  <a:rPr lang="en-US" i="1" dirty="0"/>
                  <a:t>x </a:t>
                </a:r>
                <a:r>
                  <a:rPr lang="en-US" dirty="0"/>
                  <a:t>is replaced with −</a:t>
                </a:r>
                <a:r>
                  <a:rPr lang="en-US" i="1" dirty="0"/>
                  <a:t>x, </a:t>
                </a:r>
                <a:r>
                  <a:rPr lang="en-US" dirty="0"/>
                  <a:t>but not every term on the right side changes sign. </a:t>
                </a:r>
                <a:endParaRPr lang="en-US" altLang="en-US" dirty="0"/>
              </a:p>
              <a:p>
                <a:pPr marL="0" indent="0"/>
                <a:endParaRPr lang="en-US" altLang="en-US" b="1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23682"/>
                <a:ext cx="8229600" cy="4525963"/>
              </a:xfrm>
              <a:blipFill>
                <a:blip r:embed="rId2"/>
                <a:stretch>
                  <a:fillRect l="-1481" t="-1482" b="-19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5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5c:  Identifying Even or Odd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89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Determine whether the function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en-US" dirty="0"/>
                  <a:t>                       is even, odd, or neither.</a:t>
                </a:r>
              </a:p>
              <a:p>
                <a:pPr marL="0" indent="0"/>
                <a:r>
                  <a:rPr lang="en-US" altLang="en-US" dirty="0"/>
                  <a:t>Solution: </a:t>
                </a:r>
              </a:p>
              <a:p>
                <a:pPr marL="0" indent="0"/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en-US" dirty="0"/>
                  <a:t> 			</a:t>
                </a:r>
              </a:p>
              <a:p>
                <a:pPr marL="0" indent="0">
                  <a:spcBef>
                    <a:spcPts val="1200"/>
                  </a:spcBef>
                </a:pPr>
                <a:r>
                  <a:rPr lang="en-US" altLang="en-US" dirty="0"/>
                  <a:t>                                The function is not even.</a:t>
                </a:r>
              </a:p>
              <a:p>
                <a:pPr marL="0" indent="0"/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>
                  <a:spcBef>
                    <a:spcPts val="0"/>
                  </a:spcBef>
                </a:pPr>
                <a:r>
                  <a:rPr lang="en-US" altLang="en-US" dirty="0"/>
                  <a:t>			</a:t>
                </a:r>
                <a:r>
                  <a:rPr lang="en-US" altLang="en-US" dirty="0" smtClean="0"/>
                  <a:t> The </a:t>
                </a:r>
                <a:r>
                  <a:rPr lang="en-US" altLang="en-US" dirty="0"/>
                  <a:t>function is not odd.</a:t>
                </a:r>
              </a:p>
              <a:p>
                <a:pPr marL="0" indent="0">
                  <a:spcBef>
                    <a:spcPts val="1200"/>
                  </a:spcBef>
                </a:pPr>
                <a:r>
                  <a:rPr lang="en-US" altLang="en-US" dirty="0"/>
                  <a:t>The function is neither odd nor even.</a:t>
                </a:r>
              </a:p>
            </p:txBody>
          </p:sp>
        </mc:Choice>
        <mc:Fallback xmlns="">
          <p:sp>
            <p:nvSpPr>
              <p:cNvPr id="8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 t="-1096" b="-5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767773B-649A-4186-82A3-B4794E3363BE}"/>
              </a:ext>
            </a:extLst>
          </p:cNvPr>
          <p:cNvSpPr txBox="1"/>
          <p:nvPr/>
        </p:nvSpPr>
        <p:spPr>
          <a:xfrm>
            <a:off x="4129314" y="3004457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D2A90DAB-A0CB-4116-96DA-9169CDB875BA}"/>
                  </a:ext>
                </a:extLst>
              </p:cNvPr>
              <p:cNvSpPr txBox="1"/>
              <p:nvPr/>
            </p:nvSpPr>
            <p:spPr>
              <a:xfrm>
                <a:off x="2517775" y="2691807"/>
                <a:ext cx="5892800" cy="528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+1=−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A90DAB-A0CB-4116-96DA-9169CDB87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775" y="2691807"/>
                <a:ext cx="5892800" cy="5280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B7CF8FE7-3D7D-457D-BC6F-F98F7883181C}"/>
                  </a:ext>
                </a:extLst>
              </p:cNvPr>
              <p:cNvSpPr txBox="1"/>
              <p:nvPr/>
            </p:nvSpPr>
            <p:spPr>
              <a:xfrm>
                <a:off x="12894" y="3277703"/>
                <a:ext cx="272078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CF8FE7-3D7D-457D-BC6F-F98F78831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4" y="3277703"/>
                <a:ext cx="272078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F84FDF2F-4299-40FE-B3E0-6FC2349CA091}"/>
                  </a:ext>
                </a:extLst>
              </p:cNvPr>
              <p:cNvSpPr txBox="1"/>
              <p:nvPr/>
            </p:nvSpPr>
            <p:spPr>
              <a:xfrm>
                <a:off x="54915" y="4059784"/>
                <a:ext cx="2720586" cy="528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84FDF2F-4299-40FE-B3E0-6FC2349CA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5" y="4059784"/>
                <a:ext cx="2720586" cy="5280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81B4D9F4-B116-435A-BB6E-851A7F79D6DB}"/>
                  </a:ext>
                </a:extLst>
              </p:cNvPr>
              <p:cNvSpPr txBox="1"/>
              <p:nvPr/>
            </p:nvSpPr>
            <p:spPr>
              <a:xfrm>
                <a:off x="2481933" y="4049571"/>
                <a:ext cx="6061756" cy="528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+1=−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1B4D9F4-B116-435A-BB6E-851A7F79D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933" y="4049571"/>
                <a:ext cx="6061756" cy="52809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7B1BE628-CBB0-4336-A80A-AFB8CDB2EBA5}"/>
                  </a:ext>
                </a:extLst>
              </p:cNvPr>
              <p:cNvSpPr txBox="1"/>
              <p:nvPr/>
            </p:nvSpPr>
            <p:spPr>
              <a:xfrm>
                <a:off x="2306071" y="4614342"/>
                <a:ext cx="6316208" cy="528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)=−(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+1)=−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B1BE628-CBB0-4336-A80A-AFB8CDB2E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071" y="4614342"/>
                <a:ext cx="6316208" cy="5280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04393B16-D4A2-4A5F-8231-FD43D640C78C}"/>
                  </a:ext>
                </a:extLst>
              </p:cNvPr>
              <p:cNvSpPr txBox="1"/>
              <p:nvPr/>
            </p:nvSpPr>
            <p:spPr>
              <a:xfrm>
                <a:off x="63617" y="5187280"/>
                <a:ext cx="292995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)≠−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4393B16-D4A2-4A5F-8231-FD43D640C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7" y="5187280"/>
                <a:ext cx="2929957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16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  <p:bldP spid="2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Piecewise Functions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dirty="0"/>
              <a:t>A function that is defined by two (or more) equations over a specified domain is called a </a:t>
            </a:r>
            <a:r>
              <a:rPr lang="en-US" altLang="en-US" b="1" dirty="0"/>
              <a:t>piecewise function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60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6:  Evaluating a Piecewise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9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37958"/>
                <a:ext cx="8229600" cy="4888206"/>
              </a:xfrm>
            </p:spPr>
            <p:txBody>
              <a:bodyPr/>
              <a:lstStyle/>
              <a:p>
                <a:pPr marL="0" indent="0"/>
                <a:r>
                  <a:rPr lang="en-US" altLang="en-US" dirty="0" smtClean="0"/>
                  <a:t>Given the function                                      </a:t>
                </a:r>
              </a:p>
              <a:p>
                <a:pPr marL="0" indent="0"/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Find </a:t>
                </a:r>
                <a:r>
                  <a:rPr lang="en-US" altLang="en-US" i="1" dirty="0"/>
                  <a:t>C</a:t>
                </a:r>
                <a:r>
                  <a:rPr lang="en-US" altLang="en-US" dirty="0"/>
                  <a:t>(5): </a:t>
                </a:r>
              </a:p>
              <a:p>
                <a:pPr marL="0" indent="0">
                  <a:spcBef>
                    <a:spcPts val="0"/>
                  </a:spcBef>
                </a:pPr>
                <a:endParaRPr lang="en-US" altLang="en-US" dirty="0"/>
              </a:p>
              <a:p>
                <a:pPr marL="0" indent="0">
                  <a:spcBef>
                    <a:spcPts val="0"/>
                  </a:spcBef>
                </a:pPr>
                <a:r>
                  <a:rPr lang="en-US" altLang="en-US" dirty="0"/>
                  <a:t>Find </a:t>
                </a:r>
                <a:r>
                  <a:rPr lang="en-US" altLang="en-US" i="1" dirty="0"/>
                  <a:t>C</a:t>
                </a:r>
                <a:r>
                  <a:rPr lang="en-US" altLang="en-US" dirty="0"/>
                  <a:t>(50): </a:t>
                </a:r>
                <a:endParaRPr lang="en-US" altLang="en-US" dirty="0" smtClean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=40+0.60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50−15</m:t>
                          </m:r>
                        </m:e>
                      </m:d>
                    </m:oMath>
                  </m:oMathPara>
                </a14:m>
                <a:endParaRPr lang="en-US" altLang="en-US" b="0" dirty="0"/>
              </a:p>
              <a:p>
                <a:pPr marL="0" indent="0"/>
                <a:r>
                  <a:rPr lang="en-US" altLang="en-US" b="0" dirty="0"/>
                  <a:t>		</a:t>
                </a:r>
                <a:r>
                  <a:rPr lang="en-US" altLang="en-US" b="0" dirty="0" smtClean="0"/>
                  <a:t> </a:t>
                </a:r>
                <a:r>
                  <a:rPr lang="en-US" altLang="en-US" b="0" dirty="0"/>
                  <a:t>	</a:t>
                </a:r>
                <a:r>
                  <a:rPr lang="en-US" altLang="en-US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aln/>
                      </m:rP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40+0.60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e>
                    </m:d>
                  </m:oMath>
                </a14:m>
                <a:endParaRPr lang="en-US" altLang="en-US" b="0" dirty="0"/>
              </a:p>
              <a:p>
                <a:pPr marL="0" indent="0"/>
                <a:r>
                  <a:rPr lang="en-US" altLang="en-US" b="0" dirty="0"/>
                  <a:t>			</a:t>
                </a:r>
                <a:r>
                  <a:rPr lang="en-US" alt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=40+21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b="0" dirty="0"/>
                  <a:t>			</a:t>
                </a:r>
                <a:r>
                  <a:rPr lang="en-US" alt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=61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849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37958"/>
                <a:ext cx="8229600" cy="4888206"/>
              </a:xfrm>
              <a:blipFill rotWithShape="1">
                <a:blip r:embed="rId2"/>
                <a:stretch>
                  <a:fillRect l="-1481" t="-1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FAD090DA-5B0E-4742-8F17-DAC66E466E13}"/>
                  </a:ext>
                </a:extLst>
              </p:cNvPr>
              <p:cNvSpPr txBox="1"/>
              <p:nvPr/>
            </p:nvSpPr>
            <p:spPr>
              <a:xfrm>
                <a:off x="638629" y="1677006"/>
                <a:ext cx="7460341" cy="937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begChr m:val="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0+0.</m:t>
                                    </m:r>
                                    <m: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e>
                                </m:d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D090DA-5B0E-4742-8F17-DAC66E466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29" y="1677006"/>
                <a:ext cx="7460341" cy="9376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C46FF0C1-D7F9-481E-AC61-55CF5D5BB3E6}"/>
                  </a:ext>
                </a:extLst>
              </p:cNvPr>
              <p:cNvSpPr txBox="1"/>
              <p:nvPr/>
            </p:nvSpPr>
            <p:spPr>
              <a:xfrm>
                <a:off x="1788772" y="3158841"/>
                <a:ext cx="214063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6FF0C1-D7F9-481E-AC61-55CF5D5BB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772" y="3158841"/>
                <a:ext cx="214063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FD9889FC-9F0A-4BE7-8019-4B010C4947D6}"/>
                  </a:ext>
                </a:extLst>
              </p:cNvPr>
              <p:cNvSpPr txBox="1"/>
              <p:nvPr/>
            </p:nvSpPr>
            <p:spPr>
              <a:xfrm>
                <a:off x="411118" y="5909447"/>
                <a:ext cx="18807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889FC-9F0A-4BE7-8019-4B010C494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18" y="5909447"/>
                <a:ext cx="188070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41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7:  Graphing a Piecewise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0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09822"/>
                <a:ext cx="8229600" cy="4916341"/>
              </a:xfrm>
            </p:spPr>
            <p:txBody>
              <a:bodyPr/>
              <a:lstStyle/>
              <a:p>
                <a:pPr marL="0" indent="0"/>
                <a:r>
                  <a:rPr lang="en-US" altLang="en-US" dirty="0" smtClean="0"/>
                  <a:t>Graph the piecewise function defined by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3 </m:t>
                              </m:r>
                              <m:r>
                                <a:rPr lang="en-US" altLang="en-US" b="0" i="0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a:rPr lang="en-US" altLang="en-US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alt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≤−1</m:t>
                              </m:r>
                            </m:e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−2  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&gt;−1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Solution: We will graph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 in two parts, using a partial table of coordinates for each piece of the graph.</a:t>
                </a:r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86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9822"/>
                <a:ext cx="8229600" cy="4916341"/>
              </a:xfrm>
              <a:blipFill rotWithShape="1">
                <a:blip r:embed="rId3"/>
                <a:stretch>
                  <a:fillRect l="-1481" t="-1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60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157240"/>
              </p:ext>
            </p:extLst>
          </p:nvPr>
        </p:nvGraphicFramePr>
        <p:xfrm>
          <a:off x="179390" y="4068763"/>
          <a:ext cx="38481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6" name="Equation" r:id="rId4" imgW="3848100" imgH="2108200" progId="Equation.DSMT4">
                  <p:embed/>
                </p:oleObj>
              </mc:Choice>
              <mc:Fallback>
                <p:oleObj name="Equation" r:id="rId4" imgW="3848100" imgH="2108200" progId="Equation.DSMT4">
                  <p:embed/>
                  <p:pic>
                    <p:nvPicPr>
                      <p:cNvPr id="860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90" y="4068763"/>
                        <a:ext cx="3848100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414111"/>
              </p:ext>
            </p:extLst>
          </p:nvPr>
        </p:nvGraphicFramePr>
        <p:xfrm>
          <a:off x="4043589" y="4068763"/>
          <a:ext cx="50419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7" name="Equation" r:id="rId6" imgW="5041800" imgH="2108160" progId="Equation.DSMT4">
                  <p:embed/>
                </p:oleObj>
              </mc:Choice>
              <mc:Fallback>
                <p:oleObj name="Equation" r:id="rId6" imgW="5041800" imgH="2108160" progId="Equation.DSMT4">
                  <p:embed/>
                  <p:pic>
                    <p:nvPicPr>
                      <p:cNvPr id="860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589" y="4068763"/>
                        <a:ext cx="5041900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7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7:  Graphing a Piecewise Function</a:t>
            </a:r>
            <a:br>
              <a:rPr lang="en-US" altLang="en-US" dirty="0"/>
            </a:br>
            <a:r>
              <a:rPr lang="en-US" altLang="en-US" dirty="0"/>
              <a:t>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 smtClean="0"/>
                  <a:t>The graph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3 </m:t>
                            </m:r>
                            <m:r>
                              <a:rPr lang="en-US" altLang="en-US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altLang="en-US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alt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≤−1</m:t>
                            </m:r>
                          </m:e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−2  </m:t>
                            </m:r>
                            <m:r>
                              <m:rPr>
                                <m:sty m:val="p"/>
                              </m:rPr>
                              <a:rPr lang="en-US" alt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&gt;−1</m:t>
                            </m:r>
                          </m:e>
                        </m:eqArr>
                      </m:e>
                    </m:d>
                  </m:oMath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522" y="2220260"/>
            <a:ext cx="3857625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048933" y="3187421"/>
            <a:ext cx="3071719" cy="1917139"/>
            <a:chOff x="5225116" y="3335338"/>
            <a:chExt cx="3071719" cy="1917139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9832531"/>
                </p:ext>
              </p:extLst>
            </p:nvPr>
          </p:nvGraphicFramePr>
          <p:xfrm>
            <a:off x="6331044" y="3335338"/>
            <a:ext cx="1524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02" name="Equation" r:id="rId5" imgW="152280" imgH="177480" progId="Equation.DSMT4">
                    <p:embed/>
                  </p:oleObj>
                </mc:Choice>
                <mc:Fallback>
                  <p:oleObj name="Equation" r:id="rId5" imgW="152280" imgH="17748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1044" y="3335338"/>
                          <a:ext cx="152400" cy="177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4472408"/>
                </p:ext>
              </p:extLst>
            </p:nvPr>
          </p:nvGraphicFramePr>
          <p:xfrm>
            <a:off x="5945564" y="3339821"/>
            <a:ext cx="1524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03" name="Equation" r:id="rId7" imgW="152280" imgH="177480" progId="Equation.DSMT4">
                    <p:embed/>
                  </p:oleObj>
                </mc:Choice>
                <mc:Fallback>
                  <p:oleObj name="Equation" r:id="rId7" imgW="152280" imgH="17748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5564" y="3339821"/>
                          <a:ext cx="152400" cy="177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Arrow Connector 17"/>
            <p:cNvCxnSpPr/>
            <p:nvPr/>
          </p:nvCxnSpPr>
          <p:spPr bwMode="auto">
            <a:xfrm flipH="1">
              <a:off x="5225116" y="3407056"/>
              <a:ext cx="120005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0183995"/>
                </p:ext>
              </p:extLst>
            </p:nvPr>
          </p:nvGraphicFramePr>
          <p:xfrm>
            <a:off x="5600233" y="3339821"/>
            <a:ext cx="1524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04" name="Equation" r:id="rId9" imgW="152202" imgH="177569" progId="Equation.DSMT4">
                    <p:embed/>
                  </p:oleObj>
                </mc:Choice>
                <mc:Fallback>
                  <p:oleObj name="Equation" r:id="rId9" imgW="152202" imgH="177569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0233" y="3339821"/>
                          <a:ext cx="152400" cy="177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Straight Arrow Connector 12"/>
            <p:cNvCxnSpPr/>
            <p:nvPr/>
          </p:nvCxnSpPr>
          <p:spPr bwMode="auto">
            <a:xfrm flipV="1">
              <a:off x="6425173" y="3617259"/>
              <a:ext cx="1871662" cy="148580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9483018"/>
                </p:ext>
              </p:extLst>
            </p:nvPr>
          </p:nvGraphicFramePr>
          <p:xfrm>
            <a:off x="6285006" y="5049277"/>
            <a:ext cx="20320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05" name="Equation" r:id="rId10" imgW="203040" imgH="203040" progId="Equation.DSMT4">
                    <p:embed/>
                  </p:oleObj>
                </mc:Choice>
                <mc:Fallback>
                  <p:oleObj name="Equation" r:id="rId10" imgW="203040" imgH="20304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5006" y="5049277"/>
                          <a:ext cx="203200" cy="203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8586795"/>
                </p:ext>
              </p:extLst>
            </p:nvPr>
          </p:nvGraphicFramePr>
          <p:xfrm>
            <a:off x="6492688" y="4938712"/>
            <a:ext cx="1524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06" name="Equation" r:id="rId12" imgW="152202" imgH="177569" progId="Equation.DSMT4">
                    <p:embed/>
                  </p:oleObj>
                </mc:Choice>
                <mc:Fallback>
                  <p:oleObj name="Equation" r:id="rId12" imgW="152202" imgH="177569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92688" y="4938712"/>
                          <a:ext cx="152400" cy="177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4005657"/>
                </p:ext>
              </p:extLst>
            </p:nvPr>
          </p:nvGraphicFramePr>
          <p:xfrm>
            <a:off x="7021139" y="4509994"/>
            <a:ext cx="1524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07" name="Equation" r:id="rId13" imgW="152202" imgH="177569" progId="Equation.DSMT4">
                    <p:embed/>
                  </p:oleObj>
                </mc:Choice>
                <mc:Fallback>
                  <p:oleObj name="Equation" r:id="rId13" imgW="152202" imgH="177569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1139" y="4509994"/>
                          <a:ext cx="152400" cy="177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9556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 of the Difference Quotient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The expression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altLang="en-US" dirty="0"/>
                  <a:t> is called the </a:t>
                </a:r>
                <a:r>
                  <a:rPr lang="en-US" altLang="en-US" b="1" dirty="0"/>
                  <a:t>difference quotient</a:t>
                </a:r>
                <a:r>
                  <a:rPr lang="en-US" altLang="en-US" dirty="0"/>
                  <a:t> of the </a:t>
                </a:r>
                <a:br>
                  <a:rPr lang="en-US" altLang="en-US" dirty="0"/>
                </a:br>
                <a:r>
                  <a:rPr lang="en-US" altLang="en-US" dirty="0"/>
                  <a:t>function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694738" algn="r"/>
              </a:tabLst>
            </a:pPr>
            <a:r>
              <a:rPr lang="en-US" altLang="en-US" dirty="0"/>
              <a:t>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Identify intervals on which a function increases, decreases, or is constant.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Use graphs to locate relative maxima or minima.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Test for symmetry.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Identify even or odd functions and recognize their symmetries.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Understand and use piecewise functions.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Find and simplify a function’s difference quotient.</a:t>
            </a:r>
          </a:p>
        </p:txBody>
      </p:sp>
    </p:spTree>
    <p:extLst>
      <p:ext uri="{BB962C8B-B14F-4D97-AF65-F5344CB8AC3E}">
        <p14:creationId xmlns:p14="http://schemas.microsoft.com/office/powerpoint/2010/main" val="2022199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8a:  Evaluating and Simplifying a Difference Quotient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1200"/>
                  </a:spcBef>
                </a:pPr>
                <a:r>
                  <a:rPr lang="en-US" altLang="en-US" dirty="0"/>
                  <a:t>If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altLang="en-US" dirty="0" smtClean="0"/>
                  <a:t>,</a:t>
                </a:r>
                <a:r>
                  <a:rPr lang="en-US" altLang="en-US" dirty="0"/>
                  <a:t> find and simplify the </a:t>
                </a:r>
                <a:r>
                  <a:rPr lang="en-US" altLang="en-US" dirty="0" smtClean="0"/>
                  <a:t>expression.</a:t>
                </a:r>
                <a:endParaRPr lang="en-US" altLang="en-US" dirty="0"/>
              </a:p>
              <a:p>
                <a:pPr marL="0" indent="0">
                  <a:spcBef>
                    <a:spcPts val="1200"/>
                  </a:spcBef>
                </a:pPr>
                <a:endParaRPr lang="en-US" altLang="en-US" dirty="0"/>
              </a:p>
              <a:p>
                <a:pPr marL="0" indent="0">
                  <a:spcBef>
                    <a:spcPts val="1200"/>
                  </a:spcBef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altLang="en-US" dirty="0"/>
              </a:p>
              <a:p>
                <a:pPr marL="0" indent="0">
                  <a:spcBef>
                    <a:spcPts val="1200"/>
                  </a:spcBef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=−2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𝑥h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altLang="en-US" b="0" dirty="0"/>
              </a:p>
              <a:p>
                <a:pPr marL="0" indent="0">
                  <a:spcBef>
                    <a:spcPts val="1200"/>
                  </a:spcBef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                            =−2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𝑥h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altLang="en-US" b="0" dirty="0"/>
              </a:p>
              <a:p>
                <a:pPr marL="0" indent="0">
                  <a:spcBef>
                    <a:spcPts val="1200"/>
                  </a:spcBef>
                  <a:spcAft>
                    <a:spcPts val="1800"/>
                  </a:spcAft>
                </a:pPr>
                <a:endParaRPr lang="en-US" altLang="en-US" dirty="0"/>
              </a:p>
              <a:p>
                <a:pPr marL="0" indent="0">
                  <a:spcBef>
                    <a:spcPts val="1200"/>
                  </a:spcBef>
                </a:pPr>
                <a:endParaRPr lang="en-US" altLang="en-US" dirty="0"/>
              </a:p>
              <a:p>
                <a:pPr marL="0" indent="0">
                  <a:spcBef>
                    <a:spcPts val="1200"/>
                  </a:spcBef>
                </a:pPr>
                <a:endParaRPr lang="en-US" altLang="en-US" dirty="0"/>
              </a:p>
              <a:p>
                <a:pPr marL="0" indent="0">
                  <a:spcBef>
                    <a:spcPts val="1200"/>
                  </a:spcBef>
                </a:pPr>
                <a:endParaRPr lang="en-US" altLang="en-US" dirty="0"/>
              </a:p>
              <a:p>
                <a:pPr marL="0" indent="0">
                  <a:spcBef>
                    <a:spcPts val="1200"/>
                  </a:spcBef>
                </a:pPr>
                <a:endParaRPr lang="en-US" altLang="en-US" dirty="0"/>
              </a:p>
              <a:p>
                <a:pPr marL="0" indent="0">
                  <a:spcBef>
                    <a:spcPts val="1200"/>
                  </a:spcBef>
                </a:pPr>
                <a:endParaRPr lang="en-US" altLang="en-US" dirty="0"/>
              </a:p>
              <a:p>
                <a:pPr marL="0" indent="0">
                  <a:spcBef>
                    <a:spcPts val="1200"/>
                  </a:spcBef>
                </a:pPr>
                <a:r>
                  <a:rPr lang="en-US" altLang="en-US" dirty="0"/>
                  <a:t>  </a:t>
                </a:r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401" t="-1218" r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910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8b:  Evaluating and Simplifying a Difference Quotient   </a:t>
            </a:r>
            <a:endParaRPr lang="en-US" alt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07963" y="1088571"/>
                <a:ext cx="8705850" cy="5128075"/>
              </a:xfrm>
            </p:spPr>
            <p:txBody>
              <a:bodyPr/>
              <a:lstStyle/>
              <a:p>
                <a:pPr marL="0" indent="0">
                  <a:spcAft>
                    <a:spcPts val="600"/>
                  </a:spcAft>
                </a:pPr>
                <a:r>
                  <a:rPr lang="en-US" alt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altLang="en-US" dirty="0" smtClean="0"/>
                  <a:t>, find </a:t>
                </a:r>
                <a:r>
                  <a:rPr lang="en-US" altLang="en-US" dirty="0"/>
                  <a:t>and simplify the </a:t>
                </a:r>
                <a:r>
                  <a:rPr lang="en-US" altLang="en-US" dirty="0" smtClean="0"/>
                  <a:t>expression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≠0.</m:t>
                    </m:r>
                  </m:oMath>
                </a14:m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𝑥h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m:rPr>
                              <m:nor/>
                            </m:rPr>
                            <a:rPr lang="en-US" altLang="en-US" dirty="0"/>
                            <m:t> </m:t>
                          </m:r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en-US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altLang="en-US" b="0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altLang="en-US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𝑥h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+5+2</m:t>
                          </m:r>
                          <m:sSup>
                            <m:sSupPr>
                              <m:ctrlPr>
                                <a:rPr lang="en-US" altLang="en-US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alt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𝑥h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alt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(−4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+1, 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  <a:p>
                <a:pPr marL="0" indent="0"/>
                <a:endParaRPr lang="en-US" alt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07963" y="1088571"/>
                <a:ext cx="8705850" cy="5128075"/>
              </a:xfrm>
              <a:blipFill rotWithShape="1">
                <a:blip r:embed="rId2"/>
                <a:stretch>
                  <a:fillRect l="-1401" t="-1189" r="-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64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Increasing, Decreasing, and Constant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508000" indent="-508000"/>
                <a:r>
                  <a:rPr lang="en-US" altLang="en-US" dirty="0"/>
                  <a:t>1.  A function is </a:t>
                </a:r>
                <a:r>
                  <a:rPr lang="en-US" altLang="en-US" b="1" dirty="0"/>
                  <a:t>increasing</a:t>
                </a:r>
                <a:r>
                  <a:rPr lang="en-US" altLang="en-US" dirty="0"/>
                  <a:t> on an open interval, </a:t>
                </a:r>
                <a:r>
                  <a:rPr lang="en-US" altLang="en-US" i="1" dirty="0"/>
                  <a:t>I</a:t>
                </a:r>
                <a:r>
                  <a:rPr lang="en-US" altLang="en-US" dirty="0"/>
                  <a:t>, if  </a:t>
                </a:r>
                <a:br>
                  <a:rPr lang="en-US" altLang="en-US" dirty="0"/>
                </a:b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)&lt;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whenever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/>
                  <a:t>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in the interval.</a:t>
                </a:r>
              </a:p>
              <a:p>
                <a:pPr marL="508000" indent="-508000"/>
                <a:r>
                  <a:rPr lang="en-US" altLang="en-US" dirty="0"/>
                  <a:t>2.  A function is </a:t>
                </a:r>
                <a:r>
                  <a:rPr lang="en-US" altLang="en-US" b="1" dirty="0"/>
                  <a:t>decreasing</a:t>
                </a:r>
                <a:r>
                  <a:rPr lang="en-US" altLang="en-US" dirty="0"/>
                  <a:t> on an open interval, </a:t>
                </a:r>
                <a:r>
                  <a:rPr lang="en-US" altLang="en-US" i="1" dirty="0"/>
                  <a:t>I</a:t>
                </a:r>
                <a:r>
                  <a:rPr lang="en-US" altLang="en-US" dirty="0"/>
                  <a:t>, if</a:t>
                </a:r>
                <a:br>
                  <a:rPr lang="en-US" altLang="en-US" dirty="0"/>
                </a:b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whenever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/>
                  <a:t>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in the interval.</a:t>
                </a:r>
              </a:p>
              <a:p>
                <a:pPr marL="508000" indent="-508000"/>
                <a:r>
                  <a:rPr lang="en-US" altLang="en-US" dirty="0"/>
                  <a:t>3.  A function is </a:t>
                </a:r>
                <a:r>
                  <a:rPr lang="en-US" altLang="en-US" b="1" dirty="0"/>
                  <a:t>constant</a:t>
                </a:r>
                <a:r>
                  <a:rPr lang="en-US" altLang="en-US" dirty="0"/>
                  <a:t> on an open interval, </a:t>
                </a:r>
                <a:r>
                  <a:rPr lang="en-US" altLang="en-US" i="1" dirty="0"/>
                  <a:t>I</a:t>
                </a:r>
                <a:r>
                  <a:rPr lang="en-US" altLang="en-US" dirty="0"/>
                  <a:t>, if</a:t>
                </a:r>
                <a:br>
                  <a:rPr lang="en-US" altLang="en-US" dirty="0"/>
                </a:b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in the interval.</a:t>
                </a:r>
              </a:p>
              <a:p>
                <a:pPr marL="508000" indent="-508000"/>
                <a:endParaRPr lang="en-US" altLang="en-US" dirty="0"/>
              </a:p>
              <a:p>
                <a:pPr marL="508000" indent="-508000"/>
                <a:r>
                  <a:rPr lang="en-US" altLang="en-US" dirty="0"/>
                  <a:t>See </a:t>
                </a:r>
                <a:r>
                  <a:rPr lang="en-US" altLang="en-US" dirty="0" smtClean="0"/>
                  <a:t>images </a:t>
                </a:r>
                <a:r>
                  <a:rPr lang="en-US" altLang="en-US" dirty="0"/>
                  <a:t>on next slide.</a:t>
                </a:r>
              </a:p>
              <a:p>
                <a:pPr marL="465138" indent="-465138"/>
                <a:r>
                  <a:rPr lang="en-US" altLang="en-US" dirty="0"/>
                  <a:t>                                                            </a:t>
                </a: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401" t="-1218" r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2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Increasing, Decreasing, and Constant Functions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59CBB3-6791-407A-BA5C-33689CE54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63" y="1267384"/>
            <a:ext cx="2953720" cy="2723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497F497-DB6A-46FF-8AD6-BEBF30461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144" y="3429000"/>
            <a:ext cx="3149078" cy="28602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D2DDBCE-05A6-4A8F-A67B-7B5DCB26D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546" y="1267384"/>
            <a:ext cx="3281454" cy="272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2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 Intervals on Which a Function Increases, Decreases, or is Constant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7958"/>
            <a:ext cx="8229600" cy="4888206"/>
          </a:xfrm>
        </p:spPr>
        <p:txBody>
          <a:bodyPr/>
          <a:lstStyle/>
          <a:p>
            <a:pPr marL="0" indent="0"/>
            <a:r>
              <a:rPr lang="en-US" altLang="en-US" dirty="0"/>
              <a:t>State the intervals on which the given function is increasing, decreasing, or constant.</a:t>
            </a:r>
          </a:p>
          <a:p>
            <a:pPr marL="0" indent="0"/>
            <a:r>
              <a:rPr lang="en-US" altLang="en-US" dirty="0"/>
              <a:t>Solution: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570163"/>
            <a:ext cx="383222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4622800" y="2359026"/>
            <a:ext cx="2176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increasing on 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4622800" y="3486150"/>
            <a:ext cx="2146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decreasing on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4622801" y="4806157"/>
            <a:ext cx="21764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increasing 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E999B655-DB4A-4EB6-83B1-D088E3C3E26D}"/>
                  </a:ext>
                </a:extLst>
              </p:cNvPr>
              <p:cNvSpPr txBox="1"/>
              <p:nvPr/>
            </p:nvSpPr>
            <p:spPr>
              <a:xfrm>
                <a:off x="6284345" y="2394142"/>
                <a:ext cx="232954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∞,−1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99B655-DB4A-4EB6-83B1-D088E3C3E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345" y="2394142"/>
                <a:ext cx="232954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402A3D2E-5152-4AE4-9ED3-A639EEAB8426}"/>
                  </a:ext>
                </a:extLst>
              </p:cNvPr>
              <p:cNvSpPr txBox="1"/>
              <p:nvPr/>
            </p:nvSpPr>
            <p:spPr>
              <a:xfrm>
                <a:off x="6353629" y="3483716"/>
                <a:ext cx="197076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2A3D2E-5152-4AE4-9ED3-A639EEAB8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629" y="3483716"/>
                <a:ext cx="197076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40E4D530-D5CE-4A82-8F93-83E34401D7A6}"/>
                  </a:ext>
                </a:extLst>
              </p:cNvPr>
              <p:cNvSpPr txBox="1"/>
              <p:nvPr/>
            </p:nvSpPr>
            <p:spPr>
              <a:xfrm>
                <a:off x="6223002" y="4820671"/>
                <a:ext cx="185782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,∞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E4D530-D5CE-4A82-8F93-83E34401D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002" y="4820671"/>
                <a:ext cx="185782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66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Definitions of Relative Maximum and Relative Minimum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65138" indent="-465138"/>
                <a:r>
                  <a:rPr lang="en-US" altLang="en-US" dirty="0">
                    <a:cs typeface="Times New Roman" panose="02020603050405020304" pitchFamily="18" charset="0"/>
                  </a:rPr>
                  <a:t>1.  A function value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cs typeface="Times New Roman" panose="02020603050405020304" pitchFamily="18" charset="0"/>
                  </a:rPr>
                  <a:t> is a </a:t>
                </a:r>
                <a:r>
                  <a:rPr lang="en-US" altLang="en-US" b="1" dirty="0">
                    <a:cs typeface="Times New Roman" panose="02020603050405020304" pitchFamily="18" charset="0"/>
                  </a:rPr>
                  <a:t>relative maximum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 of </a:t>
                </a:r>
                <a:r>
                  <a:rPr lang="en-US" altLang="en-US" i="1" dirty="0">
                    <a:cs typeface="Times New Roman" panose="02020603050405020304" pitchFamily="18" charset="0"/>
                  </a:rPr>
                  <a:t>f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 if there exists an open interval containing </a:t>
                </a:r>
                <a:r>
                  <a:rPr lang="en-US" altLang="en-US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cs typeface="Times New Roman" panose="02020603050405020304" pitchFamily="18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en-US" dirty="0">
                    <a:cs typeface="Times New Roman" panose="02020603050405020304" pitchFamily="18" charset="0"/>
                  </a:rPr>
                  <a:t> in the open interval.</a:t>
                </a:r>
              </a:p>
              <a:p>
                <a:pPr marL="465138" indent="-465138"/>
                <a:r>
                  <a:rPr lang="en-US" altLang="en-US" dirty="0">
                    <a:cs typeface="Times New Roman" panose="02020603050405020304" pitchFamily="18" charset="0"/>
                  </a:rPr>
                  <a:t>2. A function value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cs typeface="Times New Roman" panose="02020603050405020304" pitchFamily="18" charset="0"/>
                  </a:rPr>
                  <a:t> is a </a:t>
                </a:r>
                <a:r>
                  <a:rPr lang="en-US" altLang="en-US" b="1" dirty="0">
                    <a:cs typeface="Times New Roman" panose="02020603050405020304" pitchFamily="18" charset="0"/>
                  </a:rPr>
                  <a:t>relative minimum 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of </a:t>
                </a:r>
                <a:r>
                  <a:rPr lang="en-US" altLang="en-US" i="1" dirty="0">
                    <a:cs typeface="Times New Roman" panose="02020603050405020304" pitchFamily="18" charset="0"/>
                  </a:rPr>
                  <a:t>f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 if there exists an open interval containing </a:t>
                </a:r>
                <a:r>
                  <a:rPr lang="en-US" altLang="en-US" i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cs typeface="Times New Roman" panose="02020603050405020304" pitchFamily="18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dirty="0">
                    <a:cs typeface="Times New Roman" panose="02020603050405020304" pitchFamily="18" charset="0"/>
                  </a:rPr>
                  <a:t> in the open interval.</a:t>
                </a:r>
              </a:p>
              <a:p>
                <a:pPr algn="l"/>
                <a:endParaRPr lang="en-US" b="0" i="0" u="none" strike="noStrike" baseline="0" dirty="0"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b="0" i="0" u="none" strike="noStrike" baseline="0" dirty="0">
                    <a:cs typeface="Times New Roman" panose="02020603050405020304" pitchFamily="18" charset="0"/>
                  </a:rPr>
                  <a:t>The word </a:t>
                </a:r>
                <a:r>
                  <a:rPr lang="en-US" b="0" i="1" u="none" strike="noStrike" baseline="0" dirty="0">
                    <a:cs typeface="Times New Roman" panose="02020603050405020304" pitchFamily="18" charset="0"/>
                  </a:rPr>
                  <a:t>local </a:t>
                </a:r>
                <a:r>
                  <a:rPr lang="en-US" b="0" i="0" u="none" strike="noStrike" baseline="0" dirty="0">
                    <a:cs typeface="Times New Roman" panose="02020603050405020304" pitchFamily="18" charset="0"/>
                  </a:rPr>
                  <a:t>is sometimes used </a:t>
                </a:r>
                <a:br>
                  <a:rPr lang="en-US" b="0" i="0" u="none" strike="noStrike" baseline="0" dirty="0">
                    <a:cs typeface="Times New Roman" panose="02020603050405020304" pitchFamily="18" charset="0"/>
                  </a:rPr>
                </a:br>
                <a:r>
                  <a:rPr lang="en-US" b="0" i="0" u="none" strike="noStrike" baseline="0" dirty="0">
                    <a:cs typeface="Times New Roman" panose="02020603050405020304" pitchFamily="18" charset="0"/>
                  </a:rPr>
                  <a:t>instead of </a:t>
                </a:r>
                <a:r>
                  <a:rPr lang="en-US" b="0" i="1" u="none" strike="noStrike" baseline="0" dirty="0">
                    <a:cs typeface="Times New Roman" panose="02020603050405020304" pitchFamily="18" charset="0"/>
                  </a:rPr>
                  <a:t>relative </a:t>
                </a:r>
                <a:r>
                  <a:rPr lang="en-US" b="0" i="0" u="none" strike="noStrike" baseline="0" dirty="0">
                    <a:cs typeface="Times New Roman" panose="02020603050405020304" pitchFamily="18" charset="0"/>
                  </a:rPr>
                  <a:t>when describing </a:t>
                </a:r>
                <a:br>
                  <a:rPr lang="en-US" b="0" i="0" u="none" strike="noStrike" baseline="0" dirty="0">
                    <a:cs typeface="Times New Roman" panose="02020603050405020304" pitchFamily="18" charset="0"/>
                  </a:rPr>
                </a:br>
                <a:r>
                  <a:rPr lang="en-US" b="0" i="0" u="none" strike="noStrike" baseline="0" dirty="0">
                    <a:cs typeface="Times New Roman" panose="02020603050405020304" pitchFamily="18" charset="0"/>
                  </a:rPr>
                  <a:t>maxima or minima.</a:t>
                </a:r>
                <a:endParaRPr lang="en-US" altLang="en-US" dirty="0">
                  <a:cs typeface="Times New Roman" panose="02020603050405020304" pitchFamily="18" charset="0"/>
                </a:endParaRPr>
              </a:p>
              <a:p>
                <a:pPr marL="465138" indent="-465138"/>
                <a:endParaRPr lang="en-US" alt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6F76A1-4C57-41F3-B4D1-2EEE80DF7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052" y="3860904"/>
            <a:ext cx="26860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990600" y="2172593"/>
            <a:ext cx="3726665" cy="3731261"/>
            <a:chOff x="990600" y="2172593"/>
            <a:chExt cx="3726665" cy="3731261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flipV="1">
              <a:off x="990600" y="4244340"/>
              <a:ext cx="3594100" cy="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6" name="Freeform 5"/>
            <p:cNvSpPr/>
            <p:nvPr/>
          </p:nvSpPr>
          <p:spPr bwMode="auto">
            <a:xfrm>
              <a:off x="2072640" y="2712720"/>
              <a:ext cx="807720" cy="3063240"/>
            </a:xfrm>
            <a:custGeom>
              <a:avLst/>
              <a:gdLst>
                <a:gd name="connsiteX0" fmla="*/ 0 w 807720"/>
                <a:gd name="connsiteY0" fmla="*/ 3063240 h 3063240"/>
                <a:gd name="connsiteX1" fmla="*/ 289560 w 807720"/>
                <a:gd name="connsiteY1" fmla="*/ 899160 h 3063240"/>
                <a:gd name="connsiteX2" fmla="*/ 624840 w 807720"/>
                <a:gd name="connsiteY2" fmla="*/ 1965960 h 3063240"/>
                <a:gd name="connsiteX3" fmla="*/ 807720 w 807720"/>
                <a:gd name="connsiteY3" fmla="*/ 0 h 306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7720" h="3063240">
                  <a:moveTo>
                    <a:pt x="0" y="3063240"/>
                  </a:moveTo>
                  <a:cubicBezTo>
                    <a:pt x="92710" y="2072640"/>
                    <a:pt x="185420" y="1082040"/>
                    <a:pt x="289560" y="899160"/>
                  </a:cubicBezTo>
                  <a:cubicBezTo>
                    <a:pt x="393700" y="716280"/>
                    <a:pt x="538480" y="2115820"/>
                    <a:pt x="624840" y="1965960"/>
                  </a:cubicBezTo>
                  <a:cubicBezTo>
                    <a:pt x="711200" y="1816100"/>
                    <a:pt x="759460" y="908050"/>
                    <a:pt x="807720" y="0"/>
                  </a:cubicBezTo>
                </a:path>
              </a:pathLst>
            </a:cu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2072640" y="2667000"/>
              <a:ext cx="1463040" cy="3078480"/>
            </a:xfrm>
            <a:custGeom>
              <a:avLst/>
              <a:gdLst>
                <a:gd name="connsiteX0" fmla="*/ 0 w 594360"/>
                <a:gd name="connsiteY0" fmla="*/ 3078480 h 3078480"/>
                <a:gd name="connsiteX1" fmla="*/ 137160 w 594360"/>
                <a:gd name="connsiteY1" fmla="*/ 944880 h 3078480"/>
                <a:gd name="connsiteX2" fmla="*/ 457200 w 594360"/>
                <a:gd name="connsiteY2" fmla="*/ 2103120 h 3078480"/>
                <a:gd name="connsiteX3" fmla="*/ 594360 w 594360"/>
                <a:gd name="connsiteY3" fmla="*/ 0 h 307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360" h="3078480">
                  <a:moveTo>
                    <a:pt x="0" y="3078480"/>
                  </a:moveTo>
                  <a:cubicBezTo>
                    <a:pt x="30480" y="2092960"/>
                    <a:pt x="60960" y="1107440"/>
                    <a:pt x="137160" y="944880"/>
                  </a:cubicBezTo>
                  <a:cubicBezTo>
                    <a:pt x="213360" y="782320"/>
                    <a:pt x="381000" y="2260600"/>
                    <a:pt x="457200" y="2103120"/>
                  </a:cubicBezTo>
                  <a:cubicBezTo>
                    <a:pt x="533400" y="1945640"/>
                    <a:pt x="563880" y="972820"/>
                    <a:pt x="594360" y="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2544733" y="2172593"/>
              <a:ext cx="29848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000" i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2000" i="1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4418785" y="4170389"/>
              <a:ext cx="29848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000" i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2000" i="1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2361299" y="2560320"/>
              <a:ext cx="510141" cy="3308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</a:pPr>
              <a:r>
                <a:rPr lang="en-US" altLang="en-US" sz="19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25</a:t>
              </a:r>
            </a:p>
            <a:p>
              <a:pPr algn="r" eaLnBrk="1" hangingPunct="1">
                <a:spcBef>
                  <a:spcPct val="0"/>
                </a:spcBef>
              </a:pPr>
              <a:r>
                <a:rPr lang="en-US" altLang="en-US" sz="19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20</a:t>
              </a:r>
            </a:p>
            <a:p>
              <a:pPr algn="r" eaLnBrk="1" hangingPunct="1">
                <a:spcBef>
                  <a:spcPct val="0"/>
                </a:spcBef>
              </a:pPr>
              <a:r>
                <a:rPr lang="en-US" altLang="en-US" sz="19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15</a:t>
              </a:r>
            </a:p>
            <a:p>
              <a:pPr algn="r" eaLnBrk="1" hangingPunct="1">
                <a:spcBef>
                  <a:spcPct val="0"/>
                </a:spcBef>
              </a:pPr>
              <a:r>
                <a:rPr lang="en-US" altLang="en-US" sz="19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10</a:t>
              </a:r>
            </a:p>
            <a:p>
              <a:pPr algn="r" eaLnBrk="1" hangingPunct="1">
                <a:spcBef>
                  <a:spcPct val="0"/>
                </a:spcBef>
              </a:pPr>
              <a:r>
                <a:rPr lang="en-US" altLang="en-US" sz="19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5</a:t>
              </a:r>
            </a:p>
            <a:p>
              <a:pPr algn="r" eaLnBrk="1" hangingPunct="1">
                <a:spcBef>
                  <a:spcPct val="0"/>
                </a:spcBef>
              </a:pPr>
              <a:endParaRPr lang="en-US" altLang="en-US" sz="19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algn="r" eaLnBrk="1" hangingPunct="1">
                <a:spcBef>
                  <a:spcPct val="0"/>
                </a:spcBef>
              </a:pPr>
              <a:r>
                <a:rPr lang="en-US" altLang="en-US" sz="19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-5</a:t>
              </a:r>
            </a:p>
            <a:p>
              <a:pPr algn="r" eaLnBrk="1" hangingPunct="1">
                <a:spcBef>
                  <a:spcPct val="0"/>
                </a:spcBef>
              </a:pPr>
              <a:r>
                <a:rPr lang="en-US" altLang="en-US" sz="19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-10</a:t>
              </a:r>
            </a:p>
            <a:p>
              <a:pPr algn="r" eaLnBrk="1" hangingPunct="1">
                <a:spcBef>
                  <a:spcPct val="0"/>
                </a:spcBef>
              </a:pPr>
              <a:r>
                <a:rPr lang="en-US" altLang="en-US" sz="19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-15</a:t>
              </a:r>
            </a:p>
            <a:p>
              <a:pPr algn="r" eaLnBrk="1" hangingPunct="1">
                <a:spcBef>
                  <a:spcPct val="0"/>
                </a:spcBef>
              </a:pPr>
              <a:r>
                <a:rPr lang="en-US" altLang="en-US" sz="19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-20</a:t>
              </a:r>
              <a:endParaRPr lang="en-US" altLang="en-US" sz="1900" dirty="0" smtClean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algn="r" eaLnBrk="1" hangingPunct="1">
                <a:spcBef>
                  <a:spcPct val="0"/>
                </a:spcBef>
              </a:pPr>
              <a:r>
                <a:rPr lang="en-US" altLang="en-US" sz="19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-25</a:t>
              </a:r>
              <a:endParaRPr lang="en-US" altLang="en-US" sz="19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rot="5400000" flipV="1">
              <a:off x="1042641" y="4106803"/>
              <a:ext cx="3594100" cy="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1021894" y="4196080"/>
              <a:ext cx="345612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-4   -3   -2   -1         1    2    3    4</a:t>
              </a:r>
              <a:endPara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 Use Graphs to Locate Relative Maxima or Minima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23890"/>
            <a:ext cx="8229600" cy="4902274"/>
          </a:xfrm>
        </p:spPr>
        <p:txBody>
          <a:bodyPr/>
          <a:lstStyle/>
          <a:p>
            <a:pPr marL="0" indent="0"/>
            <a:r>
              <a:rPr lang="en-US" altLang="en-US" dirty="0"/>
              <a:t>Identify the relative maxima and minima for the graph of </a:t>
            </a:r>
            <a:r>
              <a:rPr lang="en-US" altLang="en-US" i="1" dirty="0"/>
              <a:t>f</a:t>
            </a:r>
            <a:r>
              <a:rPr lang="en-US" altLang="en-US" dirty="0"/>
              <a:t>.</a:t>
            </a:r>
          </a:p>
          <a:p>
            <a:pPr marL="0" indent="0"/>
            <a:r>
              <a:rPr lang="en-US" altLang="en-US" dirty="0"/>
              <a:t>Solution: </a:t>
            </a:r>
          </a:p>
        </p:txBody>
      </p:sp>
      <p:graphicFrame>
        <p:nvGraphicFramePr>
          <p:cNvPr id="788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530117"/>
              </p:ext>
            </p:extLst>
          </p:nvPr>
        </p:nvGraphicFramePr>
        <p:xfrm>
          <a:off x="2349352" y="3532869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8" name="Equation" r:id="rId3" imgW="190500" imgH="228600" progId="Equation.DSMT4">
                  <p:embed/>
                </p:oleObj>
              </mc:Choice>
              <mc:Fallback>
                <p:oleObj name="Equation" r:id="rId3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352" y="3532869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545650"/>
              </p:ext>
            </p:extLst>
          </p:nvPr>
        </p:nvGraphicFramePr>
        <p:xfrm>
          <a:off x="3075305" y="4710113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9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5305" y="4710113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8855" name="Text Box 7"/>
              <p:cNvSpPr txBox="1">
                <a:spLocks noChangeArrowheads="1"/>
              </p:cNvSpPr>
              <p:nvPr/>
            </p:nvSpPr>
            <p:spPr bwMode="auto">
              <a:xfrm>
                <a:off x="4725988" y="2709863"/>
                <a:ext cx="4205287" cy="946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f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has a </a:t>
                </a:r>
                <a:r>
                  <a:rPr lang="en-US" altLang="en-US" sz="2800" dirty="0">
                    <a:solidFill>
                      <a:srgbClr val="B40400"/>
                    </a:solidFill>
                    <a:latin typeface="Times New Roman" panose="02020603050405020304" pitchFamily="18" charset="0"/>
                  </a:rPr>
                  <a:t>relative maximum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at </a:t>
                </a:r>
              </a:p>
              <a:p>
                <a:pPr eaLnBrk="1" hangingPunct="1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=−1.</m:t>
                      </m:r>
                    </m:oMath>
                  </m:oMathPara>
                </a14:m>
                <a:endParaRPr lang="en-US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85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5988" y="2709863"/>
                <a:ext cx="4205287" cy="946150"/>
              </a:xfrm>
              <a:prstGeom prst="rect">
                <a:avLst/>
              </a:prstGeom>
              <a:blipFill rotWithShape="1">
                <a:blip r:embed="rId8"/>
                <a:stretch>
                  <a:fillRect l="-2899" t="-6452" r="-30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856" name="Text Box 8"/>
              <p:cNvSpPr txBox="1">
                <a:spLocks noChangeArrowheads="1"/>
              </p:cNvSpPr>
              <p:nvPr/>
            </p:nvSpPr>
            <p:spPr bwMode="auto">
              <a:xfrm>
                <a:off x="4725988" y="4710113"/>
                <a:ext cx="4146550" cy="946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f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has a 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relative minimum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at </a:t>
                </a:r>
              </a:p>
              <a:p>
                <a:pPr eaLnBrk="1" hangingPunct="1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=1.</m:t>
                      </m:r>
                    </m:oMath>
                  </m:oMathPara>
                </a14:m>
                <a:endParaRPr lang="en-US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856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5988" y="4710113"/>
                <a:ext cx="4146550" cy="946150"/>
              </a:xfrm>
              <a:prstGeom prst="rect">
                <a:avLst/>
              </a:prstGeom>
              <a:blipFill rotWithShape="1">
                <a:blip r:embed="rId9"/>
                <a:stretch>
                  <a:fillRect l="-2941" t="-6452" r="-30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725988" y="3647169"/>
            <a:ext cx="43172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The relative maximum is 10.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4712728" y="5608566"/>
                <a:ext cx="460414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The relative minimum is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10.</a:t>
                </a:r>
                <a:endParaRPr lang="en-US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2728" y="5608566"/>
                <a:ext cx="4604146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2649" t="-11628" r="-132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01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Tests for Symmetry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DB82B445-8D77-44A5-8252-D51BE8303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02025"/>
              </p:ext>
            </p:extLst>
          </p:nvPr>
        </p:nvGraphicFramePr>
        <p:xfrm>
          <a:off x="219074" y="1426028"/>
          <a:ext cx="8705852" cy="42976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352926">
                  <a:extLst>
                    <a:ext uri="{9D8B030D-6E8A-4147-A177-3AD203B41FA5}">
                      <a16:colId xmlns:a16="http://schemas.microsoft.com/office/drawing/2014/main" xmlns="" val="3609221523"/>
                    </a:ext>
                  </a:extLst>
                </a:gridCol>
                <a:gridCol w="4352926">
                  <a:extLst>
                    <a:ext uri="{9D8B030D-6E8A-4147-A177-3AD203B41FA5}">
                      <a16:colId xmlns:a16="http://schemas.microsoft.com/office/drawing/2014/main" xmlns="" val="1224244199"/>
                    </a:ext>
                  </a:extLst>
                </a:gridCol>
              </a:tblGrid>
              <a:tr h="4051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Definition of Symmetry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Test for Symmetry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8600963"/>
                  </a:ext>
                </a:extLst>
              </a:tr>
              <a:tr h="40519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graph of the equation is 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symmetric with respect to the </a:t>
                      </a:r>
                      <a:b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-axis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if for every point (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x, 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on the graph, the point (−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is also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the graph.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Substituting −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 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the equation results in an equivalent equation.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3362624"/>
                  </a:ext>
                </a:extLst>
              </a:tr>
              <a:tr h="40519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graph of the equation is 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symmetric with respect to the </a:t>
                      </a:r>
                      <a:b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-axis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if for every point (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x, 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on the graph, the point (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−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is also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the graph.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Substituting 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400" b="0" i="1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 </a:t>
                      </a:r>
                      <a:r>
                        <a:rPr lang="en-US" sz="2400" b="0" i="1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 the equation results in an equivalent equation.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6299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9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Tests for Symmetry (continued)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DB82B445-8D77-44A5-8252-D51BE8303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62126"/>
              </p:ext>
            </p:extLst>
          </p:nvPr>
        </p:nvGraphicFramePr>
        <p:xfrm>
          <a:off x="207961" y="1484084"/>
          <a:ext cx="8705852" cy="23774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352926">
                  <a:extLst>
                    <a:ext uri="{9D8B030D-6E8A-4147-A177-3AD203B41FA5}">
                      <a16:colId xmlns:a16="http://schemas.microsoft.com/office/drawing/2014/main" xmlns="" val="3609221523"/>
                    </a:ext>
                  </a:extLst>
                </a:gridCol>
                <a:gridCol w="4352926">
                  <a:extLst>
                    <a:ext uri="{9D8B030D-6E8A-4147-A177-3AD203B41FA5}">
                      <a16:colId xmlns:a16="http://schemas.microsoft.com/office/drawing/2014/main" xmlns="" val="1224244199"/>
                    </a:ext>
                  </a:extLst>
                </a:gridCol>
              </a:tblGrid>
              <a:tr h="4051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Definition of Symmetry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Test for Symmetry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8600963"/>
                  </a:ext>
                </a:extLst>
              </a:tr>
              <a:tr h="40519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graph of the equation is 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symmetric with respect to the origin 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for every point (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x, 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on the graph, the point (−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x, 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is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also on the graph.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Substituting −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 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−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 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the equation results in an equivalent equation.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1600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8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12051</TotalTime>
  <Words>1437</Words>
  <Application>Microsoft Office PowerPoint</Application>
  <PresentationFormat>Letter Paper (8.5x11 in)</PresentationFormat>
  <Paragraphs>165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Times New Roman</vt:lpstr>
      <vt:lpstr>Arial Narrow</vt:lpstr>
      <vt:lpstr>Cambria Math</vt:lpstr>
      <vt:lpstr>Calibri</vt:lpstr>
      <vt:lpstr>Tahoma</vt:lpstr>
      <vt:lpstr>3_Custom Design</vt:lpstr>
      <vt:lpstr>Equation</vt:lpstr>
      <vt:lpstr>PowerPoint Presentation</vt:lpstr>
      <vt:lpstr>Objectives</vt:lpstr>
      <vt:lpstr>Increasing, Decreasing, and Constant Functions</vt:lpstr>
      <vt:lpstr>Increasing, Decreasing, and Constant Functions</vt:lpstr>
      <vt:lpstr>Example 1:  Intervals on Which a Function Increases, Decreases, or is Constant</vt:lpstr>
      <vt:lpstr>Definitions of Relative Maximum and Relative Minimum</vt:lpstr>
      <vt:lpstr>Example:  Use Graphs to Locate Relative Maxima or Minima</vt:lpstr>
      <vt:lpstr>Tests for Symmetry</vt:lpstr>
      <vt:lpstr>Tests for Symmetry (continued)</vt:lpstr>
      <vt:lpstr>Example 2: Testing for Symmetry</vt:lpstr>
      <vt:lpstr>Example 2: Testing for Symmetry (continued)</vt:lpstr>
      <vt:lpstr>Definitions of Even and Odd Functions</vt:lpstr>
      <vt:lpstr>Identifying Even or Odd Functions from Equations</vt:lpstr>
      <vt:lpstr>Example 5c:  Identifying Even or Odd Functions</vt:lpstr>
      <vt:lpstr>Piecewise Functions</vt:lpstr>
      <vt:lpstr>Example 6:  Evaluating a Piecewise Function</vt:lpstr>
      <vt:lpstr>Example 7:  Graphing a Piecewise Function</vt:lpstr>
      <vt:lpstr>Example 7:  Graphing a Piecewise Function    (continued)</vt:lpstr>
      <vt:lpstr>Definition of the Difference Quotient of a Function</vt:lpstr>
      <vt:lpstr>Example 8a:  Evaluating and Simplifying a Difference Quotient</vt:lpstr>
      <vt:lpstr>Example 8b:  Evaluating and Simplifying a Difference Quotient   </vt:lpstr>
    </vt:vector>
  </TitlesOfParts>
  <Company>Copyright © 2022, 2018, 2014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8th Edition</dc:title>
  <dc:creator>Robert Blitzer</dc:creator>
  <cp:lastModifiedBy>Christi Verity</cp:lastModifiedBy>
  <cp:revision>962</cp:revision>
  <cp:lastPrinted>2001-11-04T00:51:13Z</cp:lastPrinted>
  <dcterms:created xsi:type="dcterms:W3CDTF">2005-02-25T19:46:41Z</dcterms:created>
  <dcterms:modified xsi:type="dcterms:W3CDTF">2023-01-06T19:57:49Z</dcterms:modified>
</cp:coreProperties>
</file>