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5" r:id="rId1"/>
  </p:sldMasterIdLst>
  <p:notesMasterIdLst>
    <p:notesMasterId r:id="rId23"/>
  </p:notesMasterIdLst>
  <p:handoutMasterIdLst>
    <p:handoutMasterId r:id="rId24"/>
  </p:handoutMasterIdLst>
  <p:sldIdLst>
    <p:sldId id="956" r:id="rId2"/>
    <p:sldId id="1077" r:id="rId3"/>
    <p:sldId id="1078" r:id="rId4"/>
    <p:sldId id="1079" r:id="rId5"/>
    <p:sldId id="1080" r:id="rId6"/>
    <p:sldId id="1081" r:id="rId7"/>
    <p:sldId id="1082" r:id="rId8"/>
    <p:sldId id="1083" r:id="rId9"/>
    <p:sldId id="1084" r:id="rId10"/>
    <p:sldId id="1085" r:id="rId11"/>
    <p:sldId id="1086" r:id="rId12"/>
    <p:sldId id="1087" r:id="rId13"/>
    <p:sldId id="1088" r:id="rId14"/>
    <p:sldId id="1089" r:id="rId15"/>
    <p:sldId id="1090" r:id="rId16"/>
    <p:sldId id="1091" r:id="rId17"/>
    <p:sldId id="1092" r:id="rId18"/>
    <p:sldId id="1093" r:id="rId19"/>
    <p:sldId id="1094" r:id="rId20"/>
    <p:sldId id="1095" r:id="rId21"/>
    <p:sldId id="1096" r:id="rId22"/>
  </p:sldIdLst>
  <p:sldSz cx="9144000" cy="6858000" type="letter"/>
  <p:notesSz cx="6858000" cy="9144000"/>
  <p:embeddedFontLst>
    <p:embeddedFont>
      <p:font typeface="Arial Narrow" pitchFamily="34" charset="0"/>
      <p:regular r:id="rId25"/>
      <p:bold r:id="rId26"/>
      <p:italic r:id="rId27"/>
      <p:boldItalic r:id="rId28"/>
    </p:embeddedFont>
    <p:embeddedFont>
      <p:font typeface="Cambria Math" pitchFamily="18" charset="0"/>
      <p:regular r:id="rId29"/>
    </p:embeddedFont>
    <p:embeddedFont>
      <p:font typeface="Calibri" pitchFamily="34" charset="0"/>
      <p:regular r:id="rId30"/>
      <p:bold r:id="rId31"/>
      <p:italic r:id="rId32"/>
      <p:boldItalic r:id="rId33"/>
    </p:embeddedFont>
    <p:embeddedFont>
      <p:font typeface="Tahoma" pitchFamily="34" charset="0"/>
      <p:regular r:id="rId34"/>
      <p:bold r:id="rId35"/>
    </p:embeddedFont>
  </p:embeddedFontLst>
  <p:custDataLst>
    <p:tags r:id="rId36"/>
  </p:custDataLst>
  <p:defaultTextStyle>
    <a:defPPr>
      <a:defRPr lang="en-CA"/>
    </a:defPPr>
    <a:lvl1pPr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5pPr>
    <a:lvl6pPr marL="2286000" algn="l" defTabSz="914400" rtl="0" eaLnBrk="1" latinLnBrk="0" hangingPunct="1">
      <a:defRPr sz="2800" kern="1200">
        <a:solidFill>
          <a:srgbClr val="3333FF"/>
        </a:solidFill>
        <a:latin typeface="Times New Roman" panose="02020603050405020304" pitchFamily="18" charset="0"/>
        <a:ea typeface="+mn-ea"/>
        <a:cs typeface="+mn-cs"/>
      </a:defRPr>
    </a:lvl6pPr>
    <a:lvl7pPr marL="2743200" algn="l" defTabSz="914400" rtl="0" eaLnBrk="1" latinLnBrk="0" hangingPunct="1">
      <a:defRPr sz="2800" kern="1200">
        <a:solidFill>
          <a:srgbClr val="3333FF"/>
        </a:solidFill>
        <a:latin typeface="Times New Roman" panose="02020603050405020304" pitchFamily="18" charset="0"/>
        <a:ea typeface="+mn-ea"/>
        <a:cs typeface="+mn-cs"/>
      </a:defRPr>
    </a:lvl7pPr>
    <a:lvl8pPr marL="3200400" algn="l" defTabSz="914400" rtl="0" eaLnBrk="1" latinLnBrk="0" hangingPunct="1">
      <a:defRPr sz="2800" kern="1200">
        <a:solidFill>
          <a:srgbClr val="3333FF"/>
        </a:solidFill>
        <a:latin typeface="Times New Roman" panose="02020603050405020304" pitchFamily="18" charset="0"/>
        <a:ea typeface="+mn-ea"/>
        <a:cs typeface="+mn-cs"/>
      </a:defRPr>
    </a:lvl8pPr>
    <a:lvl9pPr marL="3657600" algn="l" defTabSz="914400" rtl="0" eaLnBrk="1" latinLnBrk="0" hangingPunct="1">
      <a:defRPr sz="2800" kern="1200">
        <a:solidFill>
          <a:srgbClr val="3333FF"/>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3709">
          <p15:clr>
            <a:srgbClr val="A4A3A4"/>
          </p15:clr>
        </p15:guide>
        <p15:guide id="2" orient="horz" pos="910">
          <p15:clr>
            <a:srgbClr val="A4A3A4"/>
          </p15:clr>
        </p15:guide>
        <p15:guide id="3" pos="2888">
          <p15:clr>
            <a:srgbClr val="A4A3A4"/>
          </p15:clr>
        </p15:guide>
        <p15:guide id="4" pos="179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86542"/>
    <a:srgbClr val="4F2270"/>
    <a:srgbClr val="441D61"/>
    <a:srgbClr val="FFFFFF"/>
    <a:srgbClr val="3399FF"/>
    <a:srgbClr val="CCECFF"/>
    <a:srgbClr val="2BCEDF"/>
    <a:srgbClr val="BFE8FD"/>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41" autoAdjust="0"/>
    <p:restoredTop sz="93153" autoAdjust="0"/>
  </p:normalViewPr>
  <p:slideViewPr>
    <p:cSldViewPr snapToGrid="0" snapToObjects="1">
      <p:cViewPr varScale="1">
        <p:scale>
          <a:sx n="66" d="100"/>
          <a:sy n="66" d="100"/>
        </p:scale>
        <p:origin x="-330" y="-108"/>
      </p:cViewPr>
      <p:guideLst>
        <p:guide orient="horz" pos="3709"/>
        <p:guide orient="horz" pos="910"/>
        <p:guide pos="2888"/>
        <p:guide pos="17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2298" y="-5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10E77270-D752-4A69-956D-54DE5394951C}" type="slidenum">
              <a:rPr lang="en-CA" altLang="en-US"/>
              <a:pPr>
                <a:defRPr/>
              </a:pPr>
              <a:t>‹#›</a:t>
            </a:fld>
            <a:endParaRPr lang="en-CA" altLang="en-US"/>
          </a:p>
        </p:txBody>
      </p:sp>
    </p:spTree>
    <p:extLst>
      <p:ext uri="{BB962C8B-B14F-4D97-AF65-F5344CB8AC3E}">
        <p14:creationId xmlns:p14="http://schemas.microsoft.com/office/powerpoint/2010/main" val="1975601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A3830591-CFF9-4851-8FC0-8C47E8236FC5}" type="slidenum">
              <a:rPr lang="en-CA" altLang="en-US"/>
              <a:pPr>
                <a:defRPr/>
              </a:pPr>
              <a:t>‹#›</a:t>
            </a:fld>
            <a:endParaRPr lang="en-CA" altLang="en-US"/>
          </a:p>
        </p:txBody>
      </p:sp>
    </p:spTree>
    <p:extLst>
      <p:ext uri="{BB962C8B-B14F-4D97-AF65-F5344CB8AC3E}">
        <p14:creationId xmlns:p14="http://schemas.microsoft.com/office/powerpoint/2010/main" val="29226078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mn-ea"/>
        <a:cs typeface="+mn-cs"/>
      </a:defRPr>
    </a:lvl1pPr>
    <a:lvl2pPr marL="457200" algn="l" rtl="0" eaLnBrk="0" fontAlgn="base" hangingPunct="0">
      <a:spcBef>
        <a:spcPct val="30000"/>
      </a:spcBef>
      <a:spcAft>
        <a:spcPct val="0"/>
      </a:spcAft>
      <a:defRPr sz="16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3E9E9A-F84E-4838-87B3-CFAE17ACD626}" type="slidenum">
              <a:rPr lang="en-CA" altLang="en-US" smtClean="0">
                <a:latin typeface="Tahoma" panose="020B0604030504040204" pitchFamily="34" charset="0"/>
              </a:rPr>
              <a:pPr>
                <a:spcBef>
                  <a:spcPct val="0"/>
                </a:spcBef>
              </a:pPr>
              <a:t>1</a:t>
            </a:fld>
            <a:endParaRPr lang="en-CA" altLang="en-US">
              <a:latin typeface="Tahoma" panose="020B060403050404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13899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16305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809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8210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2734" y="0"/>
            <a:ext cx="9031266" cy="973138"/>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4949825"/>
          </a:xfrm>
        </p:spPr>
        <p:txBody>
          <a:bodyPr/>
          <a:lstStyle/>
          <a:p>
            <a:pPr lvl="0"/>
            <a:endParaRPr lang="en-US" noProof="0"/>
          </a:p>
        </p:txBody>
      </p:sp>
    </p:spTree>
    <p:extLst>
      <p:ext uri="{BB962C8B-B14F-4D97-AF65-F5344CB8AC3E}">
        <p14:creationId xmlns:p14="http://schemas.microsoft.com/office/powerpoint/2010/main" val="108311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30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1661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786" y="0"/>
            <a:ext cx="9006214" cy="1176338"/>
          </a:xfrm>
        </p:spPr>
        <p:txBody>
          <a:bodyPr/>
          <a:lstStyle/>
          <a:p>
            <a:r>
              <a:rPr lang="en-US"/>
              <a:t>Click to edit Master title style</a:t>
            </a:r>
          </a:p>
        </p:txBody>
      </p:sp>
      <p:sp>
        <p:nvSpPr>
          <p:cNvPr id="3" name="Content Placeholder 2"/>
          <p:cNvSpPr>
            <a:spLocks noGrp="1"/>
          </p:cNvSpPr>
          <p:nvPr>
            <p:ph sz="half" idx="1"/>
          </p:nvPr>
        </p:nvSpPr>
        <p:spPr>
          <a:xfrm>
            <a:off x="457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96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973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642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84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8156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3727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 Box 6"/>
          <p:cNvSpPr txBox="1">
            <a:spLocks noChangeArrowheads="1"/>
          </p:cNvSpPr>
          <p:nvPr userDrawn="1"/>
        </p:nvSpPr>
        <p:spPr bwMode="auto">
          <a:xfrm>
            <a:off x="1058863" y="0"/>
            <a:ext cx="1785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ctr" eaLnBrk="1" hangingPunct="1">
              <a:defRPr/>
            </a:pPr>
            <a:endParaRPr lang="en-US" altLang="en-US" sz="2400">
              <a:solidFill>
                <a:schemeClr val="tx1"/>
              </a:solidFill>
              <a:latin typeface="Arial" panose="020B0604020202020204" pitchFamily="34" charset="0"/>
            </a:endParaRPr>
          </a:p>
        </p:txBody>
      </p:sp>
      <p:sp>
        <p:nvSpPr>
          <p:cNvPr id="1027" name="Text Box 8"/>
          <p:cNvSpPr txBox="1">
            <a:spLocks noChangeArrowheads="1"/>
          </p:cNvSpPr>
          <p:nvPr userDrawn="1"/>
        </p:nvSpPr>
        <p:spPr bwMode="auto">
          <a:xfrm>
            <a:off x="0" y="85725"/>
            <a:ext cx="1785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r" eaLnBrk="1" hangingPunct="1">
              <a:defRPr/>
            </a:pPr>
            <a:endParaRPr lang="en-US" altLang="en-US" sz="4400">
              <a:solidFill>
                <a:srgbClr val="FEE692"/>
              </a:solidFill>
              <a:latin typeface="Arial Narrow" panose="020B0606020202030204" pitchFamily="34" charset="0"/>
            </a:endParaRPr>
          </a:p>
        </p:txBody>
      </p:sp>
      <p:sp>
        <p:nvSpPr>
          <p:cNvPr id="1028" name="Rectangle 8"/>
          <p:cNvSpPr>
            <a:spLocks noGrp="1" noChangeArrowheads="1"/>
          </p:cNvSpPr>
          <p:nvPr>
            <p:ph type="title"/>
          </p:nvPr>
        </p:nvSpPr>
        <p:spPr bwMode="auto">
          <a:xfrm>
            <a:off x="207962" y="0"/>
            <a:ext cx="8705851"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sp>
        <p:nvSpPr>
          <p:cNvPr id="1029" name="Rectangle 3"/>
          <p:cNvSpPr>
            <a:spLocks noGrp="1" noChangeArrowheads="1"/>
          </p:cNvSpPr>
          <p:nvPr>
            <p:ph type="body" idx="1"/>
          </p:nvPr>
        </p:nvSpPr>
        <p:spPr bwMode="auto">
          <a:xfrm>
            <a:off x="207963" y="1214882"/>
            <a:ext cx="8705850" cy="500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17" descr="Pearson_Strap_Bound_Whit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6356350"/>
            <a:ext cx="1909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0"/>
          <p:cNvSpPr>
            <a:spLocks noChangeArrowheads="1"/>
          </p:cNvSpPr>
          <p:nvPr userDrawn="1"/>
        </p:nvSpPr>
        <p:spPr bwMode="gray">
          <a:xfrm>
            <a:off x="0" y="6407150"/>
            <a:ext cx="9144000" cy="457200"/>
          </a:xfrm>
          <a:prstGeom prst="rect">
            <a:avLst/>
          </a:prstGeom>
          <a:solidFill>
            <a:srgbClr val="E86542"/>
          </a:solidFill>
          <a:ln>
            <a:noFill/>
          </a:ln>
          <a:effectLst/>
        </p:spPr>
        <p:txBody>
          <a:bodyPr wrap="none" lIns="0" tIns="0" rIns="0" bIns="0" anchor="ct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endParaRPr lang="en-US" altLang="en-US"/>
          </a:p>
        </p:txBody>
      </p:sp>
      <p:sp>
        <p:nvSpPr>
          <p:cNvPr id="1032" name="TextBox 16"/>
          <p:cNvSpPr txBox="1">
            <a:spLocks noChangeArrowheads="1"/>
          </p:cNvSpPr>
          <p:nvPr userDrawn="1"/>
        </p:nvSpPr>
        <p:spPr bwMode="auto">
          <a:xfrm>
            <a:off x="3435350" y="6503988"/>
            <a:ext cx="3559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200" dirty="0">
                <a:solidFill>
                  <a:schemeClr val="tx1"/>
                </a:solidFill>
                <a:cs typeface="Times New Roman" panose="02020603050405020304" pitchFamily="18" charset="0"/>
              </a:rPr>
              <a:t>Copyright © 2022, 2018, 2014 Pearson Education, Inc.</a:t>
            </a:r>
          </a:p>
        </p:txBody>
      </p:sp>
      <p:sp>
        <p:nvSpPr>
          <p:cNvPr id="1033" name="TextBox 17"/>
          <p:cNvSpPr txBox="1">
            <a:spLocks noChangeArrowheads="1"/>
          </p:cNvSpPr>
          <p:nvPr userDrawn="1"/>
        </p:nvSpPr>
        <p:spPr bwMode="auto">
          <a:xfrm>
            <a:off x="7545388" y="6461125"/>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800" dirty="0">
                <a:solidFill>
                  <a:schemeClr val="tx1"/>
                </a:solidFill>
                <a:latin typeface="Arial" panose="020B0604020202020204" pitchFamily="34" charset="0"/>
                <a:cs typeface="Arial" panose="020B0604020202020204" pitchFamily="34" charset="0"/>
              </a:rPr>
              <a:t>Slide - </a:t>
            </a:r>
            <a:fld id="{8DC64570-7FD5-4F38-8852-F169A1C7DD12}" type="slidenum">
              <a:rPr lang="en-US" altLang="en-US" sz="1800" smtClean="0">
                <a:solidFill>
                  <a:schemeClr val="tx1"/>
                </a:solidFill>
                <a:latin typeface="Arial" panose="020B0604020202020204" pitchFamily="34" charset="0"/>
                <a:cs typeface="Arial" panose="020B0604020202020204" pitchFamily="34" charset="0"/>
              </a:rPr>
              <a:pPr eaLnBrk="1" hangingPunct="1">
                <a:defRPr/>
              </a:pPr>
              <a:t>‹#›</a:t>
            </a:fld>
            <a:endParaRPr lang="en-US" altLang="en-US" sz="1800" dirty="0">
              <a:solidFill>
                <a:schemeClr val="tx1"/>
              </a:solidFill>
              <a:latin typeface="Arial" panose="020B0604020202020204" pitchFamily="34" charset="0"/>
              <a:cs typeface="Arial" panose="020B0604020202020204" pitchFamily="34" charset="0"/>
            </a:endParaRPr>
          </a:p>
        </p:txBody>
      </p:sp>
      <p:pic>
        <p:nvPicPr>
          <p:cNvPr id="1034" name="Shape 40"/>
          <p:cNvPicPr preferRelativeResize="0">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07963" y="6472238"/>
            <a:ext cx="10826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6"/>
          <p:cNvSpPr txBox="1">
            <a:spLocks noChangeArrowheads="1"/>
          </p:cNvSpPr>
          <p:nvPr userDrawn="1"/>
        </p:nvSpPr>
        <p:spPr bwMode="auto">
          <a:xfrm>
            <a:off x="1363663" y="6524625"/>
            <a:ext cx="2120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spcBef>
                <a:spcPts val="0"/>
              </a:spcBef>
              <a:spcAft>
                <a:spcPts val="1200"/>
              </a:spcAft>
              <a:defRPr/>
            </a:pPr>
            <a:r>
              <a:rPr lang="en-US" sz="1100" b="1" spc="205" dirty="0">
                <a:solidFill>
                  <a:schemeClr val="tx1"/>
                </a:solidFill>
                <a:ea typeface="Calibri" panose="020F0502020204030204" pitchFamily="34" charset="0"/>
              </a:rPr>
              <a:t>ALWAYS LEARNING</a:t>
            </a:r>
          </a:p>
        </p:txBody>
      </p:sp>
      <p:cxnSp>
        <p:nvCxnSpPr>
          <p:cNvPr id="1036" name="Straight Connector 2"/>
          <p:cNvCxnSpPr>
            <a:cxnSpLocks noChangeShapeType="1"/>
          </p:cNvCxnSpPr>
          <p:nvPr userDrawn="1"/>
        </p:nvCxnSpPr>
        <p:spPr bwMode="auto">
          <a:xfrm>
            <a:off x="0" y="144462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037" name="Straight Connector 4"/>
          <p:cNvCxnSpPr>
            <a:cxnSpLocks noChangeShapeType="1"/>
          </p:cNvCxnSpPr>
          <p:nvPr userDrawn="1"/>
        </p:nvCxnSpPr>
        <p:spPr bwMode="auto">
          <a:xfrm>
            <a:off x="0" y="1038225"/>
            <a:ext cx="9144000" cy="0"/>
          </a:xfrm>
          <a:prstGeom prst="line">
            <a:avLst/>
          </a:prstGeom>
          <a:noFill/>
          <a:ln w="44450" algn="ctr">
            <a:solidFill>
              <a:srgbClr val="E86542"/>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hdr="0" dt="0"/>
  <p:txStyles>
    <p:titleStyle>
      <a:lvl1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ea typeface="+mj-ea"/>
          <a:cs typeface="+mj-cs"/>
        </a:defRPr>
      </a:lvl1pPr>
      <a:lvl2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2pPr>
      <a:lvl3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3pPr>
      <a:lvl4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4pPr>
      <a:lvl5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5pPr>
      <a:lvl6pPr marL="457200" algn="l" rtl="0" fontAlgn="base">
        <a:lnSpc>
          <a:spcPct val="80000"/>
        </a:lnSpc>
        <a:spcBef>
          <a:spcPct val="0"/>
        </a:spcBef>
        <a:spcAft>
          <a:spcPct val="0"/>
        </a:spcAft>
        <a:defRPr sz="3200" b="1">
          <a:solidFill>
            <a:srgbClr val="FFFFFF"/>
          </a:solidFill>
          <a:latin typeface="Arial Narrow" pitchFamily="34" charset="0"/>
        </a:defRPr>
      </a:lvl6pPr>
      <a:lvl7pPr marL="914400" algn="l" rtl="0" fontAlgn="base">
        <a:lnSpc>
          <a:spcPct val="80000"/>
        </a:lnSpc>
        <a:spcBef>
          <a:spcPct val="0"/>
        </a:spcBef>
        <a:spcAft>
          <a:spcPct val="0"/>
        </a:spcAft>
        <a:defRPr sz="3200" b="1">
          <a:solidFill>
            <a:srgbClr val="FFFFFF"/>
          </a:solidFill>
          <a:latin typeface="Arial Narrow" pitchFamily="34" charset="0"/>
        </a:defRPr>
      </a:lvl7pPr>
      <a:lvl8pPr marL="1371600" algn="l" rtl="0" fontAlgn="base">
        <a:lnSpc>
          <a:spcPct val="80000"/>
        </a:lnSpc>
        <a:spcBef>
          <a:spcPct val="0"/>
        </a:spcBef>
        <a:spcAft>
          <a:spcPct val="0"/>
        </a:spcAft>
        <a:defRPr sz="3200" b="1">
          <a:solidFill>
            <a:srgbClr val="FFFFFF"/>
          </a:solidFill>
          <a:latin typeface="Arial Narrow" pitchFamily="34" charset="0"/>
        </a:defRPr>
      </a:lvl8pPr>
      <a:lvl9pPr marL="1828800" algn="l" rtl="0" fontAlgn="base">
        <a:lnSpc>
          <a:spcPct val="80000"/>
        </a:lnSpc>
        <a:spcBef>
          <a:spcPct val="0"/>
        </a:spcBef>
        <a:spcAft>
          <a:spcPct val="0"/>
        </a:spcAft>
        <a:defRPr sz="3200" b="1">
          <a:solidFill>
            <a:srgbClr val="FFFFFF"/>
          </a:solidFill>
          <a:latin typeface="Arial Narrow" pitchFamily="34" charset="0"/>
        </a:defRPr>
      </a:lvl9pPr>
    </p:titleStyle>
    <p:bodyStyle>
      <a:lvl1pPr algn="l" rtl="0" eaLnBrk="0" fontAlgn="base" hangingPunct="0">
        <a:spcBef>
          <a:spcPct val="20000"/>
        </a:spcBef>
        <a:spcAft>
          <a:spcPct val="0"/>
        </a:spcAft>
        <a:defRPr sz="28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8.wmf"/><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FFFFFF">
            <a:alpha val="98822"/>
          </a:srgbClr>
        </a:solidFill>
        <a:effectLst/>
      </p:bgPr>
    </p:bg>
    <p:spTree>
      <p:nvGrpSpPr>
        <p:cNvPr id="1" name=""/>
        <p:cNvGrpSpPr/>
        <p:nvPr/>
      </p:nvGrpSpPr>
      <p:grpSpPr>
        <a:xfrm>
          <a:off x="0" y="0"/>
          <a:ext cx="0" cy="0"/>
          <a:chOff x="0" y="0"/>
          <a:chExt cx="0" cy="0"/>
        </a:xfrm>
      </p:grpSpPr>
      <p:sp>
        <p:nvSpPr>
          <p:cNvPr id="4" name="Rectangle 3"/>
          <p:cNvSpPr/>
          <p:nvPr/>
        </p:nvSpPr>
        <p:spPr bwMode="auto">
          <a:xfrm>
            <a:off x="0" y="0"/>
            <a:ext cx="9144000" cy="6411913"/>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eaLnBrk="1" hangingPunct="1">
              <a:spcBef>
                <a:spcPct val="50000"/>
              </a:spcBef>
              <a:defRPr/>
            </a:pPr>
            <a:endParaRPr lang="en-US" sz="2400">
              <a:latin typeface="Arial" charset="0"/>
            </a:endParaRPr>
          </a:p>
        </p:txBody>
      </p:sp>
      <p:sp>
        <p:nvSpPr>
          <p:cNvPr id="4099" name="Rectangle 22"/>
          <p:cNvSpPr>
            <a:spLocks noChangeArrowheads="1"/>
          </p:cNvSpPr>
          <p:nvPr/>
        </p:nvSpPr>
        <p:spPr bwMode="auto">
          <a:xfrm>
            <a:off x="304800" y="638175"/>
            <a:ext cx="4021138" cy="12192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5400" dirty="0">
                <a:solidFill>
                  <a:srgbClr val="FEE692"/>
                </a:solidFill>
                <a:latin typeface="Arial" panose="020B0604020202020204" pitchFamily="34" charset="0"/>
              </a:rPr>
              <a:t> </a:t>
            </a:r>
            <a:r>
              <a:rPr lang="en-US" altLang="en-US" sz="6000" b="1" dirty="0"/>
              <a:t>Chapter 2</a:t>
            </a:r>
          </a:p>
        </p:txBody>
      </p:sp>
      <p:sp>
        <p:nvSpPr>
          <p:cNvPr id="4100" name="Rectangle 3"/>
          <p:cNvSpPr>
            <a:spLocks noChangeArrowheads="1"/>
          </p:cNvSpPr>
          <p:nvPr/>
        </p:nvSpPr>
        <p:spPr bwMode="auto">
          <a:xfrm>
            <a:off x="609600" y="1933575"/>
            <a:ext cx="419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3600" dirty="0">
                <a:cs typeface="Arial" panose="020B0604020202020204" pitchFamily="34" charset="0"/>
              </a:rPr>
              <a:t>Functions and Graphs</a:t>
            </a:r>
          </a:p>
        </p:txBody>
      </p:sp>
      <p:sp>
        <p:nvSpPr>
          <p:cNvPr id="4101" name="Text Box 37"/>
          <p:cNvSpPr txBox="1">
            <a:spLocks noChangeArrowheads="1"/>
          </p:cNvSpPr>
          <p:nvPr/>
        </p:nvSpPr>
        <p:spPr bwMode="auto">
          <a:xfrm>
            <a:off x="304800" y="4046519"/>
            <a:ext cx="4191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dirty="0"/>
              <a:t>2.1 Basics of Functions and Their Graphs</a:t>
            </a:r>
          </a:p>
        </p:txBody>
      </p:sp>
      <p:pic>
        <p:nvPicPr>
          <p:cNvPr id="2" name="Picture 1" descr="A close up of a logo&#10;&#10;Description automatically generated">
            <a:extLst>
              <a:ext uri="{FF2B5EF4-FFF2-40B4-BE49-F238E27FC236}">
                <a16:creationId xmlns="" xmlns:a16="http://schemas.microsoft.com/office/drawing/2014/main" id="{B6B52E28-5427-4926-8215-769C24711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808194"/>
            <a:ext cx="3916127" cy="49545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Example 4a:  Evaluating a Function</a:t>
            </a:r>
          </a:p>
        </p:txBody>
      </p:sp>
      <mc:AlternateContent xmlns:mc="http://schemas.openxmlformats.org/markup-compatibility/2006" xmlns:a14="http://schemas.microsoft.com/office/drawing/2010/main">
        <mc:Choice Requires="a14">
          <p:sp>
            <p:nvSpPr>
              <p:cNvPr id="82947" name="Rectangle 3"/>
              <p:cNvSpPr>
                <a:spLocks noGrp="1" noChangeArrowheads="1"/>
              </p:cNvSpPr>
              <p:nvPr>
                <p:ph type="body" idx="1"/>
              </p:nvPr>
            </p:nvSpPr>
            <p:spPr/>
            <p:txBody>
              <a:bodyPr/>
              <a:lstStyle/>
              <a:p>
                <a:pPr marL="0" indent="0"/>
                <a:r>
                  <a:rPr lang="en-US" altLang="en-US" dirty="0"/>
                  <a:t>If </a:t>
                </a:r>
                <a14:m>
                  <m:oMath xmlns:m="http://schemas.openxmlformats.org/officeDocument/2006/math">
                    <m:r>
                      <a:rPr lang="en-US" altLang="en-US" b="0" i="1" smtClean="0">
                        <a:latin typeface="Cambria Math" panose="02040503050406030204" pitchFamily="18" charset="0"/>
                      </a:rPr>
                      <m:t>𝑓</m:t>
                    </m:r>
                    <m:d>
                      <m:dPr>
                        <m:ctrlPr>
                          <a:rPr lang="en-US" altLang="en-US" b="0" i="1" smtClean="0">
                            <a:latin typeface="Cambria Math"/>
                          </a:rPr>
                        </m:ctrlPr>
                      </m:dPr>
                      <m:e>
                        <m:r>
                          <a:rPr lang="en-US" altLang="en-US" b="0" i="1" smtClean="0">
                            <a:latin typeface="Cambria Math" panose="02040503050406030204" pitchFamily="18" charset="0"/>
                          </a:rPr>
                          <m:t>𝑥</m:t>
                        </m:r>
                      </m:e>
                    </m:d>
                    <m:r>
                      <a:rPr lang="en-US" altLang="en-US" b="0" i="1" smtClean="0">
                        <a:latin typeface="Cambria Math" panose="02040503050406030204" pitchFamily="18" charset="0"/>
                      </a:rPr>
                      <m:t>=</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−2</m:t>
                    </m:r>
                    <m:r>
                      <a:rPr lang="en-US" altLang="en-US" b="0" i="1" smtClean="0">
                        <a:latin typeface="Cambria Math" panose="02040503050406030204" pitchFamily="18" charset="0"/>
                      </a:rPr>
                      <m:t>𝑥</m:t>
                    </m:r>
                    <m:r>
                      <a:rPr lang="en-US" altLang="en-US" b="0" i="1" smtClean="0">
                        <a:latin typeface="Cambria Math" panose="02040503050406030204" pitchFamily="18" charset="0"/>
                      </a:rPr>
                      <m:t>+7</m:t>
                    </m:r>
                  </m:oMath>
                </a14:m>
                <a:r>
                  <a:rPr lang="en-US" altLang="en-US" dirty="0"/>
                  <a:t>, evaluate </a:t>
                </a:r>
                <a14:m>
                  <m:oMath xmlns:m="http://schemas.openxmlformats.org/officeDocument/2006/math">
                    <m:r>
                      <a:rPr lang="en-US" altLang="en-US" b="0" i="1" smtClean="0">
                        <a:latin typeface="Cambria Math" panose="02040503050406030204" pitchFamily="18" charset="0"/>
                      </a:rPr>
                      <m:t>𝑓</m:t>
                    </m:r>
                    <m:d>
                      <m:dPr>
                        <m:ctrlPr>
                          <a:rPr lang="en-US" altLang="en-US" b="0" i="1" smtClean="0">
                            <a:latin typeface="Cambria Math"/>
                          </a:rPr>
                        </m:ctrlPr>
                      </m:dPr>
                      <m:e>
                        <m:r>
                          <a:rPr lang="en-US" altLang="en-US" b="0" i="1" smtClean="0">
                            <a:latin typeface="Cambria Math" panose="02040503050406030204" pitchFamily="18" charset="0"/>
                          </a:rPr>
                          <m:t>−5</m:t>
                        </m:r>
                      </m:e>
                    </m:d>
                    <m:r>
                      <a:rPr lang="en-US" altLang="en-US" b="0" i="1" smtClean="0">
                        <a:latin typeface="Cambria Math" panose="02040503050406030204" pitchFamily="18" charset="0"/>
                      </a:rPr>
                      <m:t>.</m:t>
                    </m:r>
                  </m:oMath>
                </a14:m>
                <a:endParaRPr lang="en-US" altLang="en-US" dirty="0"/>
              </a:p>
              <a:p>
                <a:pPr marL="0" indent="0"/>
                <a:endParaRPr lang="en-US" altLang="en-US" dirty="0"/>
              </a:p>
              <a:p>
                <a:pPr marL="0" indent="0"/>
                <a:r>
                  <a:rPr lang="en-US" altLang="en-US" dirty="0"/>
                  <a:t>Solution: </a:t>
                </a:r>
              </a:p>
              <a:p>
                <a:pPr marL="0" indent="0">
                  <a:spcAft>
                    <a:spcPts val="1800"/>
                  </a:spcAft>
                </a:pPr>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𝑓</m:t>
                      </m:r>
                      <m:d>
                        <m:dPr>
                          <m:ctrlPr>
                            <a:rPr lang="en-US" altLang="en-US" i="1">
                              <a:latin typeface="Cambria Math"/>
                            </a:rPr>
                          </m:ctrlPr>
                        </m:dPr>
                        <m:e>
                          <m:r>
                            <a:rPr lang="en-US" altLang="en-US" i="1">
                              <a:latin typeface="Cambria Math" panose="02040503050406030204" pitchFamily="18" charset="0"/>
                            </a:rPr>
                            <m:t>𝑥</m:t>
                          </m:r>
                        </m:e>
                      </m:d>
                      <m:r>
                        <a:rPr lang="en-US" altLang="en-US" i="1">
                          <a:latin typeface="Cambria Math" panose="02040503050406030204" pitchFamily="18" charset="0"/>
                        </a:rPr>
                        <m:t>=</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2</m:t>
                          </m:r>
                        </m:sup>
                      </m:sSup>
                      <m:r>
                        <a:rPr lang="en-US" altLang="en-US" i="1">
                          <a:latin typeface="Cambria Math" panose="02040503050406030204" pitchFamily="18" charset="0"/>
                        </a:rPr>
                        <m:t>−2</m:t>
                      </m:r>
                      <m:r>
                        <a:rPr lang="en-US" altLang="en-US" i="1">
                          <a:latin typeface="Cambria Math" panose="02040503050406030204" pitchFamily="18" charset="0"/>
                        </a:rPr>
                        <m:t>𝑥</m:t>
                      </m:r>
                      <m:r>
                        <a:rPr lang="en-US" altLang="en-US" i="1">
                          <a:latin typeface="Cambria Math" panose="02040503050406030204" pitchFamily="18" charset="0"/>
                        </a:rPr>
                        <m:t>+7</m:t>
                      </m:r>
                    </m:oMath>
                  </m:oMathPara>
                </a14:m>
                <a:endParaRPr lang="en-US" altLang="en-US" dirty="0"/>
              </a:p>
              <a:p>
                <a:pPr marL="0" indent="0">
                  <a:spcAft>
                    <a:spcPts val="1800"/>
                  </a:spcAft>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        </m:t>
                      </m:r>
                      <m:r>
                        <a:rPr lang="en-US" altLang="en-US" i="1">
                          <a:latin typeface="Cambria Math" panose="02040503050406030204" pitchFamily="18" charset="0"/>
                        </a:rPr>
                        <m:t>𝑓</m:t>
                      </m:r>
                      <m:d>
                        <m:dPr>
                          <m:ctrlPr>
                            <a:rPr lang="en-US" altLang="en-US" i="1">
                              <a:latin typeface="Cambria Math"/>
                            </a:rPr>
                          </m:ctrlPr>
                        </m:dPr>
                        <m:e>
                          <m:r>
                            <a:rPr lang="en-US" altLang="en-US" b="0" i="1" smtClean="0">
                              <a:solidFill>
                                <a:srgbClr val="0000FF"/>
                              </a:solidFill>
                              <a:latin typeface="Cambria Math" panose="02040503050406030204" pitchFamily="18" charset="0"/>
                            </a:rPr>
                            <m:t>−5</m:t>
                          </m:r>
                        </m:e>
                      </m:d>
                      <m:r>
                        <a:rPr lang="en-US" altLang="en-US" i="1">
                          <a:latin typeface="Cambria Math" panose="02040503050406030204" pitchFamily="18" charset="0"/>
                        </a:rPr>
                        <m:t>=</m:t>
                      </m:r>
                      <m:sSup>
                        <m:sSupPr>
                          <m:ctrlPr>
                            <a:rPr lang="en-US" altLang="en-US" i="1">
                              <a:latin typeface="Cambria Math"/>
                            </a:rPr>
                          </m:ctrlPr>
                        </m:sSupPr>
                        <m:e>
                          <m:r>
                            <a:rPr lang="en-US" altLang="en-US" b="0" i="1" smtClean="0">
                              <a:latin typeface="Cambria Math" panose="02040503050406030204" pitchFamily="18" charset="0"/>
                            </a:rPr>
                            <m:t>(</m:t>
                          </m:r>
                          <m:r>
                            <a:rPr lang="en-US" altLang="en-US" b="0" i="1" smtClean="0">
                              <a:solidFill>
                                <a:srgbClr val="0000FF"/>
                              </a:solidFill>
                              <a:latin typeface="Cambria Math" panose="02040503050406030204" pitchFamily="18" charset="0"/>
                            </a:rPr>
                            <m:t>−5</m:t>
                          </m:r>
                          <m:r>
                            <a:rPr lang="en-US" altLang="en-US" b="0" i="1" smtClean="0">
                              <a:latin typeface="Cambria Math" panose="02040503050406030204" pitchFamily="18" charset="0"/>
                            </a:rPr>
                            <m:t>)</m:t>
                          </m:r>
                        </m:e>
                        <m:sup>
                          <m:r>
                            <a:rPr lang="en-US" altLang="en-US" i="1">
                              <a:latin typeface="Cambria Math" panose="02040503050406030204" pitchFamily="18" charset="0"/>
                            </a:rPr>
                            <m:t>2</m:t>
                          </m:r>
                        </m:sup>
                      </m:sSup>
                      <m:r>
                        <a:rPr lang="en-US" altLang="en-US" i="1">
                          <a:latin typeface="Cambria Math" panose="02040503050406030204" pitchFamily="18" charset="0"/>
                        </a:rPr>
                        <m:t>−2</m:t>
                      </m:r>
                      <m:r>
                        <a:rPr lang="en-US" altLang="en-US" b="0" i="1" smtClean="0">
                          <a:latin typeface="Cambria Math" panose="02040503050406030204" pitchFamily="18" charset="0"/>
                        </a:rPr>
                        <m:t>(</m:t>
                      </m:r>
                      <m:r>
                        <a:rPr lang="en-US" altLang="en-US" b="0" i="1" smtClean="0">
                          <a:solidFill>
                            <a:srgbClr val="0000FF"/>
                          </a:solidFill>
                          <a:latin typeface="Cambria Math" panose="02040503050406030204" pitchFamily="18" charset="0"/>
                        </a:rPr>
                        <m:t>−5</m:t>
                      </m:r>
                      <m:r>
                        <a:rPr lang="en-US" altLang="en-US" b="0" i="1" smtClean="0">
                          <a:latin typeface="Cambria Math" panose="02040503050406030204" pitchFamily="18" charset="0"/>
                        </a:rPr>
                        <m:t>)</m:t>
                      </m:r>
                      <m:r>
                        <a:rPr lang="en-US" altLang="en-US" i="1">
                          <a:latin typeface="Cambria Math" panose="02040503050406030204" pitchFamily="18" charset="0"/>
                        </a:rPr>
                        <m:t>+7</m:t>
                      </m:r>
                    </m:oMath>
                  </m:oMathPara>
                </a14:m>
                <a:endParaRPr lang="en-US" altLang="en-US" dirty="0"/>
              </a:p>
              <a:p>
                <a:pPr marL="0" indent="0">
                  <a:spcAft>
                    <a:spcPts val="1800"/>
                  </a:spcAft>
                </a:pPr>
                <a:r>
                  <a:rPr lang="en-US" altLang="en-US" b="0" dirty="0"/>
                  <a:t>                                        </a:t>
                </a:r>
                <a14:m>
                  <m:oMath xmlns:m="http://schemas.openxmlformats.org/officeDocument/2006/math">
                    <m:r>
                      <a:rPr lang="en-US" altLang="en-US" b="0" i="1" smtClean="0">
                        <a:latin typeface="Cambria Math" panose="02040503050406030204" pitchFamily="18" charset="0"/>
                      </a:rPr>
                      <m:t>=25+10+7=42</m:t>
                    </m:r>
                  </m:oMath>
                </a14:m>
                <a:endParaRPr lang="en-US" altLang="en-US" dirty="0"/>
              </a:p>
              <a:p>
                <a:pPr marL="0" indent="0"/>
                <a:endParaRPr lang="en-US" altLang="en-US" dirty="0"/>
              </a:p>
              <a:p>
                <a:pPr marL="0" indent="0"/>
                <a:r>
                  <a:rPr lang="en-US" altLang="en-US" dirty="0"/>
                  <a:t>Thus, </a:t>
                </a:r>
                <a14:m>
                  <m:oMath xmlns:m="http://schemas.openxmlformats.org/officeDocument/2006/math">
                    <m:r>
                      <a:rPr lang="en-US" altLang="en-US" b="0" i="1" smtClean="0">
                        <a:latin typeface="Cambria Math" panose="02040503050406030204" pitchFamily="18" charset="0"/>
                      </a:rPr>
                      <m:t>𝑓</m:t>
                    </m:r>
                    <m:d>
                      <m:dPr>
                        <m:ctrlPr>
                          <a:rPr lang="en-US" altLang="en-US" b="0" i="1" smtClean="0">
                            <a:latin typeface="Cambria Math"/>
                          </a:rPr>
                        </m:ctrlPr>
                      </m:dPr>
                      <m:e>
                        <m:r>
                          <a:rPr lang="en-US" altLang="en-US" b="0" i="1" smtClean="0">
                            <a:latin typeface="Cambria Math" panose="02040503050406030204" pitchFamily="18" charset="0"/>
                          </a:rPr>
                          <m:t>−5</m:t>
                        </m:r>
                      </m:e>
                    </m:d>
                    <m:r>
                      <a:rPr lang="en-US" altLang="en-US" b="0" i="1" smtClean="0">
                        <a:latin typeface="Cambria Math" panose="02040503050406030204" pitchFamily="18" charset="0"/>
                      </a:rPr>
                      <m:t>=42.</m:t>
                    </m:r>
                  </m:oMath>
                </a14:m>
                <a:r>
                  <a:rPr lang="en-US" altLang="en-US" dirty="0"/>
                  <a:t>  </a:t>
                </a:r>
              </a:p>
            </p:txBody>
          </p:sp>
        </mc:Choice>
        <mc:Fallback xmlns="">
          <p:sp>
            <p:nvSpPr>
              <p:cNvPr id="82947" name="Rectangle 3"/>
              <p:cNvSpPr>
                <a:spLocks noGrp="1" noRot="1" noChangeAspect="1" noMove="1" noResize="1" noEditPoints="1" noAdjustHandles="1" noChangeArrowheads="1" noChangeShapeType="1" noTextEdit="1"/>
              </p:cNvSpPr>
              <p:nvPr>
                <p:ph type="body" idx="1"/>
              </p:nvPr>
            </p:nvSpPr>
            <p:spPr>
              <a:blipFill>
                <a:blip r:embed="rId2"/>
                <a:stretch>
                  <a:fillRect l="-1401" t="-1218"/>
                </a:stretch>
              </a:blipFill>
            </p:spPr>
            <p:txBody>
              <a:bodyPr/>
              <a:lstStyle/>
              <a:p>
                <a:r>
                  <a:rPr lang="en-US">
                    <a:noFill/>
                  </a:rPr>
                  <a:t> </a:t>
                </a:r>
              </a:p>
            </p:txBody>
          </p:sp>
        </mc:Fallback>
      </mc:AlternateContent>
    </p:spTree>
    <p:extLst>
      <p:ext uri="{BB962C8B-B14F-4D97-AF65-F5344CB8AC3E}">
        <p14:creationId xmlns:p14="http://schemas.microsoft.com/office/powerpoint/2010/main" val="138948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947">
                                            <p:txEl>
                                              <p:pRg st="2" end="2"/>
                                            </p:txEl>
                                          </p:spTgt>
                                        </p:tgtEl>
                                        <p:attrNameLst>
                                          <p:attrName>style.visibility</p:attrName>
                                        </p:attrNameLst>
                                      </p:cBhvr>
                                      <p:to>
                                        <p:strVal val="visible"/>
                                      </p:to>
                                    </p:set>
                                    <p:animEffect transition="in" filter="fade">
                                      <p:cBhvr>
                                        <p:cTn id="7" dur="500"/>
                                        <p:tgtEl>
                                          <p:spTgt spid="8294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2947">
                                            <p:txEl>
                                              <p:pRg st="3" end="3"/>
                                            </p:txEl>
                                          </p:spTgt>
                                        </p:tgtEl>
                                        <p:attrNameLst>
                                          <p:attrName>style.visibility</p:attrName>
                                        </p:attrNameLst>
                                      </p:cBhvr>
                                      <p:to>
                                        <p:strVal val="visible"/>
                                      </p:to>
                                    </p:set>
                                    <p:animEffect transition="in" filter="fade">
                                      <p:cBhvr>
                                        <p:cTn id="10" dur="500"/>
                                        <p:tgtEl>
                                          <p:spTgt spid="8294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2947">
                                            <p:txEl>
                                              <p:pRg st="4" end="4"/>
                                            </p:txEl>
                                          </p:spTgt>
                                        </p:tgtEl>
                                        <p:attrNameLst>
                                          <p:attrName>style.visibility</p:attrName>
                                        </p:attrNameLst>
                                      </p:cBhvr>
                                      <p:to>
                                        <p:strVal val="visible"/>
                                      </p:to>
                                    </p:set>
                                    <p:animEffect transition="in" filter="fade">
                                      <p:cBhvr>
                                        <p:cTn id="15" dur="500"/>
                                        <p:tgtEl>
                                          <p:spTgt spid="8294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2947">
                                            <p:txEl>
                                              <p:pRg st="5" end="5"/>
                                            </p:txEl>
                                          </p:spTgt>
                                        </p:tgtEl>
                                        <p:attrNameLst>
                                          <p:attrName>style.visibility</p:attrName>
                                        </p:attrNameLst>
                                      </p:cBhvr>
                                      <p:to>
                                        <p:strVal val="visible"/>
                                      </p:to>
                                    </p:set>
                                    <p:animEffect transition="in" filter="fade">
                                      <p:cBhvr>
                                        <p:cTn id="20" dur="500"/>
                                        <p:tgtEl>
                                          <p:spTgt spid="82947">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2947">
                                            <p:txEl>
                                              <p:pRg st="7" end="7"/>
                                            </p:txEl>
                                          </p:spTgt>
                                        </p:tgtEl>
                                        <p:attrNameLst>
                                          <p:attrName>style.visibility</p:attrName>
                                        </p:attrNameLst>
                                      </p:cBhvr>
                                      <p:to>
                                        <p:strVal val="visible"/>
                                      </p:to>
                                    </p:set>
                                    <p:animEffect transition="in" filter="fade">
                                      <p:cBhvr>
                                        <p:cTn id="25" dur="500"/>
                                        <p:tgtEl>
                                          <p:spTgt spid="829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Graphs of Functions</a:t>
            </a:r>
          </a:p>
        </p:txBody>
      </p:sp>
      <p:sp>
        <p:nvSpPr>
          <p:cNvPr id="12291" name="Rectangle 3"/>
          <p:cNvSpPr>
            <a:spLocks noGrp="1" noChangeArrowheads="1"/>
          </p:cNvSpPr>
          <p:nvPr>
            <p:ph type="body" idx="1"/>
          </p:nvPr>
        </p:nvSpPr>
        <p:spPr/>
        <p:txBody>
          <a:bodyPr/>
          <a:lstStyle/>
          <a:p>
            <a:pPr marL="0" indent="0"/>
            <a:r>
              <a:rPr lang="en-US" altLang="en-US"/>
              <a:t>The </a:t>
            </a:r>
            <a:r>
              <a:rPr lang="en-US" altLang="en-US" b="1"/>
              <a:t>graph of a function</a:t>
            </a:r>
            <a:r>
              <a:rPr lang="en-US" altLang="en-US"/>
              <a:t> is the graph of its ordered pairs.</a:t>
            </a:r>
          </a:p>
        </p:txBody>
      </p:sp>
    </p:spTree>
    <p:extLst>
      <p:ext uri="{BB962C8B-B14F-4D97-AF65-F5344CB8AC3E}">
        <p14:creationId xmlns:p14="http://schemas.microsoft.com/office/powerpoint/2010/main" val="3679890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t>Example 5:  Graphing Functions</a:t>
            </a:r>
          </a:p>
        </p:txBody>
      </p:sp>
      <mc:AlternateContent xmlns:mc="http://schemas.openxmlformats.org/markup-compatibility/2006" xmlns:a14="http://schemas.microsoft.com/office/drawing/2010/main">
        <mc:Choice Requires="a14">
          <p:sp>
            <p:nvSpPr>
              <p:cNvPr id="13315" name="Rectangle 3"/>
              <p:cNvSpPr>
                <a:spLocks noGrp="1" noChangeArrowheads="1"/>
              </p:cNvSpPr>
              <p:nvPr>
                <p:ph type="body" idx="1"/>
              </p:nvPr>
            </p:nvSpPr>
            <p:spPr/>
            <p:txBody>
              <a:bodyPr/>
              <a:lstStyle/>
              <a:p>
                <a:pPr marL="0" indent="0"/>
                <a:r>
                  <a:rPr lang="en-US" altLang="en-US" dirty="0"/>
                  <a:t>Graph the functions </a:t>
                </a:r>
                <a14:m>
                  <m:oMath xmlns:m="http://schemas.openxmlformats.org/officeDocument/2006/math">
                    <m:r>
                      <a:rPr lang="en-US" altLang="en-US" b="0" i="1" smtClean="0">
                        <a:latin typeface="Cambria Math" panose="02040503050406030204" pitchFamily="18" charset="0"/>
                      </a:rPr>
                      <m:t>𝑓</m:t>
                    </m:r>
                    <m:d>
                      <m:dPr>
                        <m:ctrlPr>
                          <a:rPr lang="en-US" altLang="en-US" b="0" i="1" smtClean="0">
                            <a:latin typeface="Cambria Math"/>
                          </a:rPr>
                        </m:ctrlPr>
                      </m:dPr>
                      <m:e>
                        <m:r>
                          <a:rPr lang="en-US" altLang="en-US" b="0" i="1" smtClean="0">
                            <a:latin typeface="Cambria Math" panose="02040503050406030204" pitchFamily="18" charset="0"/>
                          </a:rPr>
                          <m:t>𝑥</m:t>
                        </m:r>
                      </m:e>
                    </m:d>
                    <m:r>
                      <a:rPr lang="en-US" altLang="en-US" b="0" i="1" smtClean="0">
                        <a:latin typeface="Cambria Math" panose="02040503050406030204" pitchFamily="18" charset="0"/>
                      </a:rPr>
                      <m:t>=2</m:t>
                    </m:r>
                    <m:r>
                      <a:rPr lang="en-US" altLang="en-US" b="0" i="1" smtClean="0">
                        <a:latin typeface="Cambria Math" panose="02040503050406030204" pitchFamily="18" charset="0"/>
                      </a:rPr>
                      <m:t>𝑥</m:t>
                    </m:r>
                  </m:oMath>
                </a14:m>
                <a:r>
                  <a:rPr lang="en-US" altLang="en-US" dirty="0"/>
                  <a:t> and </a:t>
                </a:r>
                <a14:m>
                  <m:oMath xmlns:m="http://schemas.openxmlformats.org/officeDocument/2006/math">
                    <m:r>
                      <a:rPr lang="en-US" altLang="en-US" b="0" i="1" smtClean="0">
                        <a:latin typeface="Cambria Math" panose="02040503050406030204" pitchFamily="18" charset="0"/>
                      </a:rPr>
                      <m:t>𝑔</m:t>
                    </m:r>
                    <m:d>
                      <m:dPr>
                        <m:ctrlPr>
                          <a:rPr lang="en-US" altLang="en-US" b="0" i="1" smtClean="0">
                            <a:latin typeface="Cambria Math"/>
                          </a:rPr>
                        </m:ctrlPr>
                      </m:dPr>
                      <m:e>
                        <m:r>
                          <a:rPr lang="en-US" altLang="en-US" b="0" i="1" smtClean="0">
                            <a:latin typeface="Cambria Math" panose="02040503050406030204" pitchFamily="18" charset="0"/>
                          </a:rPr>
                          <m:t>𝑥</m:t>
                        </m:r>
                      </m:e>
                    </m:d>
                    <m:r>
                      <a:rPr lang="en-US" altLang="en-US" b="0" i="1" smtClean="0">
                        <a:latin typeface="Cambria Math" panose="02040503050406030204" pitchFamily="18" charset="0"/>
                      </a:rPr>
                      <m:t>=2</m:t>
                    </m:r>
                    <m:r>
                      <a:rPr lang="en-US" altLang="en-US" b="0" i="1" smtClean="0">
                        <a:latin typeface="Cambria Math" panose="02040503050406030204" pitchFamily="18" charset="0"/>
                      </a:rPr>
                      <m:t>𝑥</m:t>
                    </m:r>
                    <m:r>
                      <a:rPr lang="en-US" altLang="en-US" b="0" i="1" smtClean="0">
                        <a:latin typeface="Cambria Math" panose="02040503050406030204" pitchFamily="18" charset="0"/>
                      </a:rPr>
                      <m:t>−3</m:t>
                    </m:r>
                  </m:oMath>
                </a14:m>
                <a:r>
                  <a:rPr lang="en-US" altLang="en-US" dirty="0"/>
                  <a:t> in the same rectangular coordinate system.  Select integers for </a:t>
                </a:r>
                <a:r>
                  <a:rPr lang="en-US" altLang="en-US" i="1" dirty="0"/>
                  <a:t>x</a:t>
                </a:r>
                <a:r>
                  <a:rPr lang="en-US" altLang="en-US" dirty="0"/>
                  <a:t>, starting with –2 and ending with 2. How is the graph of </a:t>
                </a:r>
                <a:r>
                  <a:rPr lang="en-US" altLang="en-US" i="1" dirty="0"/>
                  <a:t>g</a:t>
                </a:r>
                <a:r>
                  <a:rPr lang="en-US" altLang="en-US" dirty="0"/>
                  <a:t> related to the graph of </a:t>
                </a:r>
                <a:r>
                  <a:rPr lang="en-US" altLang="en-US" i="1" dirty="0"/>
                  <a:t>f</a:t>
                </a:r>
                <a:r>
                  <a:rPr lang="en-US" altLang="en-US" dirty="0"/>
                  <a:t>?</a:t>
                </a:r>
              </a:p>
              <a:p>
                <a:pPr marL="0" indent="0"/>
                <a:endParaRPr lang="en-US" altLang="en-US" dirty="0"/>
              </a:p>
              <a:p>
                <a:pPr marL="0" indent="0"/>
                <a:endParaRPr lang="en-US" altLang="en-US" dirty="0"/>
              </a:p>
              <a:p>
                <a:pPr marL="0" indent="0"/>
                <a:endParaRPr lang="en-US" altLang="en-US" dirty="0"/>
              </a:p>
              <a:p>
                <a:pPr marL="0" indent="0"/>
                <a:endParaRPr lang="en-US" altLang="en-US" dirty="0"/>
              </a:p>
            </p:txBody>
          </p:sp>
        </mc:Choice>
        <mc:Fallback xmlns="">
          <p:sp>
            <p:nvSpPr>
              <p:cNvPr id="13315" name="Rectangle 3"/>
              <p:cNvSpPr>
                <a:spLocks noGrp="1" noRot="1" noChangeAspect="1" noMove="1" noResize="1" noEditPoints="1" noAdjustHandles="1" noChangeArrowheads="1" noChangeShapeType="1" noTextEdit="1"/>
              </p:cNvSpPr>
              <p:nvPr>
                <p:ph type="body" idx="1"/>
              </p:nvPr>
            </p:nvSpPr>
            <p:spPr>
              <a:blipFill>
                <a:blip r:embed="rId2"/>
                <a:stretch>
                  <a:fillRect l="-1401" t="-1218"/>
                </a:stretch>
              </a:blipFill>
            </p:spPr>
            <p:txBody>
              <a:bodyPr/>
              <a:lstStyle/>
              <a:p>
                <a:r>
                  <a:rPr lang="en-US">
                    <a:noFill/>
                  </a:rPr>
                  <a:t> </a:t>
                </a:r>
              </a:p>
            </p:txBody>
          </p:sp>
        </mc:Fallback>
      </mc:AlternateContent>
    </p:spTree>
    <p:extLst>
      <p:ext uri="{BB962C8B-B14F-4D97-AF65-F5344CB8AC3E}">
        <p14:creationId xmlns:p14="http://schemas.microsoft.com/office/powerpoint/2010/main" val="1073630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36851" y="2206845"/>
            <a:ext cx="3571875" cy="3571875"/>
          </a:xfrm>
          <a:prstGeom prst="rect">
            <a:avLst/>
          </a:prstGeom>
        </p:spPr>
      </p:pic>
      <p:pic>
        <p:nvPicPr>
          <p:cNvPr id="3" name="Picture 2"/>
          <p:cNvPicPr>
            <a:picLocks noChangeAspect="1"/>
          </p:cNvPicPr>
          <p:nvPr/>
        </p:nvPicPr>
        <p:blipFill>
          <a:blip r:embed="rId3"/>
          <a:stretch>
            <a:fillRect/>
          </a:stretch>
        </p:blipFill>
        <p:spPr>
          <a:xfrm>
            <a:off x="2817523" y="2311739"/>
            <a:ext cx="3571875" cy="3571875"/>
          </a:xfrm>
          <a:prstGeom prst="rect">
            <a:avLst/>
          </a:prstGeom>
        </p:spPr>
      </p:pic>
      <p:sp>
        <p:nvSpPr>
          <p:cNvPr id="14339" name="Rectangle 3"/>
          <p:cNvSpPr>
            <a:spLocks noGrp="1" noChangeArrowheads="1"/>
          </p:cNvSpPr>
          <p:nvPr>
            <p:ph idx="1"/>
          </p:nvPr>
        </p:nvSpPr>
        <p:spPr/>
        <p:txBody>
          <a:bodyPr/>
          <a:lstStyle/>
          <a:p>
            <a:pPr marL="0" indent="0"/>
            <a:r>
              <a:rPr lang="en-US" altLang="en-US" dirty="0"/>
              <a:t>Solution: We set up a partial table of coordinates for each function. We then plot the points and connect them.</a:t>
            </a:r>
          </a:p>
          <a:p>
            <a:pPr marL="0" indent="0"/>
            <a:endParaRPr lang="en-US" altLang="en-US" dirty="0"/>
          </a:p>
          <a:p>
            <a:pPr marL="0" indent="0"/>
            <a:endParaRPr lang="en-US" altLang="en-US" dirty="0"/>
          </a:p>
          <a:p>
            <a:pPr marL="0" indent="0"/>
            <a:endParaRPr lang="en-US" altLang="en-US" b="1" dirty="0"/>
          </a:p>
          <a:p>
            <a:pPr marL="0" indent="0"/>
            <a:endParaRPr lang="en-US" altLang="en-US" dirty="0"/>
          </a:p>
          <a:p>
            <a:pPr marL="0" indent="0"/>
            <a:endParaRPr lang="en-US" altLang="en-US" dirty="0"/>
          </a:p>
          <a:p>
            <a:pPr marL="0" indent="0"/>
            <a:endParaRPr lang="en-US" altLang="en-US" dirty="0"/>
          </a:p>
          <a:p>
            <a:pPr marL="0" indent="0"/>
            <a:endParaRPr lang="en-US" altLang="en-US" dirty="0"/>
          </a:p>
          <a:p>
            <a:pPr marL="0" indent="0"/>
            <a:r>
              <a:rPr lang="en-US" altLang="en-US" dirty="0"/>
              <a:t>The graph of </a:t>
            </a:r>
            <a:r>
              <a:rPr lang="en-US" altLang="en-US" i="1" dirty="0"/>
              <a:t>g</a:t>
            </a:r>
            <a:r>
              <a:rPr lang="en-US" altLang="en-US" dirty="0"/>
              <a:t> is the graph of </a:t>
            </a:r>
            <a:r>
              <a:rPr lang="en-US" altLang="en-US" i="1" dirty="0"/>
              <a:t>f </a:t>
            </a:r>
            <a:r>
              <a:rPr lang="en-US" altLang="en-US" dirty="0"/>
              <a:t>shifted down 3 units. </a:t>
            </a:r>
          </a:p>
          <a:p>
            <a:pPr marL="0" indent="0"/>
            <a:endParaRPr lang="en-US" altLang="en-US" dirty="0"/>
          </a:p>
        </p:txBody>
      </p:sp>
      <p:sp>
        <p:nvSpPr>
          <p:cNvPr id="14338" name="Rectangle 2"/>
          <p:cNvSpPr>
            <a:spLocks noGrp="1" noChangeArrowheads="1"/>
          </p:cNvSpPr>
          <p:nvPr>
            <p:ph type="title"/>
          </p:nvPr>
        </p:nvSpPr>
        <p:spPr/>
        <p:txBody>
          <a:bodyPr/>
          <a:lstStyle/>
          <a:p>
            <a:r>
              <a:rPr lang="en-US" altLang="en-US" dirty="0"/>
              <a:t>Example 5:  Graphing Functions  </a:t>
            </a:r>
            <a:r>
              <a:rPr lang="en-US" altLang="en-US" i="1" dirty="0"/>
              <a:t>(continued)</a:t>
            </a:r>
          </a:p>
        </p:txBody>
      </p:sp>
      <p:graphicFrame>
        <p:nvGraphicFramePr>
          <p:cNvPr id="86123" name="Group 107"/>
          <p:cNvGraphicFramePr>
            <a:graphicFrameLocks noGrp="1"/>
          </p:cNvGraphicFramePr>
          <p:nvPr>
            <p:extLst>
              <p:ext uri="{D42A27DB-BD31-4B8C-83A1-F6EECF244321}">
                <p14:modId xmlns:p14="http://schemas.microsoft.com/office/powerpoint/2010/main" val="106220678"/>
              </p:ext>
            </p:extLst>
          </p:nvPr>
        </p:nvGraphicFramePr>
        <p:xfrm>
          <a:off x="719138" y="2765431"/>
          <a:ext cx="1755775" cy="2844801"/>
        </p:xfrm>
        <a:graphic>
          <a:graphicData uri="http://schemas.openxmlformats.org/drawingml/2006/table">
            <a:tbl>
              <a:tblPr/>
              <a:tblGrid>
                <a:gridCol w="581025">
                  <a:extLst>
                    <a:ext uri="{9D8B030D-6E8A-4147-A177-3AD203B41FA5}">
                      <a16:colId xmlns="" xmlns:a16="http://schemas.microsoft.com/office/drawing/2014/main" val="20000"/>
                    </a:ext>
                  </a:extLst>
                </a:gridCol>
                <a:gridCol w="1174750">
                  <a:extLst>
                    <a:ext uri="{9D8B030D-6E8A-4147-A177-3AD203B41FA5}">
                      <a16:colId xmlns="" xmlns:a16="http://schemas.microsoft.com/office/drawing/2014/main" val="20001"/>
                    </a:ext>
                  </a:extLst>
                </a:gridCol>
              </a:tblGrid>
              <a:tr h="4778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1" u="none" strike="noStrike" cap="none" normalizeH="0" baseline="0" dirty="0">
                          <a:ln>
                            <a:noFill/>
                          </a:ln>
                          <a:solidFill>
                            <a:schemeClr val="tx1"/>
                          </a:solidFill>
                          <a:effectLst/>
                          <a:latin typeface="Times New Roman" pitchFamily="18"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1" u="none" strike="noStrike" cap="none" normalizeH="0" baseline="0" dirty="0">
                          <a:ln>
                            <a:noFill/>
                          </a:ln>
                          <a:solidFill>
                            <a:schemeClr val="tx1"/>
                          </a:solidFill>
                          <a:effectLst/>
                          <a:latin typeface="Times New Roman" pitchFamily="18" charset="0"/>
                        </a:rPr>
                        <a:t>y</a:t>
                      </a:r>
                      <a:r>
                        <a:rPr kumimoji="0" lang="en-US" sz="2400" b="0" i="0" u="none" strike="noStrike" cap="none" normalizeH="0" baseline="0" dirty="0">
                          <a:ln>
                            <a:noFill/>
                          </a:ln>
                          <a:solidFill>
                            <a:schemeClr val="tx1"/>
                          </a:solidFill>
                          <a:effectLst/>
                          <a:latin typeface="Times New Roman" pitchFamily="18" charset="0"/>
                        </a:rPr>
                        <a:t> = </a:t>
                      </a:r>
                      <a:r>
                        <a:rPr kumimoji="0" lang="en-US" sz="2400" b="0" i="1" u="none" strike="noStrike" cap="none" normalizeH="0" baseline="0" dirty="0">
                          <a:ln>
                            <a:noFill/>
                          </a:ln>
                          <a:solidFill>
                            <a:schemeClr val="tx1"/>
                          </a:solidFill>
                          <a:effectLst/>
                          <a:latin typeface="Times New Roman" pitchFamily="18" charset="0"/>
                        </a:rPr>
                        <a:t>f </a:t>
                      </a:r>
                      <a:r>
                        <a:rPr kumimoji="0" lang="en-US" sz="2400" b="0" i="0" u="none" strike="noStrike" cap="none" normalizeH="0" baseline="0" dirty="0">
                          <a:ln>
                            <a:noFill/>
                          </a:ln>
                          <a:solidFill>
                            <a:schemeClr val="tx1"/>
                          </a:solidFill>
                          <a:effectLst/>
                          <a:latin typeface="Times New Roman" pitchFamily="18" charset="0"/>
                        </a:rPr>
                        <a:t>(</a:t>
                      </a:r>
                      <a:r>
                        <a:rPr kumimoji="0" lang="en-US" sz="2400" b="0" i="1" u="none" strike="noStrike" cap="none" normalizeH="0" baseline="0" dirty="0">
                          <a:ln>
                            <a:noFill/>
                          </a:ln>
                          <a:solidFill>
                            <a:schemeClr val="tx1"/>
                          </a:solidFill>
                          <a:effectLst/>
                          <a:latin typeface="Times New Roman" pitchFamily="18" charset="0"/>
                        </a:rPr>
                        <a:t>x</a:t>
                      </a:r>
                      <a:r>
                        <a:rPr kumimoji="0" lang="en-US" sz="2400" b="0" i="0" u="none" strike="noStrike" cap="none" normalizeH="0" baseline="0" dirty="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778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794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794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57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73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graphicFrame>
        <p:nvGraphicFramePr>
          <p:cNvPr id="86124" name="Group 108"/>
          <p:cNvGraphicFramePr>
            <a:graphicFrameLocks noGrp="1"/>
          </p:cNvGraphicFramePr>
          <p:nvPr>
            <p:extLst>
              <p:ext uri="{D42A27DB-BD31-4B8C-83A1-F6EECF244321}">
                <p14:modId xmlns:p14="http://schemas.microsoft.com/office/powerpoint/2010/main" val="953158867"/>
              </p:ext>
            </p:extLst>
          </p:nvPr>
        </p:nvGraphicFramePr>
        <p:xfrm>
          <a:off x="6510338" y="2765431"/>
          <a:ext cx="1907948" cy="2844801"/>
        </p:xfrm>
        <a:graphic>
          <a:graphicData uri="http://schemas.openxmlformats.org/drawingml/2006/table">
            <a:tbl>
              <a:tblPr/>
              <a:tblGrid>
                <a:gridCol w="631382">
                  <a:extLst>
                    <a:ext uri="{9D8B030D-6E8A-4147-A177-3AD203B41FA5}">
                      <a16:colId xmlns="" xmlns:a16="http://schemas.microsoft.com/office/drawing/2014/main" val="20000"/>
                    </a:ext>
                  </a:extLst>
                </a:gridCol>
                <a:gridCol w="1276566">
                  <a:extLst>
                    <a:ext uri="{9D8B030D-6E8A-4147-A177-3AD203B41FA5}">
                      <a16:colId xmlns="" xmlns:a16="http://schemas.microsoft.com/office/drawing/2014/main" val="20001"/>
                    </a:ext>
                  </a:extLst>
                </a:gridCol>
              </a:tblGrid>
              <a:tr h="477838">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Times New Roman" pitchFamily="18" charset="0"/>
                        </a:rPr>
                        <a:t>x</a:t>
                      </a:r>
                      <a:endParaRPr kumimoji="0" lang="en-US" sz="2400" b="0" i="0" u="none" strike="noStrike" cap="none" normalizeH="0" baseline="0" dirty="0">
                        <a:ln>
                          <a:noFill/>
                        </a:ln>
                        <a:solidFill>
                          <a:srgbClr val="3333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Times New Roman" pitchFamily="18" charset="0"/>
                        </a:rPr>
                        <a:t>y</a:t>
                      </a:r>
                      <a:r>
                        <a:rPr kumimoji="0" lang="en-US" sz="2400" b="0" i="0" u="none" strike="noStrike" cap="none" normalizeH="0" baseline="0" dirty="0">
                          <a:ln>
                            <a:noFill/>
                          </a:ln>
                          <a:solidFill>
                            <a:schemeClr val="tx1"/>
                          </a:solidFill>
                          <a:effectLst/>
                          <a:latin typeface="Times New Roman" pitchFamily="18" charset="0"/>
                        </a:rPr>
                        <a:t> = </a:t>
                      </a:r>
                      <a:r>
                        <a:rPr kumimoji="0" lang="en-US" sz="2400" b="0" i="1" u="none" strike="noStrike" cap="none" normalizeH="0" baseline="0" dirty="0" smtClean="0">
                          <a:ln>
                            <a:noFill/>
                          </a:ln>
                          <a:solidFill>
                            <a:schemeClr val="tx1"/>
                          </a:solidFill>
                          <a:effectLst/>
                          <a:latin typeface="Times New Roman" pitchFamily="18" charset="0"/>
                        </a:rPr>
                        <a:t>g</a:t>
                      </a:r>
                      <a:r>
                        <a:rPr kumimoji="0" lang="en-US" sz="2400" b="0" i="0" u="none" strike="noStrike" cap="none" normalizeH="0" baseline="0" dirty="0" smtClean="0">
                          <a:ln>
                            <a:noFill/>
                          </a:ln>
                          <a:solidFill>
                            <a:schemeClr val="tx1"/>
                          </a:solidFill>
                          <a:effectLst/>
                          <a:latin typeface="Times New Roman" pitchFamily="18" charset="0"/>
                        </a:rPr>
                        <a:t>(</a:t>
                      </a:r>
                      <a:r>
                        <a:rPr kumimoji="0" lang="en-US" sz="2400" b="0" i="1" u="none" strike="noStrike" cap="none" normalizeH="0" baseline="0" dirty="0" smtClean="0">
                          <a:ln>
                            <a:noFill/>
                          </a:ln>
                          <a:solidFill>
                            <a:schemeClr val="tx1"/>
                          </a:solidFill>
                          <a:effectLst/>
                          <a:latin typeface="Times New Roman" pitchFamily="18" charset="0"/>
                        </a:rPr>
                        <a:t>x</a:t>
                      </a:r>
                      <a:r>
                        <a:rPr kumimoji="0" lang="en-US" sz="2400" b="0" i="0" u="none" strike="noStrike" cap="none" normalizeH="0" baseline="0" dirty="0">
                          <a:ln>
                            <a:noFill/>
                          </a:ln>
                          <a:solidFill>
                            <a:schemeClr val="tx1"/>
                          </a:solidFill>
                          <a:effectLst/>
                          <a:latin typeface="Times New Roman" pitchFamily="18" charset="0"/>
                        </a:rPr>
                        <a:t>)</a:t>
                      </a:r>
                      <a:endParaRPr kumimoji="0" lang="en-US" sz="2400" b="0" i="0" u="none" strike="noStrike" cap="none" normalizeH="0" baseline="0" dirty="0">
                        <a:ln>
                          <a:noFill/>
                        </a:ln>
                        <a:solidFill>
                          <a:srgbClr val="3333FF"/>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77838">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79425">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79425">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0</a:t>
                      </a:r>
                      <a:endParaRPr kumimoji="0" lang="en-US" sz="2400" b="0" i="0" u="none" strike="noStrike" cap="none" normalizeH="0" baseline="0">
                        <a:ln>
                          <a:noFill/>
                        </a:ln>
                        <a:solidFill>
                          <a:srgbClr val="3333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57200">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1</a:t>
                      </a:r>
                      <a:endParaRPr kumimoji="0" lang="en-US" sz="2400" b="0" i="0" u="none" strike="noStrike" cap="none" normalizeH="0" baseline="0">
                        <a:ln>
                          <a:noFill/>
                        </a:ln>
                        <a:solidFill>
                          <a:srgbClr val="3333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73075">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2</a:t>
                      </a:r>
                      <a:endParaRPr kumimoji="0" lang="en-US" sz="2400" b="0" i="0" u="none" strike="noStrike" cap="none" normalizeH="0" baseline="0">
                        <a:ln>
                          <a:noFill/>
                        </a:ln>
                        <a:solidFill>
                          <a:srgbClr val="3333FF"/>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4" name="TextBox 3">
            <a:extLst>
              <a:ext uri="{FF2B5EF4-FFF2-40B4-BE49-F238E27FC236}">
                <a16:creationId xmlns="" xmlns:a16="http://schemas.microsoft.com/office/drawing/2014/main" id="{C685161A-542B-4A66-9C37-398A5FD84544}"/>
              </a:ext>
            </a:extLst>
          </p:cNvPr>
          <p:cNvSpPr txBox="1"/>
          <p:nvPr/>
        </p:nvSpPr>
        <p:spPr>
          <a:xfrm>
            <a:off x="4129314" y="3004457"/>
            <a:ext cx="65" cy="430887"/>
          </a:xfrm>
          <a:prstGeom prst="rect">
            <a:avLst/>
          </a:prstGeom>
          <a:noFill/>
        </p:spPr>
        <p:txBody>
          <a:bodyPr wrap="none" lIns="0" tIns="0" rIns="0" bIns="0" rtlCol="0">
            <a:spAutoFit/>
          </a:bodyPr>
          <a:lstStyle/>
          <a:p>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 xmlns:a16="http://schemas.microsoft.com/office/drawing/2014/main" id="{A0BD9BA0-2A6B-48D6-9F50-37C3C26D931F}"/>
                  </a:ext>
                </a:extLst>
              </p:cNvPr>
              <p:cNvSpPr txBox="1"/>
              <p:nvPr/>
            </p:nvSpPr>
            <p:spPr>
              <a:xfrm>
                <a:off x="548821" y="2178034"/>
                <a:ext cx="216262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𝑓</m:t>
                      </m:r>
                      <m:r>
                        <a:rPr lang="en-US" i="0">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𝑥</m:t>
                      </m:r>
                      <m:r>
                        <a:rPr lang="en-US" i="0">
                          <a:solidFill>
                            <a:srgbClr val="C00000"/>
                          </a:solidFill>
                          <a:latin typeface="Cambria Math" panose="02040503050406030204" pitchFamily="18" charset="0"/>
                        </a:rPr>
                        <m:t>)=2</m:t>
                      </m:r>
                      <m:r>
                        <a:rPr lang="en-US" i="1">
                          <a:solidFill>
                            <a:srgbClr val="C00000"/>
                          </a:solidFill>
                          <a:latin typeface="Cambria Math" panose="02040503050406030204" pitchFamily="18" charset="0"/>
                        </a:rPr>
                        <m:t>𝑥</m:t>
                      </m:r>
                    </m:oMath>
                  </m:oMathPara>
                </a14:m>
                <a:endParaRPr lang="en-US" dirty="0">
                  <a:solidFill>
                    <a:srgbClr val="C00000"/>
                  </a:solidFill>
                </a:endParaRPr>
              </a:p>
            </p:txBody>
          </p:sp>
        </mc:Choice>
        <mc:Fallback xmlns="">
          <p:sp>
            <p:nvSpPr>
              <p:cNvPr id="12" name="TextBox 11">
                <a:extLst>
                  <a:ext uri="{FF2B5EF4-FFF2-40B4-BE49-F238E27FC236}">
                    <a16:creationId xmlns:a16="http://schemas.microsoft.com/office/drawing/2014/main" id="{A0BD9BA0-2A6B-48D6-9F50-37C3C26D931F}"/>
                  </a:ext>
                </a:extLst>
              </p:cNvPr>
              <p:cNvSpPr txBox="1">
                <a:spLocks noRot="1" noChangeAspect="1" noMove="1" noResize="1" noEditPoints="1" noAdjustHandles="1" noChangeArrowheads="1" noChangeShapeType="1" noTextEdit="1"/>
              </p:cNvSpPr>
              <p:nvPr/>
            </p:nvSpPr>
            <p:spPr>
              <a:xfrm>
                <a:off x="548821" y="2178034"/>
                <a:ext cx="2162629"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 xmlns:a16="http://schemas.microsoft.com/office/drawing/2014/main" id="{A4D80E10-365F-4389-8A67-B6F4D57BFAE5}"/>
                  </a:ext>
                </a:extLst>
              </p:cNvPr>
              <p:cNvSpPr txBox="1"/>
              <p:nvPr/>
            </p:nvSpPr>
            <p:spPr>
              <a:xfrm>
                <a:off x="6143495" y="2101951"/>
                <a:ext cx="272123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0000FF"/>
                          </a:solidFill>
                          <a:latin typeface="Cambria Math" panose="02040503050406030204" pitchFamily="18" charset="0"/>
                        </a:rPr>
                        <m:t>𝑔</m:t>
                      </m:r>
                      <m:r>
                        <a:rPr lang="en-US" i="0">
                          <a:solidFill>
                            <a:srgbClr val="0000FF"/>
                          </a:solidFill>
                          <a:latin typeface="Cambria Math" panose="02040503050406030204" pitchFamily="18" charset="0"/>
                        </a:rPr>
                        <m:t>(</m:t>
                      </m:r>
                      <m:r>
                        <a:rPr lang="en-US" i="1">
                          <a:solidFill>
                            <a:srgbClr val="0000FF"/>
                          </a:solidFill>
                          <a:latin typeface="Cambria Math" panose="02040503050406030204" pitchFamily="18" charset="0"/>
                        </a:rPr>
                        <m:t>𝑥</m:t>
                      </m:r>
                      <m:r>
                        <a:rPr lang="en-US" i="0">
                          <a:solidFill>
                            <a:srgbClr val="0000FF"/>
                          </a:solidFill>
                          <a:latin typeface="Cambria Math" panose="02040503050406030204" pitchFamily="18" charset="0"/>
                        </a:rPr>
                        <m:t>)=2</m:t>
                      </m:r>
                      <m:r>
                        <a:rPr lang="en-US" i="1">
                          <a:solidFill>
                            <a:srgbClr val="0000FF"/>
                          </a:solidFill>
                          <a:latin typeface="Cambria Math" panose="02040503050406030204" pitchFamily="18" charset="0"/>
                        </a:rPr>
                        <m:t>𝑥</m:t>
                      </m:r>
                      <m:r>
                        <a:rPr lang="en-US" i="0">
                          <a:solidFill>
                            <a:srgbClr val="0000FF"/>
                          </a:solidFill>
                          <a:latin typeface="Cambria Math" panose="02040503050406030204" pitchFamily="18" charset="0"/>
                        </a:rPr>
                        <m:t>−3</m:t>
                      </m:r>
                    </m:oMath>
                  </m:oMathPara>
                </a14:m>
                <a:endParaRPr lang="en-US" dirty="0">
                  <a:solidFill>
                    <a:srgbClr val="0000FF"/>
                  </a:solidFill>
                </a:endParaRPr>
              </a:p>
            </p:txBody>
          </p:sp>
        </mc:Choice>
        <mc:Fallback xmlns="">
          <p:sp>
            <p:nvSpPr>
              <p:cNvPr id="14" name="TextBox 13">
                <a:extLst>
                  <a:ext uri="{FF2B5EF4-FFF2-40B4-BE49-F238E27FC236}">
                    <a16:creationId xmlns:a16="http://schemas.microsoft.com/office/drawing/2014/main" id="{A4D80E10-365F-4389-8A67-B6F4D57BFAE5}"/>
                  </a:ext>
                </a:extLst>
              </p:cNvPr>
              <p:cNvSpPr txBox="1">
                <a:spLocks noRot="1" noChangeAspect="1" noMove="1" noResize="1" noEditPoints="1" noAdjustHandles="1" noChangeArrowheads="1" noChangeShapeType="1" noTextEdit="1"/>
              </p:cNvSpPr>
              <p:nvPr/>
            </p:nvSpPr>
            <p:spPr>
              <a:xfrm>
                <a:off x="6143495" y="2101951"/>
                <a:ext cx="2721236" cy="52322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2725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 presetClass="entr" presetSubtype="0" fill="hold" nodeType="withEffect">
                                  <p:stCondLst>
                                    <p:cond delay="0"/>
                                  </p:stCondLst>
                                  <p:childTnLst>
                                    <p:set>
                                      <p:cBhvr>
                                        <p:cTn id="9" dur="1" fill="hold">
                                          <p:stCondLst>
                                            <p:cond delay="0"/>
                                          </p:stCondLst>
                                        </p:cTn>
                                        <p:tgtEl>
                                          <p:spTgt spid="8612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 presetClass="entr" presetSubtype="0" fill="hold" nodeType="withEffect">
                                  <p:stCondLst>
                                    <p:cond delay="0"/>
                                  </p:stCondLst>
                                  <p:childTnLst>
                                    <p:set>
                                      <p:cBhvr>
                                        <p:cTn id="20" dur="1" fill="hold">
                                          <p:stCondLst>
                                            <p:cond delay="0"/>
                                          </p:stCondLst>
                                        </p:cTn>
                                        <p:tgtEl>
                                          <p:spTgt spid="861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339">
                                            <p:txEl>
                                              <p:pRg st="8" end="8"/>
                                            </p:txEl>
                                          </p:spTgt>
                                        </p:tgtEl>
                                        <p:attrNameLst>
                                          <p:attrName>style.visibility</p:attrName>
                                        </p:attrNameLst>
                                      </p:cBhvr>
                                      <p:to>
                                        <p:strVal val="visible"/>
                                      </p:to>
                                    </p:set>
                                    <p:animEffect transition="in" filter="fade">
                                      <p:cBhvr>
                                        <p:cTn id="29" dur="5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The Vertical Line Test for Functions</a:t>
            </a:r>
          </a:p>
        </p:txBody>
      </p:sp>
      <p:sp>
        <p:nvSpPr>
          <p:cNvPr id="15363" name="Rectangle 3"/>
          <p:cNvSpPr>
            <a:spLocks noGrp="1" noChangeArrowheads="1"/>
          </p:cNvSpPr>
          <p:nvPr>
            <p:ph type="body" idx="1"/>
          </p:nvPr>
        </p:nvSpPr>
        <p:spPr/>
        <p:txBody>
          <a:bodyPr/>
          <a:lstStyle/>
          <a:p>
            <a:pPr marL="0" indent="0"/>
            <a:r>
              <a:rPr lang="en-US" altLang="en-US"/>
              <a:t>If any vertical line intersects a graph in more than one point, the graph does not define </a:t>
            </a:r>
            <a:r>
              <a:rPr lang="en-US" altLang="en-US" i="1"/>
              <a:t>y</a:t>
            </a:r>
            <a:r>
              <a:rPr lang="en-US" altLang="en-US"/>
              <a:t> as a function of </a:t>
            </a:r>
            <a:r>
              <a:rPr lang="en-US" altLang="en-US" i="1"/>
              <a:t>x</a:t>
            </a:r>
            <a:r>
              <a:rPr lang="en-US" altLang="en-US"/>
              <a:t>.</a:t>
            </a:r>
          </a:p>
        </p:txBody>
      </p:sp>
    </p:spTree>
    <p:extLst>
      <p:ext uri="{BB962C8B-B14F-4D97-AF65-F5344CB8AC3E}">
        <p14:creationId xmlns:p14="http://schemas.microsoft.com/office/powerpoint/2010/main" val="735939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B4B56FD-71FD-4DB1-B74A-AD3EA8B78177}"/>
              </a:ext>
            </a:extLst>
          </p:cNvPr>
          <p:cNvPicPr>
            <a:picLocks noChangeAspect="1"/>
          </p:cNvPicPr>
          <p:nvPr/>
        </p:nvPicPr>
        <p:blipFill>
          <a:blip r:embed="rId2"/>
          <a:stretch>
            <a:fillRect/>
          </a:stretch>
        </p:blipFill>
        <p:spPr>
          <a:xfrm>
            <a:off x="637950" y="2255725"/>
            <a:ext cx="2867025" cy="2867025"/>
          </a:xfrm>
          <a:prstGeom prst="rect">
            <a:avLst/>
          </a:prstGeom>
        </p:spPr>
      </p:pic>
      <p:sp>
        <p:nvSpPr>
          <p:cNvPr id="16386" name="Rectangle 2"/>
          <p:cNvSpPr>
            <a:spLocks noGrp="1" noChangeArrowheads="1"/>
          </p:cNvSpPr>
          <p:nvPr>
            <p:ph type="title"/>
          </p:nvPr>
        </p:nvSpPr>
        <p:spPr/>
        <p:txBody>
          <a:bodyPr/>
          <a:lstStyle/>
          <a:p>
            <a:r>
              <a:rPr lang="en-US" altLang="en-US" dirty="0"/>
              <a:t>Example 6:  Using the Vertical Line Test</a:t>
            </a:r>
          </a:p>
        </p:txBody>
      </p:sp>
      <p:sp>
        <p:nvSpPr>
          <p:cNvPr id="16387" name="Rectangle 3"/>
          <p:cNvSpPr>
            <a:spLocks noGrp="1" noChangeArrowheads="1"/>
          </p:cNvSpPr>
          <p:nvPr>
            <p:ph type="body" idx="1"/>
          </p:nvPr>
        </p:nvSpPr>
        <p:spPr/>
        <p:txBody>
          <a:bodyPr/>
          <a:lstStyle/>
          <a:p>
            <a:pPr marL="0" indent="0"/>
            <a:r>
              <a:rPr lang="en-US" altLang="en-US"/>
              <a:t>Use the vertical line test to identify graphs in which </a:t>
            </a:r>
            <a:r>
              <a:rPr lang="en-US" altLang="en-US" i="1"/>
              <a:t>y</a:t>
            </a:r>
            <a:r>
              <a:rPr lang="en-US" altLang="en-US"/>
              <a:t> is a function of </a:t>
            </a:r>
            <a:r>
              <a:rPr lang="en-US" altLang="en-US" i="1"/>
              <a:t>x</a:t>
            </a:r>
            <a:r>
              <a:rPr lang="en-US" altLang="en-US"/>
              <a:t>.</a:t>
            </a:r>
          </a:p>
          <a:p>
            <a:pPr marL="0" indent="0"/>
            <a:r>
              <a:rPr lang="en-US" altLang="en-US"/>
              <a:t>					</a:t>
            </a:r>
          </a:p>
        </p:txBody>
      </p:sp>
      <p:sp>
        <p:nvSpPr>
          <p:cNvPr id="90120" name="Text Box 8"/>
          <p:cNvSpPr txBox="1">
            <a:spLocks noChangeArrowheads="1"/>
          </p:cNvSpPr>
          <p:nvPr/>
        </p:nvSpPr>
        <p:spPr bwMode="auto">
          <a:xfrm>
            <a:off x="5926026" y="5555713"/>
            <a:ext cx="21574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800" dirty="0">
                <a:solidFill>
                  <a:schemeClr val="tx1"/>
                </a:solidFill>
                <a:latin typeface="Times New Roman" panose="02020603050405020304" pitchFamily="18" charset="0"/>
              </a:rPr>
              <a:t>not a function</a:t>
            </a:r>
          </a:p>
        </p:txBody>
      </p:sp>
      <p:sp>
        <p:nvSpPr>
          <p:cNvPr id="90121" name="Text Box 9"/>
          <p:cNvSpPr txBox="1">
            <a:spLocks noChangeArrowheads="1"/>
          </p:cNvSpPr>
          <p:nvPr/>
        </p:nvSpPr>
        <p:spPr bwMode="auto">
          <a:xfrm>
            <a:off x="1184956" y="5462578"/>
            <a:ext cx="1368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800" dirty="0">
                <a:solidFill>
                  <a:schemeClr val="tx1"/>
                </a:solidFill>
                <a:latin typeface="Times New Roman" panose="02020603050405020304" pitchFamily="18" charset="0"/>
              </a:rPr>
              <a:t>function</a:t>
            </a:r>
          </a:p>
        </p:txBody>
      </p:sp>
      <p:sp>
        <p:nvSpPr>
          <p:cNvPr id="16392" name="Line 10"/>
          <p:cNvSpPr>
            <a:spLocks noChangeShapeType="1"/>
          </p:cNvSpPr>
          <p:nvPr/>
        </p:nvSpPr>
        <p:spPr bwMode="auto">
          <a:xfrm>
            <a:off x="3208338" y="2816225"/>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3" name="Line 11"/>
          <p:cNvSpPr>
            <a:spLocks noChangeShapeType="1"/>
          </p:cNvSpPr>
          <p:nvPr/>
        </p:nvSpPr>
        <p:spPr bwMode="auto">
          <a:xfrm>
            <a:off x="1684338" y="2470037"/>
            <a:ext cx="0" cy="2438400"/>
          </a:xfrm>
          <a:prstGeom prst="line">
            <a:avLst/>
          </a:prstGeom>
          <a:noFill/>
          <a:ln w="28575">
            <a:solidFill>
              <a:srgbClr val="C0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4">
            <a:extLst>
              <a:ext uri="{FF2B5EF4-FFF2-40B4-BE49-F238E27FC236}">
                <a16:creationId xmlns="" xmlns:a16="http://schemas.microsoft.com/office/drawing/2014/main" id="{2EE20A30-C670-469D-8073-3C7DEB341AF5}"/>
              </a:ext>
            </a:extLst>
          </p:cNvPr>
          <p:cNvPicPr>
            <a:picLocks noChangeAspect="1"/>
          </p:cNvPicPr>
          <p:nvPr/>
        </p:nvPicPr>
        <p:blipFill>
          <a:blip r:embed="rId2"/>
          <a:stretch>
            <a:fillRect/>
          </a:stretch>
        </p:blipFill>
        <p:spPr>
          <a:xfrm>
            <a:off x="5411335" y="2317299"/>
            <a:ext cx="2867025" cy="2867025"/>
          </a:xfrm>
          <a:prstGeom prst="rect">
            <a:avLst/>
          </a:prstGeom>
        </p:spPr>
      </p:pic>
      <p:sp>
        <p:nvSpPr>
          <p:cNvPr id="6" name="Oval 5">
            <a:extLst>
              <a:ext uri="{FF2B5EF4-FFF2-40B4-BE49-F238E27FC236}">
                <a16:creationId xmlns="" xmlns:a16="http://schemas.microsoft.com/office/drawing/2014/main" id="{BDF5AAB9-7CA6-45F5-9023-903842B31D05}"/>
              </a:ext>
            </a:extLst>
          </p:cNvPr>
          <p:cNvSpPr/>
          <p:nvPr/>
        </p:nvSpPr>
        <p:spPr bwMode="auto">
          <a:xfrm>
            <a:off x="6600825" y="3193143"/>
            <a:ext cx="1368398" cy="1368398"/>
          </a:xfrm>
          <a:prstGeom prst="ellips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3333FF"/>
              </a:solidFill>
              <a:effectLst/>
              <a:latin typeface="Arial" charset="0"/>
            </a:endParaRPr>
          </a:p>
        </p:txBody>
      </p:sp>
      <p:sp>
        <p:nvSpPr>
          <p:cNvPr id="90124" name="Line 12"/>
          <p:cNvSpPr>
            <a:spLocks noChangeShapeType="1"/>
          </p:cNvSpPr>
          <p:nvPr/>
        </p:nvSpPr>
        <p:spPr bwMode="auto">
          <a:xfrm>
            <a:off x="7347178" y="2562198"/>
            <a:ext cx="0" cy="2438400"/>
          </a:xfrm>
          <a:prstGeom prst="line">
            <a:avLst/>
          </a:prstGeom>
          <a:noFill/>
          <a:ln w="28575">
            <a:solidFill>
              <a:srgbClr val="C0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Shape 6">
            <a:extLst>
              <a:ext uri="{FF2B5EF4-FFF2-40B4-BE49-F238E27FC236}">
                <a16:creationId xmlns="" xmlns:a16="http://schemas.microsoft.com/office/drawing/2014/main" id="{EB34210D-55A3-4E2D-93CC-77DB7D4169CB}"/>
              </a:ext>
            </a:extLst>
          </p:cNvPr>
          <p:cNvSpPr/>
          <p:nvPr/>
        </p:nvSpPr>
        <p:spPr bwMode="auto">
          <a:xfrm>
            <a:off x="1207662" y="2816225"/>
            <a:ext cx="1915886" cy="1451543"/>
          </a:xfrm>
          <a:custGeom>
            <a:avLst/>
            <a:gdLst>
              <a:gd name="connsiteX0" fmla="*/ 0 w 1915886"/>
              <a:gd name="connsiteY0" fmla="*/ 87200 h 1451543"/>
              <a:gd name="connsiteX1" fmla="*/ 275771 w 1915886"/>
              <a:gd name="connsiteY1" fmla="*/ 1364457 h 1451543"/>
              <a:gd name="connsiteX2" fmla="*/ 1204686 w 1915886"/>
              <a:gd name="connsiteY2" fmla="*/ 114 h 1451543"/>
              <a:gd name="connsiteX3" fmla="*/ 1915886 w 1915886"/>
              <a:gd name="connsiteY3" fmla="*/ 1451543 h 1451543"/>
              <a:gd name="connsiteX4" fmla="*/ 1915886 w 1915886"/>
              <a:gd name="connsiteY4" fmla="*/ 1451543 h 145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5886" h="1451543">
                <a:moveTo>
                  <a:pt x="0" y="87200"/>
                </a:moveTo>
                <a:cubicBezTo>
                  <a:pt x="37495" y="733085"/>
                  <a:pt x="74990" y="1378971"/>
                  <a:pt x="275771" y="1364457"/>
                </a:cubicBezTo>
                <a:cubicBezTo>
                  <a:pt x="476552" y="1349943"/>
                  <a:pt x="931334" y="-14400"/>
                  <a:pt x="1204686" y="114"/>
                </a:cubicBezTo>
                <a:cubicBezTo>
                  <a:pt x="1478039" y="14628"/>
                  <a:pt x="1915886" y="1451543"/>
                  <a:pt x="1915886" y="1451543"/>
                </a:cubicBezTo>
                <a:lnTo>
                  <a:pt x="1915886" y="1451543"/>
                </a:lnTo>
              </a:path>
            </a:pathLst>
          </a:custGeom>
          <a:noFill/>
          <a:ln w="28575" cap="flat" cmpd="sng" algn="ctr">
            <a:solidFill>
              <a:srgbClr val="0070C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3333FF"/>
              </a:solidFill>
              <a:effectLst/>
              <a:latin typeface="Arial" charset="0"/>
            </a:endParaRPr>
          </a:p>
        </p:txBody>
      </p:sp>
    </p:spTree>
    <p:extLst>
      <p:ext uri="{BB962C8B-B14F-4D97-AF65-F5344CB8AC3E}">
        <p14:creationId xmlns:p14="http://schemas.microsoft.com/office/powerpoint/2010/main" val="3117766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01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t>Example 7:  Analyzing the Graph of a Function </a:t>
            </a:r>
          </a:p>
        </p:txBody>
      </p:sp>
      <mc:AlternateContent xmlns:mc="http://schemas.openxmlformats.org/markup-compatibility/2006" xmlns:a14="http://schemas.microsoft.com/office/drawing/2010/main">
        <mc:Choice Requires="a14">
          <p:sp>
            <p:nvSpPr>
              <p:cNvPr id="17411" name="Rectangle 3"/>
              <p:cNvSpPr>
                <a:spLocks noGrp="1" noChangeArrowheads="1"/>
              </p:cNvSpPr>
              <p:nvPr>
                <p:ph type="body" idx="1"/>
              </p:nvPr>
            </p:nvSpPr>
            <p:spPr>
              <a:xfrm>
                <a:off x="457200" y="1252026"/>
                <a:ext cx="8229600" cy="4874138"/>
              </a:xfrm>
            </p:spPr>
            <p:txBody>
              <a:bodyPr/>
              <a:lstStyle/>
              <a:p>
                <a:pPr marL="0" indent="0"/>
                <a:r>
                  <a:rPr lang="en-US" altLang="en-US" dirty="0"/>
                  <a:t>Use the graph to find </a:t>
                </a:r>
                <a14:m>
                  <m:oMath xmlns:m="http://schemas.openxmlformats.org/officeDocument/2006/math">
                    <m:r>
                      <a:rPr lang="en-US" altLang="en-US" b="0" i="1" smtClean="0">
                        <a:latin typeface="Cambria Math" panose="02040503050406030204" pitchFamily="18" charset="0"/>
                      </a:rPr>
                      <m:t>𝑓</m:t>
                    </m:r>
                    <m:r>
                      <a:rPr lang="en-US" altLang="en-US" b="0" i="1" smtClean="0">
                        <a:latin typeface="Cambria Math" panose="02040503050406030204" pitchFamily="18" charset="0"/>
                      </a:rPr>
                      <m:t>(5)</m:t>
                    </m:r>
                  </m:oMath>
                </a14:m>
                <a:r>
                  <a:rPr lang="en-US" altLang="en-US" dirty="0"/>
                  <a:t>.</a:t>
                </a:r>
              </a:p>
            </p:txBody>
          </p:sp>
        </mc:Choice>
        <mc:Fallback xmlns="">
          <p:sp>
            <p:nvSpPr>
              <p:cNvPr id="17411" name="Rectangle 3"/>
              <p:cNvSpPr>
                <a:spLocks noGrp="1" noRot="1" noChangeAspect="1" noMove="1" noResize="1" noEditPoints="1" noAdjustHandles="1" noChangeArrowheads="1" noChangeShapeType="1" noTextEdit="1"/>
              </p:cNvSpPr>
              <p:nvPr>
                <p:ph type="body" idx="1"/>
              </p:nvPr>
            </p:nvSpPr>
            <p:spPr>
              <a:xfrm>
                <a:off x="457200" y="1252026"/>
                <a:ext cx="8229600" cy="4874138"/>
              </a:xfrm>
              <a:blipFill>
                <a:blip r:embed="rId2"/>
                <a:stretch>
                  <a:fillRect l="-1481" t="-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142" name="Text Box 6"/>
              <p:cNvSpPr txBox="1">
                <a:spLocks noChangeArrowheads="1"/>
              </p:cNvSpPr>
              <p:nvPr/>
            </p:nvSpPr>
            <p:spPr bwMode="auto">
              <a:xfrm>
                <a:off x="457200" y="1975798"/>
                <a:ext cx="7955280" cy="523220"/>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sz="2800" dirty="0">
                    <a:solidFill>
                      <a:schemeClr val="tx1"/>
                    </a:solidFill>
                    <a:latin typeface="Times New Roman" panose="02020603050405020304" pitchFamily="18" charset="0"/>
                  </a:rPr>
                  <a:t>For what value of </a:t>
                </a:r>
                <a:r>
                  <a:rPr lang="en-US" altLang="en-US" sz="2800" i="1" dirty="0">
                    <a:solidFill>
                      <a:schemeClr val="tx1"/>
                    </a:solidFill>
                    <a:latin typeface="Times New Roman" panose="02020603050405020304" pitchFamily="18" charset="0"/>
                  </a:rPr>
                  <a:t>x </a:t>
                </a:r>
                <a:r>
                  <a:rPr lang="en-US" altLang="en-US" sz="2800" dirty="0">
                    <a:solidFill>
                      <a:schemeClr val="tx1"/>
                    </a:solidFill>
                    <a:latin typeface="Times New Roman" panose="02020603050405020304" pitchFamily="18" charset="0"/>
                  </a:rPr>
                  <a:t>is </a:t>
                </a:r>
                <a14:m>
                  <m:oMath xmlns:m="http://schemas.openxmlformats.org/officeDocument/2006/math">
                    <m:r>
                      <a:rPr lang="en-US" altLang="en-US" sz="2800" b="0" i="1" smtClean="0">
                        <a:solidFill>
                          <a:schemeClr val="tx1"/>
                        </a:solidFill>
                        <a:latin typeface="Cambria Math" panose="02040503050406030204" pitchFamily="18" charset="0"/>
                      </a:rPr>
                      <m:t>𝑓</m:t>
                    </m:r>
                    <m:d>
                      <m:dPr>
                        <m:ctrlPr>
                          <a:rPr lang="en-US" altLang="en-US" sz="2800" b="0" i="1" smtClean="0">
                            <a:solidFill>
                              <a:schemeClr val="tx1"/>
                            </a:solidFill>
                            <a:latin typeface="Cambria Math"/>
                          </a:rPr>
                        </m:ctrlPr>
                      </m:dPr>
                      <m:e>
                        <m:r>
                          <a:rPr lang="en-US" altLang="en-US" sz="2800" b="0" i="1" smtClean="0">
                            <a:solidFill>
                              <a:schemeClr val="tx1"/>
                            </a:solidFill>
                            <a:latin typeface="Cambria Math" panose="02040503050406030204" pitchFamily="18" charset="0"/>
                          </a:rPr>
                          <m:t>𝑥</m:t>
                        </m:r>
                      </m:e>
                    </m:d>
                    <m:r>
                      <a:rPr lang="en-US" altLang="en-US" sz="2800" b="0" i="1" smtClean="0">
                        <a:solidFill>
                          <a:schemeClr val="tx1"/>
                        </a:solidFill>
                        <a:latin typeface="Cambria Math" panose="02040503050406030204" pitchFamily="18" charset="0"/>
                      </a:rPr>
                      <m:t>=100?</m:t>
                    </m:r>
                  </m:oMath>
                </a14:m>
                <a:r>
                  <a:rPr lang="en-US" altLang="en-US" sz="2800" dirty="0">
                    <a:solidFill>
                      <a:schemeClr val="tx1"/>
                    </a:solidFill>
                    <a:latin typeface="Times New Roman" panose="02020603050405020304" pitchFamily="18" charset="0"/>
                  </a:rPr>
                  <a:t> </a:t>
                </a:r>
              </a:p>
            </p:txBody>
          </p:sp>
        </mc:Choice>
        <mc:Fallback xmlns="">
          <p:sp>
            <p:nvSpPr>
              <p:cNvPr id="91142" name="Text Box 6"/>
              <p:cNvSpPr txBox="1">
                <a:spLocks noRot="1" noChangeAspect="1" noMove="1" noResize="1" noEditPoints="1" noAdjustHandles="1" noChangeArrowheads="1" noChangeShapeType="1" noTextEdit="1"/>
              </p:cNvSpPr>
              <p:nvPr/>
            </p:nvSpPr>
            <p:spPr bwMode="auto">
              <a:xfrm>
                <a:off x="457200" y="1975798"/>
                <a:ext cx="7955280" cy="523220"/>
              </a:xfrm>
              <a:prstGeom prst="rect">
                <a:avLst/>
              </a:prstGeom>
              <a:blipFill>
                <a:blip r:embed="rId3"/>
                <a:stretch>
                  <a:fillRect l="-1533" t="-11628" b="-313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74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517" y="2917369"/>
            <a:ext cx="5310198" cy="337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1144" name="Text Box 8"/>
              <p:cNvSpPr txBox="1">
                <a:spLocks noChangeArrowheads="1"/>
              </p:cNvSpPr>
              <p:nvPr/>
            </p:nvSpPr>
            <p:spPr bwMode="auto">
              <a:xfrm>
                <a:off x="4560887" y="1255676"/>
                <a:ext cx="2042610" cy="523220"/>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sz="2800" i="1" dirty="0" smtClean="0">
                          <a:solidFill>
                            <a:schemeClr val="tx1"/>
                          </a:solidFill>
                          <a:latin typeface="Cambria Math" panose="02040503050406030204" pitchFamily="18" charset="0"/>
                        </a:rPr>
                        <m:t>𝑓</m:t>
                      </m:r>
                      <m:r>
                        <a:rPr lang="en-US" altLang="en-US" sz="2800" i="1" dirty="0" smtClean="0">
                          <a:solidFill>
                            <a:schemeClr val="tx1"/>
                          </a:solidFill>
                          <a:latin typeface="Cambria Math" panose="02040503050406030204" pitchFamily="18" charset="0"/>
                        </a:rPr>
                        <m:t>(5)=400</m:t>
                      </m:r>
                    </m:oMath>
                  </m:oMathPara>
                </a14:m>
                <a:endParaRPr lang="en-US" altLang="en-US" sz="2800" dirty="0">
                  <a:solidFill>
                    <a:schemeClr val="tx1"/>
                  </a:solidFill>
                  <a:latin typeface="Times New Roman" panose="02020603050405020304" pitchFamily="18" charset="0"/>
                </a:endParaRPr>
              </a:p>
            </p:txBody>
          </p:sp>
        </mc:Choice>
        <mc:Fallback xmlns="">
          <p:sp>
            <p:nvSpPr>
              <p:cNvPr id="91144" name="Text Box 8"/>
              <p:cNvSpPr txBox="1">
                <a:spLocks noRot="1" noChangeAspect="1" noMove="1" noResize="1" noEditPoints="1" noAdjustHandles="1" noChangeArrowheads="1" noChangeShapeType="1" noTextEdit="1"/>
              </p:cNvSpPr>
              <p:nvPr/>
            </p:nvSpPr>
            <p:spPr bwMode="auto">
              <a:xfrm>
                <a:off x="4560887" y="1255676"/>
                <a:ext cx="2042610" cy="523220"/>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 xmlns:a16="http://schemas.microsoft.com/office/drawing/2014/main" id="{3975DB60-C9B9-4AD8-BA9C-3210A0C6A49A}"/>
                  </a:ext>
                </a:extLst>
              </p:cNvPr>
              <p:cNvSpPr txBox="1"/>
              <p:nvPr/>
            </p:nvSpPr>
            <p:spPr>
              <a:xfrm>
                <a:off x="5896877" y="2050541"/>
                <a:ext cx="292708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altLang="en-US" i="1" dirty="0">
                          <a:solidFill>
                            <a:schemeClr val="tx1"/>
                          </a:solidFill>
                        </a:rPr>
                        <m:t>f</m:t>
                      </m:r>
                      <m:r>
                        <m:rPr>
                          <m:nor/>
                        </m:rPr>
                        <a:rPr lang="en-US" altLang="en-US" dirty="0">
                          <a:solidFill>
                            <a:schemeClr val="tx1"/>
                          </a:solidFill>
                        </a:rPr>
                        <m:t>(9) = 100, </m:t>
                      </m:r>
                      <m:r>
                        <m:rPr>
                          <m:nor/>
                        </m:rPr>
                        <a:rPr lang="en-US" altLang="en-US" dirty="0">
                          <a:solidFill>
                            <a:schemeClr val="tx1"/>
                          </a:solidFill>
                        </a:rPr>
                        <m:t>so</m:t>
                      </m:r>
                      <m:r>
                        <m:rPr>
                          <m:nor/>
                        </m:rPr>
                        <a:rPr lang="en-US" altLang="en-US" dirty="0">
                          <a:solidFill>
                            <a:schemeClr val="tx1"/>
                          </a:solidFill>
                        </a:rPr>
                        <m:t> </m:t>
                      </m:r>
                      <m:r>
                        <m:rPr>
                          <m:nor/>
                        </m:rPr>
                        <a:rPr lang="en-US" altLang="en-US" i="1" dirty="0">
                          <a:solidFill>
                            <a:schemeClr val="tx1"/>
                          </a:solidFill>
                        </a:rPr>
                        <m:t>x</m:t>
                      </m:r>
                      <m:r>
                        <m:rPr>
                          <m:nor/>
                        </m:rPr>
                        <a:rPr lang="en-US" altLang="en-US" dirty="0">
                          <a:solidFill>
                            <a:schemeClr val="tx1"/>
                          </a:solidFill>
                        </a:rPr>
                        <m:t> = 9.</m:t>
                      </m:r>
                    </m:oMath>
                  </m:oMathPara>
                </a14:m>
                <a:endParaRPr lang="en-US" dirty="0"/>
              </a:p>
            </p:txBody>
          </p:sp>
        </mc:Choice>
        <mc:Fallback xmlns="">
          <p:sp>
            <p:nvSpPr>
              <p:cNvPr id="2" name="TextBox 1">
                <a:extLst>
                  <a:ext uri="{FF2B5EF4-FFF2-40B4-BE49-F238E27FC236}">
                    <a16:creationId xmlns:a16="http://schemas.microsoft.com/office/drawing/2014/main" id="{3975DB60-C9B9-4AD8-BA9C-3210A0C6A49A}"/>
                  </a:ext>
                </a:extLst>
              </p:cNvPr>
              <p:cNvSpPr txBox="1">
                <a:spLocks noRot="1" noChangeAspect="1" noMove="1" noResize="1" noEditPoints="1" noAdjustHandles="1" noChangeArrowheads="1" noChangeShapeType="1" noTextEdit="1"/>
              </p:cNvSpPr>
              <p:nvPr/>
            </p:nvSpPr>
            <p:spPr>
              <a:xfrm>
                <a:off x="5896877" y="2050541"/>
                <a:ext cx="2927083" cy="43088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5751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4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Identifying Domain and Range from a Function’s Graph</a:t>
            </a:r>
          </a:p>
        </p:txBody>
      </p:sp>
      <p:sp>
        <p:nvSpPr>
          <p:cNvPr id="18435" name="Rectangle 3"/>
          <p:cNvSpPr>
            <a:spLocks noGrp="1" noChangeArrowheads="1"/>
          </p:cNvSpPr>
          <p:nvPr>
            <p:ph type="body" idx="1"/>
          </p:nvPr>
        </p:nvSpPr>
        <p:spPr/>
        <p:txBody>
          <a:bodyPr/>
          <a:lstStyle/>
          <a:p>
            <a:pPr marL="0" indent="0"/>
            <a:r>
              <a:rPr lang="en-US" altLang="en-US" b="1" dirty="0"/>
              <a:t>To find the domain of a function from its graph</a:t>
            </a:r>
            <a:r>
              <a:rPr lang="en-US" altLang="en-US" dirty="0"/>
              <a:t>, look for all the inputs on the </a:t>
            </a:r>
            <a:r>
              <a:rPr lang="en-US" altLang="en-US" i="1" dirty="0"/>
              <a:t>x</a:t>
            </a:r>
            <a:r>
              <a:rPr lang="en-US" altLang="en-US" dirty="0"/>
              <a:t>-axis that correspond to points on the graph.  </a:t>
            </a:r>
          </a:p>
          <a:p>
            <a:pPr marL="0" indent="0"/>
            <a:endParaRPr lang="en-US" altLang="en-US" dirty="0"/>
          </a:p>
          <a:p>
            <a:pPr marL="0" indent="0"/>
            <a:r>
              <a:rPr lang="en-US" altLang="en-US" b="1" dirty="0"/>
              <a:t>To find the range of a function from its graph</a:t>
            </a:r>
            <a:r>
              <a:rPr lang="en-US" altLang="en-US" dirty="0"/>
              <a:t>, look for all the outputs on the </a:t>
            </a:r>
            <a:r>
              <a:rPr lang="en-US" altLang="en-US" i="1" dirty="0"/>
              <a:t>y</a:t>
            </a:r>
            <a:r>
              <a:rPr lang="en-US" altLang="en-US" dirty="0"/>
              <a:t>-axis that correspond to points on the graph.</a:t>
            </a:r>
          </a:p>
        </p:txBody>
      </p:sp>
    </p:spTree>
    <p:extLst>
      <p:ext uri="{BB962C8B-B14F-4D97-AF65-F5344CB8AC3E}">
        <p14:creationId xmlns:p14="http://schemas.microsoft.com/office/powerpoint/2010/main" val="183501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t>Example 8a:  Identifying the Domain and Range of a Function from Its Graph</a:t>
            </a:r>
          </a:p>
        </p:txBody>
      </p:sp>
      <mc:AlternateContent xmlns:mc="http://schemas.openxmlformats.org/markup-compatibility/2006" xmlns:a14="http://schemas.microsoft.com/office/drawing/2010/main">
        <mc:Choice Requires="a14">
          <p:sp>
            <p:nvSpPr>
              <p:cNvPr id="93187" name="Rectangle 3"/>
              <p:cNvSpPr>
                <a:spLocks noGrp="1" noChangeArrowheads="1"/>
              </p:cNvSpPr>
              <p:nvPr>
                <p:ph type="body" idx="1"/>
              </p:nvPr>
            </p:nvSpPr>
            <p:spPr/>
            <p:txBody>
              <a:bodyPr/>
              <a:lstStyle/>
              <a:p>
                <a:pPr marL="0" indent="0"/>
                <a:r>
                  <a:rPr lang="en-US" altLang="en-US" dirty="0" smtClean="0"/>
                  <a:t>Use the graph of the function to identify its domain and its range.</a:t>
                </a:r>
              </a:p>
              <a:p>
                <a:pPr marL="0" indent="0"/>
                <a:r>
                  <a:rPr lang="en-US" altLang="en-US" dirty="0"/>
                  <a:t>Solution:</a:t>
                </a:r>
              </a:p>
              <a:p>
                <a:pPr marL="0" indent="0"/>
                <a:r>
                  <a:rPr lang="en-US" altLang="en-US" dirty="0"/>
                  <a:t>Domain:</a:t>
                </a:r>
              </a:p>
              <a:p>
                <a:pPr marL="0" indent="0">
                  <a:spcAft>
                    <a:spcPts val="1200"/>
                  </a:spcAft>
                </a:pPr>
                <a14:m>
                  <m:oMathPara xmlns:m="http://schemas.openxmlformats.org/officeDocument/2006/math">
                    <m:oMathParaPr>
                      <m:jc m:val="left"/>
                    </m:oMathParaPr>
                    <m:oMath xmlns:m="http://schemas.openxmlformats.org/officeDocument/2006/math">
                      <m:d>
                        <m:dPr>
                          <m:begChr m:val="{"/>
                          <m:endChr m:val="}"/>
                          <m:ctrlPr>
                            <a:rPr lang="en-US" altLang="en-US" b="0" i="1" smtClean="0">
                              <a:latin typeface="Cambria Math"/>
                            </a:rPr>
                          </m:ctrlPr>
                        </m:dPr>
                        <m:e>
                          <m:r>
                            <a:rPr lang="en-US" altLang="en-US" b="0" i="1" smtClean="0">
                              <a:latin typeface="Cambria Math" panose="02040503050406030204" pitchFamily="18" charset="0"/>
                            </a:rPr>
                            <m:t>𝑥</m:t>
                          </m:r>
                        </m:e>
                        <m:e>
                          <m:r>
                            <a:rPr lang="en-US" altLang="en-US" b="0" i="1" smtClean="0">
                              <a:latin typeface="Cambria Math" panose="02040503050406030204" pitchFamily="18" charset="0"/>
                            </a:rPr>
                            <m:t>−2</m:t>
                          </m:r>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𝑥</m:t>
                          </m:r>
                          <m:r>
                            <a:rPr lang="en-US" altLang="en-US" b="0" i="1" smtClean="0">
                              <a:latin typeface="Cambria Math" panose="02040503050406030204" pitchFamily="18" charset="0"/>
                              <a:ea typeface="Cambria Math" panose="02040503050406030204" pitchFamily="18" charset="0"/>
                            </a:rPr>
                            <m:t>≤1</m:t>
                          </m:r>
                        </m:e>
                      </m:d>
                      <m:r>
                        <a:rPr lang="en-US" altLang="en-US" b="0" i="1" smtClean="0">
                          <a:latin typeface="Cambria Math" panose="02040503050406030204" pitchFamily="18" charset="0"/>
                          <a:ea typeface="Cambria Math" panose="02040503050406030204" pitchFamily="18" charset="0"/>
                        </a:rPr>
                        <m:t>.</m:t>
                      </m:r>
                    </m:oMath>
                  </m:oMathPara>
                </a14:m>
                <a:endParaRPr lang="en-US" altLang="en-US" dirty="0"/>
              </a:p>
              <a:p>
                <a:pPr marL="0" indent="0">
                  <a:spcAft>
                    <a:spcPts val="1200"/>
                  </a:spcAft>
                </a:pPr>
                <a14:m>
                  <m:oMathPara xmlns:m="http://schemas.openxmlformats.org/officeDocument/2006/math">
                    <m:oMathParaPr>
                      <m:jc m:val="left"/>
                    </m:oMathParaPr>
                    <m:oMath xmlns:m="http://schemas.openxmlformats.org/officeDocument/2006/math">
                      <m:r>
                        <a:rPr lang="en-US" altLang="en-US" b="0" i="1" smtClean="0">
                          <a:latin typeface="Cambria Math" panose="02040503050406030204" pitchFamily="18" charset="0"/>
                        </a:rPr>
                        <m:t>[−2,1]</m:t>
                      </m:r>
                    </m:oMath>
                  </m:oMathPara>
                </a14:m>
                <a:endParaRPr lang="en-US" altLang="en-US" dirty="0"/>
              </a:p>
              <a:p>
                <a:pPr marL="0" indent="0"/>
                <a:r>
                  <a:rPr lang="en-US" altLang="en-US" dirty="0"/>
                  <a:t>Range:</a:t>
                </a:r>
              </a:p>
              <a:p>
                <a:pPr marL="0" indent="0">
                  <a:spcAft>
                    <a:spcPts val="1200"/>
                  </a:spcAft>
                </a:pPr>
                <a14:m>
                  <m:oMathPara xmlns:m="http://schemas.openxmlformats.org/officeDocument/2006/math">
                    <m:oMathParaPr>
                      <m:jc m:val="left"/>
                    </m:oMathParaPr>
                    <m:oMath xmlns:m="http://schemas.openxmlformats.org/officeDocument/2006/math">
                      <m:r>
                        <a:rPr lang="en-US" altLang="en-US" b="0" i="1" smtClean="0">
                          <a:latin typeface="Cambria Math" panose="02040503050406030204" pitchFamily="18" charset="0"/>
                        </a:rPr>
                        <m:t>{</m:t>
                      </m:r>
                      <m:r>
                        <a:rPr lang="en-US" altLang="en-US" b="0" i="1" smtClean="0">
                          <a:latin typeface="Cambria Math" panose="02040503050406030204" pitchFamily="18" charset="0"/>
                        </a:rPr>
                        <m:t>𝑦</m:t>
                      </m:r>
                      <m:r>
                        <a:rPr lang="en-US" altLang="en-US" b="0" i="1" smtClean="0">
                          <a:latin typeface="Cambria Math" panose="02040503050406030204" pitchFamily="18" charset="0"/>
                        </a:rPr>
                        <m:t>|0≤</m:t>
                      </m:r>
                      <m:r>
                        <a:rPr lang="en-US" altLang="en-US" b="0" i="1" smtClean="0">
                          <a:latin typeface="Cambria Math" panose="02040503050406030204" pitchFamily="18" charset="0"/>
                          <a:ea typeface="Cambria Math" panose="02040503050406030204" pitchFamily="18" charset="0"/>
                        </a:rPr>
                        <m:t>𝑦</m:t>
                      </m:r>
                      <m:r>
                        <a:rPr lang="en-US" altLang="en-US" b="0" i="1" smtClean="0">
                          <a:latin typeface="Cambria Math" panose="02040503050406030204" pitchFamily="18" charset="0"/>
                          <a:ea typeface="Cambria Math" panose="02040503050406030204" pitchFamily="18" charset="0"/>
                        </a:rPr>
                        <m:t>≤3}</m:t>
                      </m:r>
                    </m:oMath>
                  </m:oMathPara>
                </a14:m>
                <a:endParaRPr lang="en-US" altLang="en-US" dirty="0"/>
              </a:p>
              <a:p>
                <a:pPr marL="0" indent="0">
                  <a:spcAft>
                    <a:spcPts val="1200"/>
                  </a:spcAft>
                </a:pPr>
                <a14:m>
                  <m:oMathPara xmlns:m="http://schemas.openxmlformats.org/officeDocument/2006/math">
                    <m:oMathParaPr>
                      <m:jc m:val="left"/>
                    </m:oMathParaPr>
                    <m:oMath xmlns:m="http://schemas.openxmlformats.org/officeDocument/2006/math">
                      <m:r>
                        <a:rPr lang="en-US" altLang="en-US" b="0" i="1" smtClean="0">
                          <a:latin typeface="Cambria Math" panose="02040503050406030204" pitchFamily="18" charset="0"/>
                        </a:rPr>
                        <m:t>[0,3]</m:t>
                      </m:r>
                    </m:oMath>
                  </m:oMathPara>
                </a14:m>
                <a:endParaRPr lang="en-US" altLang="en-US" dirty="0"/>
              </a:p>
            </p:txBody>
          </p:sp>
        </mc:Choice>
        <mc:Fallback xmlns="">
          <p:sp>
            <p:nvSpPr>
              <p:cNvPr id="93187" name="Rectangle 3"/>
              <p:cNvSpPr>
                <a:spLocks noGrp="1" noRot="1" noChangeAspect="1" noMove="1" noResize="1" noEditPoints="1" noAdjustHandles="1" noChangeArrowheads="1" noChangeShapeType="1" noTextEdit="1"/>
              </p:cNvSpPr>
              <p:nvPr>
                <p:ph type="body" idx="1"/>
              </p:nvPr>
            </p:nvSpPr>
            <p:spPr>
              <a:blipFill rotWithShape="1">
                <a:blip r:embed="rId2"/>
                <a:stretch>
                  <a:fillRect l="-1401" t="-1218" r="-140"/>
                </a:stretch>
              </a:blipFill>
            </p:spPr>
            <p:txBody>
              <a:bodyPr/>
              <a:lstStyle/>
              <a:p>
                <a:r>
                  <a:rPr lang="en-US">
                    <a:noFill/>
                  </a:rPr>
                  <a:t> </a:t>
                </a:r>
              </a:p>
            </p:txBody>
          </p:sp>
        </mc:Fallback>
      </mc:AlternateContent>
      <p:pic>
        <p:nvPicPr>
          <p:cNvPr id="1946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337" y="2190297"/>
            <a:ext cx="394970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 xmlns:a16="http://schemas.microsoft.com/office/drawing/2014/main" id="{EDAC771F-D7A5-4348-85B7-A7150455A926}"/>
              </a:ext>
            </a:extLst>
          </p:cNvPr>
          <p:cNvSpPr/>
          <p:nvPr/>
        </p:nvSpPr>
        <p:spPr bwMode="auto">
          <a:xfrm>
            <a:off x="6139543" y="4049486"/>
            <a:ext cx="943428" cy="362857"/>
          </a:xfrm>
          <a:prstGeom prst="rect">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3333FF"/>
              </a:solidFill>
              <a:effectLst/>
              <a:latin typeface="Arial" charset="0"/>
            </a:endParaRPr>
          </a:p>
        </p:txBody>
      </p:sp>
      <p:sp>
        <p:nvSpPr>
          <p:cNvPr id="10" name="Rectangle 9">
            <a:extLst>
              <a:ext uri="{FF2B5EF4-FFF2-40B4-BE49-F238E27FC236}">
                <a16:creationId xmlns="" xmlns:a16="http://schemas.microsoft.com/office/drawing/2014/main" id="{E096B560-CE9C-4CD8-A4F1-AA0C3ED9884D}"/>
              </a:ext>
            </a:extLst>
          </p:cNvPr>
          <p:cNvSpPr/>
          <p:nvPr/>
        </p:nvSpPr>
        <p:spPr bwMode="auto">
          <a:xfrm rot="5400000">
            <a:off x="6320971" y="3570973"/>
            <a:ext cx="943428" cy="362857"/>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3333FF"/>
              </a:solidFill>
              <a:effectLst/>
              <a:latin typeface="Arial" charset="0"/>
            </a:endParaRPr>
          </a:p>
        </p:txBody>
      </p:sp>
    </p:spTree>
    <p:extLst>
      <p:ext uri="{BB962C8B-B14F-4D97-AF65-F5344CB8AC3E}">
        <p14:creationId xmlns:p14="http://schemas.microsoft.com/office/powerpoint/2010/main" val="317707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187">
                                            <p:txEl>
                                              <p:pRg st="2" end="2"/>
                                            </p:txEl>
                                          </p:spTgt>
                                        </p:tgtEl>
                                        <p:attrNameLst>
                                          <p:attrName>style.visibility</p:attrName>
                                        </p:attrNameLst>
                                      </p:cBhvr>
                                      <p:to>
                                        <p:strVal val="visible"/>
                                      </p:to>
                                    </p:set>
                                    <p:animEffect transition="in" filter="fade">
                                      <p:cBhvr>
                                        <p:cTn id="7" dur="500"/>
                                        <p:tgtEl>
                                          <p:spTgt spid="9318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187">
                                            <p:txEl>
                                              <p:pRg st="3" end="3"/>
                                            </p:txEl>
                                          </p:spTgt>
                                        </p:tgtEl>
                                        <p:attrNameLst>
                                          <p:attrName>style.visibility</p:attrName>
                                        </p:attrNameLst>
                                      </p:cBhvr>
                                      <p:to>
                                        <p:strVal val="visible"/>
                                      </p:to>
                                    </p:set>
                                    <p:animEffect transition="in" filter="fade">
                                      <p:cBhvr>
                                        <p:cTn id="12" dur="500"/>
                                        <p:tgtEl>
                                          <p:spTgt spid="9318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187">
                                            <p:txEl>
                                              <p:pRg st="4" end="4"/>
                                            </p:txEl>
                                          </p:spTgt>
                                        </p:tgtEl>
                                        <p:attrNameLst>
                                          <p:attrName>style.visibility</p:attrName>
                                        </p:attrNameLst>
                                      </p:cBhvr>
                                      <p:to>
                                        <p:strVal val="visible"/>
                                      </p:to>
                                    </p:set>
                                    <p:animEffect transition="in" filter="fade">
                                      <p:cBhvr>
                                        <p:cTn id="17" dur="500"/>
                                        <p:tgtEl>
                                          <p:spTgt spid="931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3187">
                                            <p:txEl>
                                              <p:pRg st="5" end="5"/>
                                            </p:txEl>
                                          </p:spTgt>
                                        </p:tgtEl>
                                        <p:attrNameLst>
                                          <p:attrName>style.visibility</p:attrName>
                                        </p:attrNameLst>
                                      </p:cBhvr>
                                      <p:to>
                                        <p:strVal val="visible"/>
                                      </p:to>
                                    </p:set>
                                    <p:animEffect transition="in" filter="fade">
                                      <p:cBhvr>
                                        <p:cTn id="27" dur="500"/>
                                        <p:tgtEl>
                                          <p:spTgt spid="9318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3187">
                                            <p:txEl>
                                              <p:pRg st="6" end="6"/>
                                            </p:txEl>
                                          </p:spTgt>
                                        </p:tgtEl>
                                        <p:attrNameLst>
                                          <p:attrName>style.visibility</p:attrName>
                                        </p:attrNameLst>
                                      </p:cBhvr>
                                      <p:to>
                                        <p:strVal val="visible"/>
                                      </p:to>
                                    </p:set>
                                    <p:animEffect transition="in" filter="fade">
                                      <p:cBhvr>
                                        <p:cTn id="32" dur="500"/>
                                        <p:tgtEl>
                                          <p:spTgt spid="9318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3187">
                                            <p:txEl>
                                              <p:pRg st="7" end="7"/>
                                            </p:txEl>
                                          </p:spTgt>
                                        </p:tgtEl>
                                        <p:attrNameLst>
                                          <p:attrName>style.visibility</p:attrName>
                                        </p:attrNameLst>
                                      </p:cBhvr>
                                      <p:to>
                                        <p:strVal val="visible"/>
                                      </p:to>
                                    </p:set>
                                    <p:animEffect transition="in" filter="fade">
                                      <p:cBhvr>
                                        <p:cTn id="37" dur="500"/>
                                        <p:tgtEl>
                                          <p:spTgt spid="9318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heel(1)">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9942" y="2055101"/>
            <a:ext cx="3861525" cy="38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2" name="Rectangle 2"/>
          <p:cNvSpPr>
            <a:spLocks noGrp="1" noChangeArrowheads="1"/>
          </p:cNvSpPr>
          <p:nvPr>
            <p:ph type="title"/>
          </p:nvPr>
        </p:nvSpPr>
        <p:spPr/>
        <p:txBody>
          <a:bodyPr/>
          <a:lstStyle/>
          <a:p>
            <a:r>
              <a:rPr lang="en-US" altLang="en-US" dirty="0"/>
              <a:t>Example 8b:  Identifying the Domain and Range of a Function from Its Graph</a:t>
            </a:r>
          </a:p>
        </p:txBody>
      </p:sp>
      <mc:AlternateContent xmlns:mc="http://schemas.openxmlformats.org/markup-compatibility/2006" xmlns:a14="http://schemas.microsoft.com/office/drawing/2010/main">
        <mc:Choice Requires="a14">
          <p:sp>
            <p:nvSpPr>
              <p:cNvPr id="96259" name="Rectangle 3"/>
              <p:cNvSpPr>
                <a:spLocks noGrp="1" noChangeArrowheads="1"/>
              </p:cNvSpPr>
              <p:nvPr>
                <p:ph type="body" idx="1"/>
              </p:nvPr>
            </p:nvSpPr>
            <p:spPr/>
            <p:txBody>
              <a:bodyPr/>
              <a:lstStyle/>
              <a:p>
                <a:pPr marL="0" indent="0"/>
                <a:r>
                  <a:rPr lang="en-US" altLang="en-US" dirty="0" smtClean="0"/>
                  <a:t>Use the graph of the function to identify its domain and its range.</a:t>
                </a:r>
              </a:p>
              <a:p>
                <a:pPr marL="0" indent="0"/>
                <a:r>
                  <a:rPr lang="en-US" altLang="en-US" dirty="0"/>
                  <a:t>Solution:</a:t>
                </a:r>
              </a:p>
              <a:p>
                <a:pPr marL="0" indent="0"/>
                <a:r>
                  <a:rPr lang="en-US" altLang="en-US" dirty="0"/>
                  <a:t>Domain:</a:t>
                </a:r>
              </a:p>
              <a:p>
                <a:pPr marL="0" indent="0">
                  <a:spcAft>
                    <a:spcPts val="1200"/>
                  </a:spcAft>
                </a:pPr>
                <a14:m>
                  <m:oMathPara xmlns:m="http://schemas.openxmlformats.org/officeDocument/2006/math">
                    <m:oMathParaPr>
                      <m:jc m:val="left"/>
                    </m:oMathParaPr>
                    <m:oMath xmlns:m="http://schemas.openxmlformats.org/officeDocument/2006/math">
                      <m:d>
                        <m:dPr>
                          <m:begChr m:val="{"/>
                          <m:endChr m:val="}"/>
                          <m:ctrlPr>
                            <a:rPr lang="en-US" altLang="en-US" i="1">
                              <a:latin typeface="Cambria Math"/>
                            </a:rPr>
                          </m:ctrlPr>
                        </m:dPr>
                        <m:e>
                          <m:r>
                            <a:rPr lang="en-US" altLang="en-US" i="1">
                              <a:latin typeface="Cambria Math" panose="02040503050406030204" pitchFamily="18" charset="0"/>
                            </a:rPr>
                            <m:t>𝑥</m:t>
                          </m:r>
                        </m:e>
                        <m:e>
                          <m:r>
                            <a:rPr lang="en-US" altLang="en-US" i="1">
                              <a:latin typeface="Cambria Math" panose="02040503050406030204" pitchFamily="18" charset="0"/>
                            </a:rPr>
                            <m:t>−2</m:t>
                          </m:r>
                          <m:r>
                            <a:rPr lang="en-US" altLang="en-US" b="0" i="1" smtClean="0">
                              <a:latin typeface="Cambria Math" panose="02040503050406030204" pitchFamily="18" charset="0"/>
                              <a:ea typeface="Cambria Math" panose="02040503050406030204" pitchFamily="18" charset="0"/>
                            </a:rPr>
                            <m:t>&lt;</m:t>
                          </m:r>
                          <m:r>
                            <a:rPr lang="en-US" altLang="en-US" i="1">
                              <a:latin typeface="Cambria Math" panose="02040503050406030204" pitchFamily="18" charset="0"/>
                              <a:ea typeface="Cambria Math" panose="02040503050406030204" pitchFamily="18" charset="0"/>
                            </a:rPr>
                            <m:t>𝑥</m:t>
                          </m:r>
                          <m:r>
                            <a:rPr lang="en-US" altLang="en-US" i="1">
                              <a:latin typeface="Cambria Math" panose="02040503050406030204" pitchFamily="18" charset="0"/>
                              <a:ea typeface="Cambria Math" panose="02040503050406030204" pitchFamily="18" charset="0"/>
                            </a:rPr>
                            <m:t>≤1</m:t>
                          </m:r>
                        </m:e>
                      </m:d>
                      <m:r>
                        <a:rPr lang="en-US" altLang="en-US" i="1">
                          <a:latin typeface="Cambria Math" panose="02040503050406030204" pitchFamily="18" charset="0"/>
                          <a:ea typeface="Cambria Math" panose="02040503050406030204" pitchFamily="18" charset="0"/>
                        </a:rPr>
                        <m:t>.</m:t>
                      </m:r>
                    </m:oMath>
                  </m:oMathPara>
                </a14:m>
                <a:endParaRPr lang="en-US" altLang="en-US" dirty="0"/>
              </a:p>
              <a:p>
                <a:pPr marL="0" indent="0">
                  <a:spcAft>
                    <a:spcPts val="1200"/>
                  </a:spcAft>
                </a:pPr>
                <a14:m>
                  <m:oMathPara xmlns:m="http://schemas.openxmlformats.org/officeDocument/2006/math">
                    <m:oMathParaPr>
                      <m:jc m:val="left"/>
                    </m:oMathParaPr>
                    <m:oMath xmlns:m="http://schemas.openxmlformats.org/officeDocument/2006/math">
                      <m:r>
                        <a:rPr lang="en-US" altLang="en-US" b="0" i="1" smtClean="0">
                          <a:latin typeface="Cambria Math" panose="02040503050406030204" pitchFamily="18" charset="0"/>
                        </a:rPr>
                        <m:t>(</m:t>
                      </m:r>
                      <m:r>
                        <a:rPr lang="en-US" altLang="en-US" i="1">
                          <a:latin typeface="Cambria Math" panose="02040503050406030204" pitchFamily="18" charset="0"/>
                        </a:rPr>
                        <m:t>−2,</m:t>
                      </m:r>
                      <m:r>
                        <a:rPr lang="en-US" altLang="en-US" b="0" i="1" smtClean="0">
                          <a:latin typeface="Cambria Math" panose="02040503050406030204" pitchFamily="18" charset="0"/>
                        </a:rPr>
                        <m:t> </m:t>
                      </m:r>
                      <m:r>
                        <a:rPr lang="en-US" altLang="en-US" i="1">
                          <a:latin typeface="Cambria Math" panose="02040503050406030204" pitchFamily="18" charset="0"/>
                        </a:rPr>
                        <m:t>1]</m:t>
                      </m:r>
                    </m:oMath>
                  </m:oMathPara>
                </a14:m>
                <a:endParaRPr lang="en-US" altLang="en-US" dirty="0"/>
              </a:p>
              <a:p>
                <a:pPr marL="0" indent="0"/>
                <a:r>
                  <a:rPr lang="en-US" altLang="en-US" dirty="0"/>
                  <a:t>Range:</a:t>
                </a:r>
              </a:p>
              <a:p>
                <a:pPr marL="0" indent="0">
                  <a:spcAft>
                    <a:spcPts val="1200"/>
                  </a:spcAft>
                </a:pPr>
                <a14:m>
                  <m:oMathPara xmlns:m="http://schemas.openxmlformats.org/officeDocument/2006/math">
                    <m:oMathParaPr>
                      <m:jc m:val="left"/>
                    </m:oMathParaPr>
                    <m:oMath xmlns:m="http://schemas.openxmlformats.org/officeDocument/2006/math">
                      <m:d>
                        <m:dPr>
                          <m:begChr m:val="{"/>
                          <m:endChr m:val="}"/>
                          <m:ctrlPr>
                            <a:rPr lang="en-US" altLang="en-US" i="1">
                              <a:latin typeface="Cambria Math"/>
                            </a:rPr>
                          </m:ctrlPr>
                        </m:dPr>
                        <m:e>
                          <m:r>
                            <a:rPr lang="en-US" altLang="en-US" i="1">
                              <a:latin typeface="Cambria Math" panose="02040503050406030204" pitchFamily="18" charset="0"/>
                            </a:rPr>
                            <m:t>𝑦</m:t>
                          </m:r>
                        </m:e>
                        <m:e>
                          <m:r>
                            <a:rPr lang="en-US" altLang="en-US" i="1">
                              <a:latin typeface="Cambria Math" panose="02040503050406030204" pitchFamily="18" charset="0"/>
                            </a:rPr>
                            <m:t>−</m:t>
                          </m:r>
                          <m:r>
                            <a:rPr lang="en-US" altLang="en-US" b="0" i="1" smtClean="0">
                              <a:latin typeface="Cambria Math" panose="02040503050406030204" pitchFamily="18" charset="0"/>
                            </a:rPr>
                            <m:t>1</m:t>
                          </m:r>
                          <m:r>
                            <a:rPr lang="en-US" altLang="en-US" i="1">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𝑦</m:t>
                          </m:r>
                          <m:r>
                            <a:rPr lang="en-US" altLang="en-US" i="1" smtClean="0">
                              <a:latin typeface="Cambria Math"/>
                              <a:ea typeface="Cambria Math"/>
                            </a:rPr>
                            <m:t>&lt;</m:t>
                          </m:r>
                          <m:r>
                            <a:rPr lang="en-US" altLang="en-US" b="0" i="1" smtClean="0">
                              <a:latin typeface="Cambria Math" panose="02040503050406030204" pitchFamily="18" charset="0"/>
                              <a:ea typeface="Cambria Math" panose="02040503050406030204" pitchFamily="18" charset="0"/>
                            </a:rPr>
                            <m:t>2</m:t>
                          </m:r>
                        </m:e>
                      </m:d>
                      <m:r>
                        <a:rPr lang="en-US" altLang="en-US" b="0" i="1" smtClean="0">
                          <a:latin typeface="Cambria Math" panose="02040503050406030204" pitchFamily="18" charset="0"/>
                          <a:ea typeface="Cambria Math" panose="02040503050406030204" pitchFamily="18" charset="0"/>
                        </a:rPr>
                        <m:t>.</m:t>
                      </m:r>
                    </m:oMath>
                  </m:oMathPara>
                </a14:m>
                <a:endParaRPr lang="en-US" altLang="en-US" dirty="0"/>
              </a:p>
              <a:p>
                <a:pPr marL="0" indent="0">
                  <a:spcAft>
                    <a:spcPts val="1200"/>
                  </a:spcAft>
                </a:pPr>
                <a14:m>
                  <m:oMathPara xmlns:m="http://schemas.openxmlformats.org/officeDocument/2006/math">
                    <m:oMathParaPr>
                      <m:jc m:val="left"/>
                    </m:oMathParaPr>
                    <m:oMath xmlns:m="http://schemas.openxmlformats.org/officeDocument/2006/math">
                      <m:r>
                        <a:rPr lang="en-US" altLang="en-US" i="1">
                          <a:latin typeface="Cambria Math" panose="02040503050406030204" pitchFamily="18" charset="0"/>
                        </a:rPr>
                        <m:t>[</m:t>
                      </m:r>
                      <m:r>
                        <a:rPr lang="en-US" altLang="en-US" b="0" i="1" smtClean="0">
                          <a:latin typeface="Cambria Math" panose="02040503050406030204" pitchFamily="18" charset="0"/>
                        </a:rPr>
                        <m:t>−1</m:t>
                      </m:r>
                      <m:r>
                        <a:rPr lang="en-US" altLang="en-US" i="1">
                          <a:latin typeface="Cambria Math" panose="02040503050406030204" pitchFamily="18" charset="0"/>
                        </a:rPr>
                        <m:t>,</m:t>
                      </m:r>
                      <m:r>
                        <a:rPr lang="en-US" altLang="en-US" b="0" i="1" smtClean="0">
                          <a:latin typeface="Cambria Math" panose="02040503050406030204" pitchFamily="18" charset="0"/>
                        </a:rPr>
                        <m:t> 2</m:t>
                      </m:r>
                      <m:r>
                        <a:rPr lang="en-US" altLang="en-US" i="1">
                          <a:latin typeface="Cambria Math"/>
                        </a:rPr>
                        <m:t>)</m:t>
                      </m:r>
                    </m:oMath>
                  </m:oMathPara>
                </a14:m>
                <a:endParaRPr lang="en-US" altLang="en-US" dirty="0"/>
              </a:p>
            </p:txBody>
          </p:sp>
        </mc:Choice>
        <mc:Fallback xmlns="">
          <p:sp>
            <p:nvSpPr>
              <p:cNvPr id="96259" name="Rectangle 3"/>
              <p:cNvSpPr>
                <a:spLocks noGrp="1" noRot="1" noChangeAspect="1" noMove="1" noResize="1" noEditPoints="1" noAdjustHandles="1" noChangeArrowheads="1" noChangeShapeType="1" noTextEdit="1"/>
              </p:cNvSpPr>
              <p:nvPr>
                <p:ph type="body" idx="1"/>
              </p:nvPr>
            </p:nvSpPr>
            <p:spPr>
              <a:blipFill rotWithShape="1">
                <a:blip r:embed="rId3"/>
                <a:stretch>
                  <a:fillRect l="-1401" t="-1218" r="-140"/>
                </a:stretch>
              </a:blipFill>
            </p:spPr>
            <p:txBody>
              <a:bodyPr/>
              <a:lstStyle/>
              <a:p>
                <a:r>
                  <a:rPr lang="en-US">
                    <a:noFill/>
                  </a:rPr>
                  <a:t> </a:t>
                </a:r>
              </a:p>
            </p:txBody>
          </p:sp>
        </mc:Fallback>
      </mc:AlternateContent>
    </p:spTree>
    <p:extLst>
      <p:ext uri="{BB962C8B-B14F-4D97-AF65-F5344CB8AC3E}">
        <p14:creationId xmlns:p14="http://schemas.microsoft.com/office/powerpoint/2010/main" val="424438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259">
                                            <p:txEl>
                                              <p:pRg st="2" end="2"/>
                                            </p:txEl>
                                          </p:spTgt>
                                        </p:tgtEl>
                                        <p:attrNameLst>
                                          <p:attrName>style.visibility</p:attrName>
                                        </p:attrNameLst>
                                      </p:cBhvr>
                                      <p:to>
                                        <p:strVal val="visible"/>
                                      </p:to>
                                    </p:set>
                                    <p:animEffect transition="in" filter="fade">
                                      <p:cBhvr>
                                        <p:cTn id="7" dur="500"/>
                                        <p:tgtEl>
                                          <p:spTgt spid="9625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259">
                                            <p:txEl>
                                              <p:pRg st="3" end="3"/>
                                            </p:txEl>
                                          </p:spTgt>
                                        </p:tgtEl>
                                        <p:attrNameLst>
                                          <p:attrName>style.visibility</p:attrName>
                                        </p:attrNameLst>
                                      </p:cBhvr>
                                      <p:to>
                                        <p:strVal val="visible"/>
                                      </p:to>
                                    </p:set>
                                    <p:animEffect transition="in" filter="fade">
                                      <p:cBhvr>
                                        <p:cTn id="12" dur="500"/>
                                        <p:tgtEl>
                                          <p:spTgt spid="9625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259">
                                            <p:txEl>
                                              <p:pRg st="4" end="4"/>
                                            </p:txEl>
                                          </p:spTgt>
                                        </p:tgtEl>
                                        <p:attrNameLst>
                                          <p:attrName>style.visibility</p:attrName>
                                        </p:attrNameLst>
                                      </p:cBhvr>
                                      <p:to>
                                        <p:strVal val="visible"/>
                                      </p:to>
                                    </p:set>
                                    <p:animEffect transition="in" filter="fade">
                                      <p:cBhvr>
                                        <p:cTn id="17" dur="500"/>
                                        <p:tgtEl>
                                          <p:spTgt spid="9625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259">
                                            <p:txEl>
                                              <p:pRg st="5" end="5"/>
                                            </p:txEl>
                                          </p:spTgt>
                                        </p:tgtEl>
                                        <p:attrNameLst>
                                          <p:attrName>style.visibility</p:attrName>
                                        </p:attrNameLst>
                                      </p:cBhvr>
                                      <p:to>
                                        <p:strVal val="visible"/>
                                      </p:to>
                                    </p:set>
                                    <p:animEffect transition="in" filter="fade">
                                      <p:cBhvr>
                                        <p:cTn id="22" dur="500"/>
                                        <p:tgtEl>
                                          <p:spTgt spid="9625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259">
                                            <p:txEl>
                                              <p:pRg st="6" end="6"/>
                                            </p:txEl>
                                          </p:spTgt>
                                        </p:tgtEl>
                                        <p:attrNameLst>
                                          <p:attrName>style.visibility</p:attrName>
                                        </p:attrNameLst>
                                      </p:cBhvr>
                                      <p:to>
                                        <p:strVal val="visible"/>
                                      </p:to>
                                    </p:set>
                                    <p:animEffect transition="in" filter="fade">
                                      <p:cBhvr>
                                        <p:cTn id="27" dur="500"/>
                                        <p:tgtEl>
                                          <p:spTgt spid="9625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6259">
                                            <p:txEl>
                                              <p:pRg st="7" end="7"/>
                                            </p:txEl>
                                          </p:spTgt>
                                        </p:tgtEl>
                                        <p:attrNameLst>
                                          <p:attrName>style.visibility</p:attrName>
                                        </p:attrNameLst>
                                      </p:cBhvr>
                                      <p:to>
                                        <p:strVal val="visible"/>
                                      </p:to>
                                    </p:set>
                                    <p:animEffect transition="in" filter="fade">
                                      <p:cBhvr>
                                        <p:cTn id="32" dur="500"/>
                                        <p:tgtEl>
                                          <p:spTgt spid="962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p:txBody>
          <a:bodyPr/>
          <a:lstStyle/>
          <a:p>
            <a:pPr eaLnBrk="1" hangingPunct="1">
              <a:tabLst>
                <a:tab pos="8694738" algn="r"/>
              </a:tabLst>
            </a:pPr>
            <a:r>
              <a:rPr lang="en-US" altLang="en-US" dirty="0"/>
              <a:t>Objectives</a:t>
            </a:r>
          </a:p>
        </p:txBody>
      </p:sp>
      <p:sp>
        <p:nvSpPr>
          <p:cNvPr id="3074" name="Rectangle 2"/>
          <p:cNvSpPr>
            <a:spLocks noGrp="1" noChangeArrowheads="1"/>
          </p:cNvSpPr>
          <p:nvPr>
            <p:ph idx="1"/>
          </p:nvPr>
        </p:nvSpPr>
        <p:spPr>
          <a:xfrm>
            <a:off x="561180" y="1143000"/>
            <a:ext cx="8229600" cy="4525963"/>
          </a:xfrm>
        </p:spPr>
        <p:txBody>
          <a:bodyPr/>
          <a:lstStyle/>
          <a:p>
            <a:pPr marL="533400" indent="-533400" eaLnBrk="1" hangingPunct="1">
              <a:spcBef>
                <a:spcPts val="0"/>
              </a:spcBef>
              <a:buFontTx/>
              <a:buChar char="•"/>
            </a:pPr>
            <a:r>
              <a:rPr lang="en-US" altLang="en-US" dirty="0"/>
              <a:t>Find the domain and range of a relation.</a:t>
            </a:r>
          </a:p>
          <a:p>
            <a:pPr marL="533400" indent="-533400" eaLnBrk="1" hangingPunct="1">
              <a:spcBef>
                <a:spcPts val="0"/>
              </a:spcBef>
              <a:buFontTx/>
              <a:buChar char="•"/>
            </a:pPr>
            <a:r>
              <a:rPr lang="en-US" altLang="en-US" dirty="0"/>
              <a:t>Determine whether a relation is a function.</a:t>
            </a:r>
          </a:p>
          <a:p>
            <a:pPr marL="533400" indent="-533400" eaLnBrk="1" hangingPunct="1">
              <a:spcBef>
                <a:spcPts val="0"/>
              </a:spcBef>
              <a:buFontTx/>
              <a:buChar char="•"/>
            </a:pPr>
            <a:r>
              <a:rPr lang="en-US" altLang="en-US" dirty="0"/>
              <a:t>Determine whether an equation represents a function.</a:t>
            </a:r>
          </a:p>
          <a:p>
            <a:pPr marL="533400" indent="-533400" eaLnBrk="1" hangingPunct="1">
              <a:spcBef>
                <a:spcPts val="0"/>
              </a:spcBef>
              <a:buFontTx/>
              <a:buChar char="•"/>
            </a:pPr>
            <a:r>
              <a:rPr lang="en-US" altLang="en-US" dirty="0"/>
              <a:t>Evaluate a function.</a:t>
            </a:r>
          </a:p>
          <a:p>
            <a:pPr marL="533400" indent="-533400" eaLnBrk="1" hangingPunct="1">
              <a:spcBef>
                <a:spcPts val="0"/>
              </a:spcBef>
              <a:buFontTx/>
              <a:buChar char="•"/>
            </a:pPr>
            <a:r>
              <a:rPr lang="en-US" altLang="en-US" dirty="0"/>
              <a:t>Graph functions by plotting points.</a:t>
            </a:r>
          </a:p>
          <a:p>
            <a:pPr marL="533400" indent="-533400" eaLnBrk="1" hangingPunct="1">
              <a:spcBef>
                <a:spcPts val="0"/>
              </a:spcBef>
              <a:buFontTx/>
              <a:buChar char="•"/>
            </a:pPr>
            <a:r>
              <a:rPr lang="en-US" altLang="en-US" dirty="0"/>
              <a:t>Use the vertical line test to identify functions.</a:t>
            </a:r>
          </a:p>
          <a:p>
            <a:pPr marL="533400" indent="-533400" eaLnBrk="1" hangingPunct="1">
              <a:spcBef>
                <a:spcPts val="0"/>
              </a:spcBef>
              <a:buFontTx/>
              <a:buChar char="•"/>
            </a:pPr>
            <a:r>
              <a:rPr lang="en-US" altLang="en-US" dirty="0"/>
              <a:t>Obtain information about a function from its graph.</a:t>
            </a:r>
          </a:p>
          <a:p>
            <a:pPr marL="533400" indent="-533400" eaLnBrk="1" hangingPunct="1">
              <a:spcBef>
                <a:spcPts val="0"/>
              </a:spcBef>
              <a:buFontTx/>
              <a:buChar char="•"/>
            </a:pPr>
            <a:r>
              <a:rPr lang="en-US" altLang="en-US" dirty="0"/>
              <a:t>Identify the domain and range of a function from its graph.</a:t>
            </a:r>
          </a:p>
          <a:p>
            <a:pPr marL="533400" indent="-533400" eaLnBrk="1" hangingPunct="1">
              <a:spcBef>
                <a:spcPts val="0"/>
              </a:spcBef>
              <a:buFontTx/>
              <a:buChar char="•"/>
            </a:pPr>
            <a:r>
              <a:rPr lang="en-US" altLang="en-US" dirty="0"/>
              <a:t>Identify intercepts from a function’s graph.</a:t>
            </a:r>
          </a:p>
        </p:txBody>
      </p:sp>
    </p:spTree>
    <p:extLst>
      <p:ext uri="{BB962C8B-B14F-4D97-AF65-F5344CB8AC3E}">
        <p14:creationId xmlns:p14="http://schemas.microsoft.com/office/powerpoint/2010/main" val="233609761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Identifying Intercepts from a Function’s Graph</a:t>
            </a:r>
          </a:p>
        </p:txBody>
      </p:sp>
      <p:sp>
        <p:nvSpPr>
          <p:cNvPr id="94211" name="Rectangle 3"/>
          <p:cNvSpPr>
            <a:spLocks noGrp="1" noChangeArrowheads="1"/>
          </p:cNvSpPr>
          <p:nvPr>
            <p:ph type="body" idx="1"/>
          </p:nvPr>
        </p:nvSpPr>
        <p:spPr/>
        <p:txBody>
          <a:bodyPr/>
          <a:lstStyle/>
          <a:p>
            <a:pPr marL="0" indent="0"/>
            <a:r>
              <a:rPr lang="en-US" altLang="en-US" b="1"/>
              <a:t>To find the </a:t>
            </a:r>
            <a:r>
              <a:rPr lang="en-US" altLang="en-US" b="1" i="1"/>
              <a:t>x</a:t>
            </a:r>
            <a:r>
              <a:rPr lang="en-US" altLang="en-US" b="1"/>
              <a:t>-intercepts</a:t>
            </a:r>
            <a:r>
              <a:rPr lang="en-US" altLang="en-US"/>
              <a:t>, look for the points at which the graph crosses the </a:t>
            </a:r>
            <a:r>
              <a:rPr lang="en-US" altLang="en-US" i="1"/>
              <a:t>x</a:t>
            </a:r>
            <a:r>
              <a:rPr lang="en-US" altLang="en-US"/>
              <a:t>-axis.   </a:t>
            </a:r>
          </a:p>
          <a:p>
            <a:pPr marL="0" indent="0"/>
            <a:endParaRPr lang="en-US" altLang="en-US"/>
          </a:p>
          <a:p>
            <a:pPr marL="0" indent="0"/>
            <a:r>
              <a:rPr lang="en-US" altLang="en-US" b="1"/>
              <a:t>To find the </a:t>
            </a:r>
            <a:r>
              <a:rPr lang="en-US" altLang="en-US" b="1" i="1"/>
              <a:t>y</a:t>
            </a:r>
            <a:r>
              <a:rPr lang="en-US" altLang="en-US" b="1"/>
              <a:t>-intercept</a:t>
            </a:r>
            <a:r>
              <a:rPr lang="en-US" altLang="en-US"/>
              <a:t>, look for the point at which the graph crosses the </a:t>
            </a:r>
            <a:r>
              <a:rPr lang="en-US" altLang="en-US" i="1"/>
              <a:t>y</a:t>
            </a:r>
            <a:r>
              <a:rPr lang="en-US" altLang="en-US"/>
              <a:t>-axis.  </a:t>
            </a:r>
          </a:p>
          <a:p>
            <a:pPr marL="0" indent="0"/>
            <a:endParaRPr lang="en-US" altLang="en-US"/>
          </a:p>
          <a:p>
            <a:pPr marL="0" indent="0"/>
            <a:r>
              <a:rPr lang="en-US" altLang="en-US" b="1"/>
              <a:t>A function can have more than one </a:t>
            </a:r>
            <a:r>
              <a:rPr lang="en-US" altLang="en-US" b="1" i="1"/>
              <a:t>x</a:t>
            </a:r>
            <a:r>
              <a:rPr lang="en-US" altLang="en-US" b="1"/>
              <a:t>-intercept but at most one </a:t>
            </a:r>
            <a:r>
              <a:rPr lang="en-US" altLang="en-US" b="1" i="1"/>
              <a:t>y</a:t>
            </a:r>
            <a:r>
              <a:rPr lang="en-US" altLang="en-US" b="1"/>
              <a:t>-intercept</a:t>
            </a:r>
            <a:r>
              <a:rPr lang="en-US" altLang="en-US"/>
              <a:t>.</a:t>
            </a:r>
          </a:p>
        </p:txBody>
      </p:sp>
    </p:spTree>
    <p:extLst>
      <p:ext uri="{BB962C8B-B14F-4D97-AF65-F5344CB8AC3E}">
        <p14:creationId xmlns:p14="http://schemas.microsoft.com/office/powerpoint/2010/main" val="744029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42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Example:  Identifying Intercepts from a Function’s Graph</a:t>
            </a:r>
          </a:p>
        </p:txBody>
      </p:sp>
      <p:sp>
        <p:nvSpPr>
          <p:cNvPr id="22531" name="Rectangle 3"/>
          <p:cNvSpPr>
            <a:spLocks noGrp="1" noChangeArrowheads="1"/>
          </p:cNvSpPr>
          <p:nvPr>
            <p:ph type="body" idx="1"/>
          </p:nvPr>
        </p:nvSpPr>
        <p:spPr>
          <a:xfrm>
            <a:off x="457200" y="1280160"/>
            <a:ext cx="8229600" cy="4846003"/>
          </a:xfrm>
        </p:spPr>
        <p:txBody>
          <a:bodyPr/>
          <a:lstStyle/>
          <a:p>
            <a:pPr marL="0" indent="0"/>
            <a:r>
              <a:rPr lang="en-US" altLang="en-US" dirty="0"/>
              <a:t>Identify the </a:t>
            </a:r>
            <a:r>
              <a:rPr lang="en-US" altLang="en-US" i="1" dirty="0"/>
              <a:t>x</a:t>
            </a:r>
            <a:r>
              <a:rPr lang="en-US" altLang="en-US" dirty="0"/>
              <a:t>- and </a:t>
            </a:r>
            <a:r>
              <a:rPr lang="en-US" altLang="en-US" i="1" dirty="0"/>
              <a:t>y</a:t>
            </a:r>
            <a:r>
              <a:rPr lang="en-US" altLang="en-US" dirty="0"/>
              <a:t>-intercepts for the graph of </a:t>
            </a:r>
            <a:r>
              <a:rPr lang="en-US" altLang="en-US" i="1" dirty="0" smtClean="0"/>
              <a:t>f </a:t>
            </a:r>
            <a:r>
              <a:rPr lang="en-US" altLang="en-US" dirty="0" smtClean="0"/>
              <a:t>(</a:t>
            </a:r>
            <a:r>
              <a:rPr lang="en-US" altLang="en-US" i="1" dirty="0"/>
              <a:t>x</a:t>
            </a:r>
            <a:r>
              <a:rPr lang="en-US" altLang="en-US" dirty="0"/>
              <a:t>).</a:t>
            </a:r>
          </a:p>
          <a:p>
            <a:pPr marL="0" indent="0"/>
            <a:r>
              <a:rPr lang="en-US" altLang="en-US" dirty="0"/>
              <a:t>Solution:</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19313"/>
            <a:ext cx="4540250" cy="454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5237" name="Object 5"/>
          <p:cNvGraphicFramePr>
            <a:graphicFrameLocks noChangeAspect="1"/>
          </p:cNvGraphicFramePr>
          <p:nvPr/>
        </p:nvGraphicFramePr>
        <p:xfrm>
          <a:off x="1611313" y="4316413"/>
          <a:ext cx="190500" cy="228600"/>
        </p:xfrm>
        <a:graphic>
          <a:graphicData uri="http://schemas.openxmlformats.org/presentationml/2006/ole">
            <mc:AlternateContent xmlns:mc="http://schemas.openxmlformats.org/markup-compatibility/2006">
              <mc:Choice xmlns:v="urn:schemas-microsoft-com:vml" Requires="v">
                <p:oleObj spid="_x0000_s97322" name="Equation" r:id="rId4" imgW="190500" imgH="228600" progId="Equation.DSMT4">
                  <p:embed/>
                </p:oleObj>
              </mc:Choice>
              <mc:Fallback>
                <p:oleObj name="Equation" r:id="rId4" imgW="190500" imgH="228600" progId="Equation.DSMT4">
                  <p:embed/>
                  <p:pic>
                    <p:nvPicPr>
                      <p:cNvPr id="9523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1313" y="4316413"/>
                        <a:ext cx="190500" cy="228600"/>
                      </a:xfrm>
                      <a:prstGeom prst="rect">
                        <a:avLst/>
                      </a:prstGeom>
                      <a:noFill/>
                      <a:ln>
                        <a:noFill/>
                      </a:ln>
                      <a:effectLst/>
                    </p:spPr>
                  </p:pic>
                </p:oleObj>
              </mc:Fallback>
            </mc:AlternateContent>
          </a:graphicData>
        </a:graphic>
      </p:graphicFrame>
      <p:graphicFrame>
        <p:nvGraphicFramePr>
          <p:cNvPr id="95238" name="Object 6"/>
          <p:cNvGraphicFramePr>
            <a:graphicFrameLocks noChangeAspect="1"/>
          </p:cNvGraphicFramePr>
          <p:nvPr/>
        </p:nvGraphicFramePr>
        <p:xfrm>
          <a:off x="2632075" y="5324475"/>
          <a:ext cx="190500" cy="228600"/>
        </p:xfrm>
        <a:graphic>
          <a:graphicData uri="http://schemas.openxmlformats.org/presentationml/2006/ole">
            <mc:AlternateContent xmlns:mc="http://schemas.openxmlformats.org/markup-compatibility/2006">
              <mc:Choice xmlns:v="urn:schemas-microsoft-com:vml" Requires="v">
                <p:oleObj spid="_x0000_s97323" name="Equation" r:id="rId6" imgW="190500" imgH="228600" progId="Equation.DSMT4">
                  <p:embed/>
                </p:oleObj>
              </mc:Choice>
              <mc:Fallback>
                <p:oleObj name="Equation" r:id="rId6" imgW="190500" imgH="228600" progId="Equation.DSMT4">
                  <p:embed/>
                  <p:pic>
                    <p:nvPicPr>
                      <p:cNvPr id="9523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2075" y="5324475"/>
                        <a:ext cx="190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239" name="Object 7"/>
          <p:cNvGraphicFramePr>
            <a:graphicFrameLocks noChangeAspect="1"/>
          </p:cNvGraphicFramePr>
          <p:nvPr/>
        </p:nvGraphicFramePr>
        <p:xfrm>
          <a:off x="2284413" y="4316413"/>
          <a:ext cx="190500" cy="228600"/>
        </p:xfrm>
        <a:graphic>
          <a:graphicData uri="http://schemas.openxmlformats.org/presentationml/2006/ole">
            <mc:AlternateContent xmlns:mc="http://schemas.openxmlformats.org/markup-compatibility/2006">
              <mc:Choice xmlns:v="urn:schemas-microsoft-com:vml" Requires="v">
                <p:oleObj spid="_x0000_s97324" name="Equation" r:id="rId8" imgW="190500" imgH="228600" progId="Equation.DSMT4">
                  <p:embed/>
                </p:oleObj>
              </mc:Choice>
              <mc:Fallback>
                <p:oleObj name="Equation" r:id="rId8" imgW="190500" imgH="228600" progId="Equation.DSMT4">
                  <p:embed/>
                  <p:pic>
                    <p:nvPicPr>
                      <p:cNvPr id="95239"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4413" y="4316413"/>
                        <a:ext cx="190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240" name="Object 8"/>
          <p:cNvGraphicFramePr>
            <a:graphicFrameLocks noChangeAspect="1"/>
          </p:cNvGraphicFramePr>
          <p:nvPr/>
        </p:nvGraphicFramePr>
        <p:xfrm>
          <a:off x="3336925" y="4316413"/>
          <a:ext cx="190500" cy="228600"/>
        </p:xfrm>
        <a:graphic>
          <a:graphicData uri="http://schemas.openxmlformats.org/presentationml/2006/ole">
            <mc:AlternateContent xmlns:mc="http://schemas.openxmlformats.org/markup-compatibility/2006">
              <mc:Choice xmlns:v="urn:schemas-microsoft-com:vml" Requires="v">
                <p:oleObj spid="_x0000_s97325" name="Equation" r:id="rId10" imgW="190500" imgH="228600" progId="Equation.DSMT4">
                  <p:embed/>
                </p:oleObj>
              </mc:Choice>
              <mc:Fallback>
                <p:oleObj name="Equation" r:id="rId10" imgW="190500" imgH="228600" progId="Equation.DSMT4">
                  <p:embed/>
                  <p:pic>
                    <p:nvPicPr>
                      <p:cNvPr id="9524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6925" y="4316413"/>
                        <a:ext cx="190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241" name="Text Box 9"/>
          <p:cNvSpPr txBox="1">
            <a:spLocks noChangeArrowheads="1"/>
          </p:cNvSpPr>
          <p:nvPr/>
        </p:nvSpPr>
        <p:spPr bwMode="auto">
          <a:xfrm>
            <a:off x="4989203" y="2474968"/>
            <a:ext cx="397897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800" dirty="0" smtClean="0">
                <a:solidFill>
                  <a:schemeClr val="tx1"/>
                </a:solidFill>
                <a:latin typeface="Times New Roman" panose="02020603050405020304" pitchFamily="18" charset="0"/>
              </a:rPr>
              <a:t>The graph passes through</a:t>
            </a:r>
            <a:br>
              <a:rPr lang="en-US" altLang="en-US" sz="2800" dirty="0" smtClean="0">
                <a:solidFill>
                  <a:schemeClr val="tx1"/>
                </a:solidFill>
                <a:latin typeface="Times New Roman" panose="02020603050405020304" pitchFamily="18" charset="0"/>
              </a:rPr>
            </a:br>
            <a:r>
              <a:rPr lang="en-US" altLang="en-US" sz="2800" dirty="0" smtClean="0">
                <a:solidFill>
                  <a:schemeClr val="tx1"/>
                </a:solidFill>
                <a:latin typeface="Times New Roman" panose="02020603050405020304" pitchFamily="18" charset="0"/>
              </a:rPr>
              <a:t>(</a:t>
            </a:r>
            <a:r>
              <a:rPr lang="en-US" altLang="en-US" sz="2800" dirty="0" smtClean="0">
                <a:solidFill>
                  <a:schemeClr val="tx1"/>
                </a:solidFill>
              </a:rPr>
              <a:t>–</a:t>
            </a:r>
            <a:r>
              <a:rPr lang="en-US" altLang="en-US" sz="2800" dirty="0" smtClean="0">
                <a:solidFill>
                  <a:schemeClr val="tx1"/>
                </a:solidFill>
                <a:latin typeface="Times New Roman" panose="02020603050405020304" pitchFamily="18" charset="0"/>
              </a:rPr>
              <a:t>3, 0), (</a:t>
            </a:r>
            <a:r>
              <a:rPr lang="en-US" altLang="en-US" sz="2800" dirty="0" smtClean="0">
                <a:solidFill>
                  <a:schemeClr val="tx1"/>
                </a:solidFill>
              </a:rPr>
              <a:t>–</a:t>
            </a:r>
            <a:r>
              <a:rPr lang="en-US" altLang="en-US" sz="2800" dirty="0" smtClean="0">
                <a:solidFill>
                  <a:schemeClr val="tx1"/>
                </a:solidFill>
                <a:latin typeface="Times New Roman" panose="02020603050405020304" pitchFamily="18" charset="0"/>
              </a:rPr>
              <a:t>1, 0), and (2, 0).</a:t>
            </a:r>
            <a:endParaRPr lang="en-US" altLang="en-US" sz="2800" dirty="0">
              <a:solidFill>
                <a:schemeClr val="tx1"/>
              </a:solidFill>
              <a:latin typeface="Times New Roman" panose="02020603050405020304" pitchFamily="18" charset="0"/>
            </a:endParaRPr>
          </a:p>
        </p:txBody>
      </p:sp>
      <p:sp>
        <p:nvSpPr>
          <p:cNvPr id="95242" name="Text Box 10"/>
          <p:cNvSpPr txBox="1">
            <a:spLocks noChangeArrowheads="1"/>
          </p:cNvSpPr>
          <p:nvPr/>
        </p:nvSpPr>
        <p:spPr bwMode="auto">
          <a:xfrm>
            <a:off x="4989203" y="5486335"/>
            <a:ext cx="3352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800" dirty="0">
                <a:solidFill>
                  <a:schemeClr val="tx1"/>
                </a:solidFill>
                <a:latin typeface="Times New Roman" panose="02020603050405020304" pitchFamily="18" charset="0"/>
              </a:rPr>
              <a:t>The </a:t>
            </a:r>
            <a:r>
              <a:rPr lang="en-US" altLang="en-US" sz="2800" i="1" dirty="0">
                <a:solidFill>
                  <a:srgbClr val="0033CC"/>
                </a:solidFill>
                <a:latin typeface="Times New Roman" panose="02020603050405020304" pitchFamily="18" charset="0"/>
              </a:rPr>
              <a:t>y</a:t>
            </a:r>
            <a:r>
              <a:rPr lang="en-US" altLang="en-US" sz="2800" dirty="0">
                <a:solidFill>
                  <a:srgbClr val="0033CC"/>
                </a:solidFill>
                <a:latin typeface="Times New Roman" panose="02020603050405020304" pitchFamily="18" charset="0"/>
              </a:rPr>
              <a:t>-intercept </a:t>
            </a:r>
            <a:r>
              <a:rPr lang="en-US" altLang="en-US" sz="2800" dirty="0">
                <a:solidFill>
                  <a:schemeClr val="tx1"/>
                </a:solidFill>
                <a:latin typeface="Times New Roman" panose="02020603050405020304" pitchFamily="18" charset="0"/>
              </a:rPr>
              <a:t>is </a:t>
            </a:r>
            <a:r>
              <a:rPr lang="en-US" altLang="en-US" sz="2800" dirty="0" smtClean="0">
                <a:solidFill>
                  <a:schemeClr val="tx1"/>
                </a:solidFill>
              </a:rPr>
              <a:t>–</a:t>
            </a:r>
            <a:r>
              <a:rPr lang="en-US" altLang="en-US" sz="2800" dirty="0" smtClean="0">
                <a:solidFill>
                  <a:schemeClr val="tx1"/>
                </a:solidFill>
                <a:latin typeface="Times New Roman" panose="02020603050405020304" pitchFamily="18" charset="0"/>
              </a:rPr>
              <a:t>6</a:t>
            </a:r>
            <a:r>
              <a:rPr lang="en-US" altLang="en-US" sz="2800" dirty="0">
                <a:solidFill>
                  <a:schemeClr val="tx1"/>
                </a:solidFill>
                <a:latin typeface="Times New Roman" panose="02020603050405020304" pitchFamily="18" charset="0"/>
              </a:rPr>
              <a:t>.</a:t>
            </a:r>
          </a:p>
        </p:txBody>
      </p:sp>
      <p:sp>
        <p:nvSpPr>
          <p:cNvPr id="11" name="Text Box 9"/>
          <p:cNvSpPr txBox="1">
            <a:spLocks noChangeArrowheads="1"/>
          </p:cNvSpPr>
          <p:nvPr/>
        </p:nvSpPr>
        <p:spPr bwMode="auto">
          <a:xfrm>
            <a:off x="4991702" y="3446565"/>
            <a:ext cx="303159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sz="2800" dirty="0" smtClean="0">
                <a:solidFill>
                  <a:schemeClr val="tx1"/>
                </a:solidFill>
                <a:latin typeface="Times New Roman" panose="02020603050405020304" pitchFamily="18" charset="0"/>
              </a:rPr>
              <a:t>The </a:t>
            </a:r>
            <a:r>
              <a:rPr lang="en-US" altLang="en-US" sz="2800" i="1" dirty="0">
                <a:solidFill>
                  <a:srgbClr val="B40400"/>
                </a:solidFill>
                <a:latin typeface="Times New Roman" panose="02020603050405020304" pitchFamily="18" charset="0"/>
              </a:rPr>
              <a:t>x</a:t>
            </a:r>
            <a:r>
              <a:rPr lang="en-US" altLang="en-US" sz="2800" dirty="0">
                <a:solidFill>
                  <a:srgbClr val="B40400"/>
                </a:solidFill>
                <a:latin typeface="Times New Roman" panose="02020603050405020304" pitchFamily="18" charset="0"/>
              </a:rPr>
              <a:t>-intercepts</a:t>
            </a:r>
            <a:r>
              <a:rPr lang="en-US" altLang="en-US" sz="2800" dirty="0">
                <a:solidFill>
                  <a:schemeClr val="tx1"/>
                </a:solidFill>
                <a:latin typeface="Times New Roman" panose="02020603050405020304" pitchFamily="18" charset="0"/>
              </a:rPr>
              <a:t> are</a:t>
            </a:r>
          </a:p>
          <a:p>
            <a:pPr eaLnBrk="1" hangingPunct="1">
              <a:spcBef>
                <a:spcPct val="0"/>
              </a:spcBef>
            </a:pPr>
            <a:r>
              <a:rPr lang="en-US" altLang="en-US" dirty="0">
                <a:solidFill>
                  <a:schemeClr val="tx1"/>
                </a:solidFill>
              </a:rPr>
              <a:t>–</a:t>
            </a:r>
            <a:r>
              <a:rPr lang="en-US" altLang="en-US" sz="2800" dirty="0">
                <a:solidFill>
                  <a:schemeClr val="tx1"/>
                </a:solidFill>
                <a:latin typeface="Times New Roman" panose="02020603050405020304" pitchFamily="18" charset="0"/>
              </a:rPr>
              <a:t>3, </a:t>
            </a:r>
            <a:r>
              <a:rPr lang="en-US" altLang="en-US" dirty="0">
                <a:solidFill>
                  <a:schemeClr val="tx1"/>
                </a:solidFill>
              </a:rPr>
              <a:t>–</a:t>
            </a:r>
            <a:r>
              <a:rPr lang="en-US" altLang="en-US" sz="2800" dirty="0" smtClean="0">
                <a:solidFill>
                  <a:schemeClr val="tx1"/>
                </a:solidFill>
                <a:latin typeface="Times New Roman" panose="02020603050405020304" pitchFamily="18" charset="0"/>
              </a:rPr>
              <a:t>1, </a:t>
            </a:r>
            <a:r>
              <a:rPr lang="en-US" altLang="en-US" sz="2800" dirty="0">
                <a:solidFill>
                  <a:schemeClr val="tx1"/>
                </a:solidFill>
                <a:latin typeface="Times New Roman" panose="02020603050405020304" pitchFamily="18" charset="0"/>
              </a:rPr>
              <a:t>and 2.</a:t>
            </a:r>
          </a:p>
        </p:txBody>
      </p:sp>
      <p:sp>
        <p:nvSpPr>
          <p:cNvPr id="12" name="Text Box 10"/>
          <p:cNvSpPr txBox="1">
            <a:spLocks noChangeArrowheads="1"/>
          </p:cNvSpPr>
          <p:nvPr/>
        </p:nvSpPr>
        <p:spPr bwMode="auto">
          <a:xfrm>
            <a:off x="4989203" y="4540905"/>
            <a:ext cx="395172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800" dirty="0">
                <a:solidFill>
                  <a:schemeClr val="tx1"/>
                </a:solidFill>
                <a:latin typeface="Times New Roman" panose="02020603050405020304" pitchFamily="18" charset="0"/>
              </a:rPr>
              <a:t>The </a:t>
            </a:r>
            <a:r>
              <a:rPr lang="en-US" altLang="en-US" sz="2800" dirty="0" smtClean="0">
                <a:solidFill>
                  <a:schemeClr val="tx1"/>
                </a:solidFill>
                <a:latin typeface="Times New Roman" panose="02020603050405020304" pitchFamily="18" charset="0"/>
              </a:rPr>
              <a:t>graph passes through </a:t>
            </a:r>
            <a:br>
              <a:rPr lang="en-US" altLang="en-US" sz="2800" dirty="0" smtClean="0">
                <a:solidFill>
                  <a:schemeClr val="tx1"/>
                </a:solidFill>
                <a:latin typeface="Times New Roman" panose="02020603050405020304" pitchFamily="18" charset="0"/>
              </a:rPr>
            </a:br>
            <a:r>
              <a:rPr lang="en-US" altLang="en-US" sz="2800" dirty="0" smtClean="0">
                <a:solidFill>
                  <a:schemeClr val="tx1"/>
                </a:solidFill>
                <a:latin typeface="Times New Roman" panose="02020603050405020304" pitchFamily="18" charset="0"/>
              </a:rPr>
              <a:t>(0, </a:t>
            </a:r>
            <a:r>
              <a:rPr lang="en-US" altLang="en-US" sz="2800" dirty="0" smtClean="0">
                <a:solidFill>
                  <a:schemeClr val="tx1"/>
                </a:solidFill>
              </a:rPr>
              <a:t>–</a:t>
            </a:r>
            <a:r>
              <a:rPr lang="en-US" altLang="en-US" sz="2800" dirty="0" smtClean="0">
                <a:solidFill>
                  <a:schemeClr val="tx1"/>
                </a:solidFill>
                <a:latin typeface="Times New Roman" panose="02020603050405020304" pitchFamily="18" charset="0"/>
              </a:rPr>
              <a:t>6).</a:t>
            </a:r>
            <a:endParaRPr lang="en-US" altLang="en-US" sz="28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358139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52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52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52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5242">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5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Definition of a Relation</a:t>
            </a:r>
          </a:p>
        </p:txBody>
      </p:sp>
      <p:sp>
        <p:nvSpPr>
          <p:cNvPr id="4099" name="Rectangle 3"/>
          <p:cNvSpPr>
            <a:spLocks noGrp="1" noChangeArrowheads="1"/>
          </p:cNvSpPr>
          <p:nvPr>
            <p:ph type="body" idx="1"/>
          </p:nvPr>
        </p:nvSpPr>
        <p:spPr/>
        <p:txBody>
          <a:bodyPr/>
          <a:lstStyle/>
          <a:p>
            <a:pPr marL="0" indent="0"/>
            <a:r>
              <a:rPr lang="en-US" altLang="en-US"/>
              <a:t>A </a:t>
            </a:r>
            <a:r>
              <a:rPr lang="en-US" altLang="en-US" b="1"/>
              <a:t>relation</a:t>
            </a:r>
            <a:r>
              <a:rPr lang="en-US" altLang="en-US"/>
              <a:t> is any set of ordered pairs.  The set of all first components of the ordered pairs is called the </a:t>
            </a:r>
            <a:r>
              <a:rPr lang="en-US" altLang="en-US" b="1"/>
              <a:t>domain</a:t>
            </a:r>
            <a:r>
              <a:rPr lang="en-US" altLang="en-US"/>
              <a:t> of the relation and the set of all second components is called the </a:t>
            </a:r>
            <a:r>
              <a:rPr lang="en-US" altLang="en-US" b="1"/>
              <a:t>range</a:t>
            </a:r>
            <a:r>
              <a:rPr lang="en-US" altLang="en-US"/>
              <a:t> of the relation.</a:t>
            </a:r>
          </a:p>
        </p:txBody>
      </p:sp>
    </p:spTree>
    <p:extLst>
      <p:ext uri="{BB962C8B-B14F-4D97-AF65-F5344CB8AC3E}">
        <p14:creationId xmlns:p14="http://schemas.microsoft.com/office/powerpoint/2010/main" val="1217787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Example 1:  Finding the Domain and Range of a Relation</a:t>
            </a:r>
          </a:p>
        </p:txBody>
      </p:sp>
      <p:sp>
        <p:nvSpPr>
          <p:cNvPr id="76803" name="Rectangle 3"/>
          <p:cNvSpPr>
            <a:spLocks noGrp="1" noChangeArrowheads="1"/>
          </p:cNvSpPr>
          <p:nvPr>
            <p:ph type="body" idx="1"/>
          </p:nvPr>
        </p:nvSpPr>
        <p:spPr/>
        <p:txBody>
          <a:bodyPr/>
          <a:lstStyle/>
          <a:p>
            <a:pPr marL="0" indent="0"/>
            <a:r>
              <a:rPr lang="en-US" altLang="en-US" dirty="0"/>
              <a:t>Find the domain and range of the relation:</a:t>
            </a:r>
          </a:p>
          <a:p>
            <a:pPr marL="0" indent="0"/>
            <a:r>
              <a:rPr lang="en-US" altLang="en-US" dirty="0"/>
              <a:t>{(0, 187), (1, 212), (2, 225), (3, 238)}.</a:t>
            </a:r>
          </a:p>
          <a:p>
            <a:pPr marL="0" indent="0"/>
            <a:endParaRPr lang="en-US" altLang="en-US" dirty="0"/>
          </a:p>
          <a:p>
            <a:pPr marL="0" indent="0"/>
            <a:r>
              <a:rPr lang="en-US" altLang="en-US" dirty="0"/>
              <a:t>Solution:</a:t>
            </a:r>
          </a:p>
          <a:p>
            <a:pPr marL="0" indent="0"/>
            <a:r>
              <a:rPr lang="en-US" altLang="en-US" dirty="0"/>
              <a:t>            domain:  {0, 1, 2, 3}</a:t>
            </a:r>
          </a:p>
          <a:p>
            <a:pPr marL="0" indent="0"/>
            <a:endParaRPr lang="en-US" altLang="en-US" dirty="0"/>
          </a:p>
          <a:p>
            <a:pPr marL="0" indent="0"/>
            <a:r>
              <a:rPr lang="en-US" altLang="en-US" dirty="0"/>
              <a:t>            range: {187, 212, 225, 238}</a:t>
            </a:r>
          </a:p>
          <a:p>
            <a:pPr marL="0" indent="0"/>
            <a:endParaRPr lang="en-US" altLang="en-US" dirty="0"/>
          </a:p>
        </p:txBody>
      </p:sp>
    </p:spTree>
    <p:extLst>
      <p:ext uri="{BB962C8B-B14F-4D97-AF65-F5344CB8AC3E}">
        <p14:creationId xmlns:p14="http://schemas.microsoft.com/office/powerpoint/2010/main" val="414753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Definition of a Function</a:t>
            </a:r>
          </a:p>
        </p:txBody>
      </p:sp>
      <p:sp>
        <p:nvSpPr>
          <p:cNvPr id="6147" name="Rectangle 3"/>
          <p:cNvSpPr>
            <a:spLocks noGrp="1" noChangeArrowheads="1"/>
          </p:cNvSpPr>
          <p:nvPr>
            <p:ph type="body" idx="1"/>
          </p:nvPr>
        </p:nvSpPr>
        <p:spPr/>
        <p:txBody>
          <a:bodyPr/>
          <a:lstStyle/>
          <a:p>
            <a:pPr marL="0" indent="0"/>
            <a:r>
              <a:rPr lang="en-US" altLang="en-US" dirty="0"/>
              <a:t>A </a:t>
            </a:r>
            <a:r>
              <a:rPr lang="en-US" altLang="en-US" b="1" dirty="0"/>
              <a:t>function</a:t>
            </a:r>
            <a:r>
              <a:rPr lang="en-US" altLang="en-US" dirty="0"/>
              <a:t> is a correspondence from a first set, called the </a:t>
            </a:r>
            <a:r>
              <a:rPr lang="en-US" altLang="en-US" b="1" dirty="0"/>
              <a:t>domain</a:t>
            </a:r>
            <a:r>
              <a:rPr lang="en-US" altLang="en-US" dirty="0"/>
              <a:t>, to a second set, called the </a:t>
            </a:r>
            <a:r>
              <a:rPr lang="en-US" altLang="en-US" b="1" dirty="0"/>
              <a:t>range</a:t>
            </a:r>
            <a:r>
              <a:rPr lang="en-US" altLang="en-US" dirty="0"/>
              <a:t>, such that each element in the domain corresponds to </a:t>
            </a:r>
            <a:r>
              <a:rPr lang="en-US" altLang="en-US" i="1" dirty="0"/>
              <a:t>exactly one</a:t>
            </a:r>
            <a:r>
              <a:rPr lang="en-US" altLang="en-US" dirty="0"/>
              <a:t> element in the range.</a:t>
            </a:r>
          </a:p>
        </p:txBody>
      </p:sp>
    </p:spTree>
    <p:extLst>
      <p:ext uri="{BB962C8B-B14F-4D97-AF65-F5344CB8AC3E}">
        <p14:creationId xmlns:p14="http://schemas.microsoft.com/office/powerpoint/2010/main" val="3689942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t>Example 2b:  Determining Whether a Relation is a Function</a:t>
            </a:r>
          </a:p>
        </p:txBody>
      </p:sp>
      <p:sp>
        <p:nvSpPr>
          <p:cNvPr id="78851" name="Rectangle 3"/>
          <p:cNvSpPr>
            <a:spLocks noGrp="1" noChangeArrowheads="1"/>
          </p:cNvSpPr>
          <p:nvPr>
            <p:ph type="body" idx="1"/>
          </p:nvPr>
        </p:nvSpPr>
        <p:spPr/>
        <p:txBody>
          <a:bodyPr/>
          <a:lstStyle/>
          <a:p>
            <a:pPr marL="0" indent="0"/>
            <a:r>
              <a:rPr lang="en-US" altLang="en-US" dirty="0"/>
              <a:t>Determine whether the relation is a function:</a:t>
            </a:r>
          </a:p>
          <a:p>
            <a:pPr marL="0" indent="0"/>
            <a:r>
              <a:rPr lang="en-US" altLang="en-US" dirty="0"/>
              <a:t>{(1, 2), (3, 4), (6, 5), (8, 5)}</a:t>
            </a:r>
          </a:p>
          <a:p>
            <a:pPr marL="0" indent="0"/>
            <a:endParaRPr lang="en-US" altLang="en-US" dirty="0"/>
          </a:p>
          <a:p>
            <a:pPr marL="0" indent="0"/>
            <a:r>
              <a:rPr lang="en-US" altLang="en-US" dirty="0"/>
              <a:t>Solution:</a:t>
            </a:r>
          </a:p>
          <a:p>
            <a:pPr marL="0" indent="0"/>
            <a:r>
              <a:rPr lang="en-US" altLang="en-US" dirty="0"/>
              <a:t>Every element of the domain corresponds to exactly one element in the range. No two ordered pairs in the given relation have the same first component and different second components.  Thus, the relation is a function.</a:t>
            </a:r>
          </a:p>
        </p:txBody>
      </p:sp>
    </p:spTree>
    <p:extLst>
      <p:ext uri="{BB962C8B-B14F-4D97-AF65-F5344CB8AC3E}">
        <p14:creationId xmlns:p14="http://schemas.microsoft.com/office/powerpoint/2010/main" val="2552679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Functions as Equations</a:t>
            </a:r>
          </a:p>
        </p:txBody>
      </p:sp>
      <p:sp>
        <p:nvSpPr>
          <p:cNvPr id="8195" name="Rectangle 3"/>
          <p:cNvSpPr>
            <a:spLocks noGrp="1" noChangeArrowheads="1"/>
          </p:cNvSpPr>
          <p:nvPr>
            <p:ph type="body" idx="1"/>
          </p:nvPr>
        </p:nvSpPr>
        <p:spPr/>
        <p:txBody>
          <a:bodyPr/>
          <a:lstStyle/>
          <a:p>
            <a:pPr marL="0" indent="0"/>
            <a:r>
              <a:rPr lang="en-US" altLang="en-US"/>
              <a:t>If an equation is solved for </a:t>
            </a:r>
            <a:r>
              <a:rPr lang="en-US" altLang="en-US" i="1"/>
              <a:t>y</a:t>
            </a:r>
            <a:r>
              <a:rPr lang="en-US" altLang="en-US"/>
              <a:t> and more than one value of </a:t>
            </a:r>
            <a:r>
              <a:rPr lang="en-US" altLang="en-US" i="1"/>
              <a:t>y</a:t>
            </a:r>
            <a:r>
              <a:rPr lang="en-US" altLang="en-US"/>
              <a:t> can be obtained for a given </a:t>
            </a:r>
            <a:r>
              <a:rPr lang="en-US" altLang="en-US" i="1"/>
              <a:t>x</a:t>
            </a:r>
            <a:r>
              <a:rPr lang="en-US" altLang="en-US"/>
              <a:t>, then the equation does not define </a:t>
            </a:r>
            <a:r>
              <a:rPr lang="en-US" altLang="en-US" i="1"/>
              <a:t>y</a:t>
            </a:r>
            <a:r>
              <a:rPr lang="en-US" altLang="en-US"/>
              <a:t> as a function of </a:t>
            </a:r>
            <a:r>
              <a:rPr lang="en-US" altLang="en-US" i="1"/>
              <a:t>x</a:t>
            </a:r>
            <a:r>
              <a:rPr lang="en-US" altLang="en-US"/>
              <a:t>.</a:t>
            </a:r>
          </a:p>
        </p:txBody>
      </p:sp>
    </p:spTree>
    <p:extLst>
      <p:ext uri="{BB962C8B-B14F-4D97-AF65-F5344CB8AC3E}">
        <p14:creationId xmlns:p14="http://schemas.microsoft.com/office/powerpoint/2010/main" val="115958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t>Example 3b:  Determining Whether an Equation Represents a Function</a:t>
            </a:r>
          </a:p>
        </p:txBody>
      </p:sp>
      <mc:AlternateContent xmlns:mc="http://schemas.openxmlformats.org/markup-compatibility/2006" xmlns:a14="http://schemas.microsoft.com/office/drawing/2010/main">
        <mc:Choice Requires="a14">
          <p:sp>
            <p:nvSpPr>
              <p:cNvPr id="80899" name="Rectangle 3"/>
              <p:cNvSpPr>
                <a:spLocks noGrp="1" noChangeArrowheads="1"/>
              </p:cNvSpPr>
              <p:nvPr>
                <p:ph idx="1"/>
              </p:nvPr>
            </p:nvSpPr>
            <p:spPr>
              <a:xfrm>
                <a:off x="207962" y="1214882"/>
                <a:ext cx="8850693" cy="5001764"/>
              </a:xfrm>
            </p:spPr>
            <p:txBody>
              <a:bodyPr/>
              <a:lstStyle/>
              <a:p>
                <a:pPr marL="0" indent="0">
                  <a:spcAft>
                    <a:spcPts val="1200"/>
                  </a:spcAft>
                </a:pPr>
                <a:r>
                  <a:rPr lang="en-US" altLang="en-US" dirty="0"/>
                  <a:t>Determine whether the equation defines </a:t>
                </a:r>
                <a:r>
                  <a:rPr lang="en-US" altLang="en-US" i="1" dirty="0"/>
                  <a:t>y</a:t>
                </a:r>
                <a:r>
                  <a:rPr lang="en-US" altLang="en-US" dirty="0"/>
                  <a:t> as a function of </a:t>
                </a:r>
                <a:r>
                  <a:rPr lang="en-US" altLang="en-US" i="1" dirty="0"/>
                  <a:t>x</a:t>
                </a:r>
                <a:r>
                  <a:rPr lang="en-US" altLang="en-US" dirty="0"/>
                  <a:t>.</a:t>
                </a:r>
              </a:p>
              <a:p>
                <a:pPr marL="0" indent="0">
                  <a:spcBef>
                    <a:spcPts val="1200"/>
                  </a:spcBef>
                </a:pPr>
                <a14:m>
                  <m:oMathPara xmlns:m="http://schemas.openxmlformats.org/officeDocument/2006/math">
                    <m:oMathParaPr>
                      <m:jc m:val="centerGroup"/>
                    </m:oMathParaPr>
                    <m:oMath xmlns:m="http://schemas.openxmlformats.org/officeDocument/2006/math">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m:t>
                      </m:r>
                      <m:sSup>
                        <m:sSupPr>
                          <m:ctrlPr>
                            <a:rPr lang="en-US" altLang="en-US" b="0" i="1" smtClean="0">
                              <a:latin typeface="Cambria Math"/>
                            </a:rPr>
                          </m:ctrlPr>
                        </m:sSupPr>
                        <m:e>
                          <m:r>
                            <a:rPr lang="en-US" altLang="en-US" b="0" i="1" smtClean="0">
                              <a:latin typeface="Cambria Math" panose="02040503050406030204" pitchFamily="18" charset="0"/>
                            </a:rPr>
                            <m:t>𝑦</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=1</m:t>
                      </m:r>
                    </m:oMath>
                  </m:oMathPara>
                </a14:m>
                <a:endParaRPr lang="en-US" altLang="en-US" dirty="0"/>
              </a:p>
              <a:p>
                <a:pPr marL="0" indent="0"/>
                <a:endParaRPr lang="en-US" altLang="en-US" dirty="0"/>
              </a:p>
              <a:p>
                <a:pPr marL="0" indent="0"/>
                <a:r>
                  <a:rPr lang="en-US" altLang="en-US" dirty="0"/>
                  <a:t>Solution:</a:t>
                </a:r>
              </a:p>
              <a:p>
                <a:pPr marL="0" indent="0">
                  <a:spcAft>
                    <a:spcPts val="1200"/>
                  </a:spcAft>
                </a:pPr>
                <a14:m>
                  <m:oMathPara xmlns:m="http://schemas.openxmlformats.org/officeDocument/2006/math">
                    <m:oMathParaPr>
                      <m:jc m:val="centerGroup"/>
                    </m:oMathParaPr>
                    <m:oMath xmlns:m="http://schemas.openxmlformats.org/officeDocument/2006/math">
                      <m:sSup>
                        <m:sSupPr>
                          <m:ctrlPr>
                            <a:rPr lang="en-US" altLang="en-US" i="1" smtClean="0">
                              <a:latin typeface="Cambria Math"/>
                            </a:rPr>
                          </m:ctrlPr>
                        </m:sSupPr>
                        <m:e>
                          <m:r>
                            <a:rPr lang="en-US" altLang="en-US" b="0" i="1" smtClean="0">
                              <a:latin typeface="Cambria Math" panose="02040503050406030204" pitchFamily="18" charset="0"/>
                            </a:rPr>
                            <m:t>𝑦</m:t>
                          </m:r>
                        </m:e>
                        <m:sup>
                          <m:r>
                            <a:rPr lang="en-US" altLang="en-US" i="1" smtClean="0">
                              <a:latin typeface="Cambria Math" panose="02040503050406030204" pitchFamily="18" charset="0"/>
                            </a:rPr>
                            <m:t>2</m:t>
                          </m:r>
                        </m:sup>
                      </m:sSup>
                      <m:r>
                        <a:rPr lang="en-US" altLang="en-US" b="0" i="1" smtClean="0">
                          <a:latin typeface="Cambria Math" panose="02040503050406030204" pitchFamily="18" charset="0"/>
                        </a:rPr>
                        <m:t>=1−</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oMath>
                  </m:oMathPara>
                </a14:m>
                <a:endParaRPr lang="en-US" altLang="en-US" dirty="0"/>
              </a:p>
              <a:p>
                <a:pPr marL="0" indent="0">
                  <a:spcAft>
                    <a:spcPts val="1200"/>
                  </a:spcAft>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𝑦</m:t>
                      </m:r>
                      <m:r>
                        <a:rPr lang="en-US" altLang="en-US" b="0" i="1" smtClean="0">
                          <a:latin typeface="Cambria Math" panose="02040503050406030204" pitchFamily="18" charset="0"/>
                        </a:rPr>
                        <m:t>=±</m:t>
                      </m:r>
                      <m:rad>
                        <m:radPr>
                          <m:degHide m:val="on"/>
                          <m:ctrlPr>
                            <a:rPr lang="en-US" altLang="en-US" b="0" i="1" smtClean="0">
                              <a:latin typeface="Cambria Math"/>
                              <a:ea typeface="Cambria Math" panose="02040503050406030204" pitchFamily="18" charset="0"/>
                            </a:rPr>
                          </m:ctrlPr>
                        </m:radPr>
                        <m:deg/>
                        <m:e>
                          <m:r>
                            <a:rPr lang="en-US" altLang="en-US" b="0" i="1" smtClean="0">
                              <a:latin typeface="Cambria Math" panose="02040503050406030204" pitchFamily="18" charset="0"/>
                              <a:ea typeface="Cambria Math" panose="02040503050406030204" pitchFamily="18" charset="0"/>
                            </a:rPr>
                            <m:t>1−</m:t>
                          </m:r>
                          <m:sSup>
                            <m:sSupPr>
                              <m:ctrlPr>
                                <a:rPr lang="en-US" altLang="en-US" b="0" i="1" smtClean="0">
                                  <a:latin typeface="Cambria Math"/>
                                  <a:ea typeface="Cambria Math" panose="02040503050406030204" pitchFamily="18" charset="0"/>
                                </a:rPr>
                              </m:ctrlPr>
                            </m:sSupPr>
                            <m:e>
                              <m:r>
                                <a:rPr lang="en-US" altLang="en-US" b="0" i="1" smtClean="0">
                                  <a:latin typeface="Cambria Math" panose="02040503050406030204" pitchFamily="18" charset="0"/>
                                  <a:ea typeface="Cambria Math" panose="02040503050406030204" pitchFamily="18" charset="0"/>
                                </a:rPr>
                                <m:t>𝑥</m:t>
                              </m:r>
                            </m:e>
                            <m:sup>
                              <m:r>
                                <a:rPr lang="en-US" altLang="en-US" b="0" i="1" smtClean="0">
                                  <a:latin typeface="Cambria Math" panose="02040503050406030204" pitchFamily="18" charset="0"/>
                                  <a:ea typeface="Cambria Math" panose="02040503050406030204" pitchFamily="18" charset="0"/>
                                </a:rPr>
                                <m:t>2</m:t>
                              </m:r>
                            </m:sup>
                          </m:sSup>
                        </m:e>
                      </m:rad>
                    </m:oMath>
                  </m:oMathPara>
                </a14:m>
                <a:endParaRPr lang="en-US" altLang="en-US" dirty="0"/>
              </a:p>
              <a:p>
                <a:pPr marL="0" indent="0"/>
                <a:r>
                  <a:rPr lang="en-US" altLang="en-US" dirty="0"/>
                  <a:t>The </a:t>
                </a:r>
                <a14:m>
                  <m:oMath xmlns:m="http://schemas.openxmlformats.org/officeDocument/2006/math">
                    <m:r>
                      <a:rPr lang="en-US" altLang="en-US" i="1" smtClean="0">
                        <a:latin typeface="Cambria Math" panose="02040503050406030204" pitchFamily="18" charset="0"/>
                        <a:ea typeface="Cambria Math" panose="02040503050406030204" pitchFamily="18" charset="0"/>
                      </a:rPr>
                      <m:t>±</m:t>
                    </m:r>
                  </m:oMath>
                </a14:m>
                <a:r>
                  <a:rPr lang="en-US" altLang="en-US" dirty="0"/>
                  <a:t> shows that for certain values of </a:t>
                </a:r>
                <a:r>
                  <a:rPr lang="en-US" altLang="en-US" i="1" dirty="0"/>
                  <a:t>x</a:t>
                </a:r>
                <a:r>
                  <a:rPr lang="en-US" altLang="en-US" dirty="0"/>
                  <a:t>, there are two values of </a:t>
                </a:r>
                <a:r>
                  <a:rPr lang="en-US" altLang="en-US" i="1" dirty="0"/>
                  <a:t>y</a:t>
                </a:r>
                <a:r>
                  <a:rPr lang="en-US" altLang="en-US" dirty="0"/>
                  <a:t>.  For this reason, the equation does not define </a:t>
                </a:r>
                <a:r>
                  <a:rPr lang="en-US" altLang="en-US" i="1" dirty="0"/>
                  <a:t>y</a:t>
                </a:r>
                <a:r>
                  <a:rPr lang="en-US" altLang="en-US" dirty="0"/>
                  <a:t> as a function of </a:t>
                </a:r>
                <a:r>
                  <a:rPr lang="en-US" altLang="en-US" i="1" dirty="0"/>
                  <a:t>x</a:t>
                </a:r>
                <a:r>
                  <a:rPr lang="en-US" altLang="en-US" dirty="0"/>
                  <a:t>.</a:t>
                </a:r>
              </a:p>
            </p:txBody>
          </p:sp>
        </mc:Choice>
        <mc:Fallback xmlns="">
          <p:sp>
            <p:nvSpPr>
              <p:cNvPr id="80899" name="Rectangle 3"/>
              <p:cNvSpPr>
                <a:spLocks noGrp="1" noRot="1" noChangeAspect="1" noMove="1" noResize="1" noEditPoints="1" noAdjustHandles="1" noChangeArrowheads="1" noChangeShapeType="1" noTextEdit="1"/>
              </p:cNvSpPr>
              <p:nvPr>
                <p:ph idx="1"/>
              </p:nvPr>
            </p:nvSpPr>
            <p:spPr>
              <a:xfrm>
                <a:off x="207962" y="1214882"/>
                <a:ext cx="8850693" cy="5001764"/>
              </a:xfrm>
              <a:blipFill rotWithShape="1">
                <a:blip r:embed="rId2"/>
                <a:stretch>
                  <a:fillRect l="-1377" t="-1218" r="-138"/>
                </a:stretch>
              </a:blipFill>
            </p:spPr>
            <p:txBody>
              <a:bodyPr/>
              <a:lstStyle/>
              <a:p>
                <a:r>
                  <a:rPr lang="en-US">
                    <a:noFill/>
                  </a:rPr>
                  <a:t> </a:t>
                </a:r>
              </a:p>
            </p:txBody>
          </p:sp>
        </mc:Fallback>
      </mc:AlternateContent>
    </p:spTree>
    <p:extLst>
      <p:ext uri="{BB962C8B-B14F-4D97-AF65-F5344CB8AC3E}">
        <p14:creationId xmlns:p14="http://schemas.microsoft.com/office/powerpoint/2010/main" val="384718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99">
                                            <p:txEl>
                                              <p:pRg st="3" end="3"/>
                                            </p:txEl>
                                          </p:spTgt>
                                        </p:tgtEl>
                                        <p:attrNameLst>
                                          <p:attrName>style.visibility</p:attrName>
                                        </p:attrNameLst>
                                      </p:cBhvr>
                                      <p:to>
                                        <p:strVal val="visible"/>
                                      </p:to>
                                    </p:set>
                                    <p:animEffect transition="in" filter="fade">
                                      <p:cBhvr>
                                        <p:cTn id="7" dur="500"/>
                                        <p:tgtEl>
                                          <p:spTgt spid="80899">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0899">
                                            <p:txEl>
                                              <p:pRg st="4" end="4"/>
                                            </p:txEl>
                                          </p:spTgt>
                                        </p:tgtEl>
                                        <p:attrNameLst>
                                          <p:attrName>style.visibility</p:attrName>
                                        </p:attrNameLst>
                                      </p:cBhvr>
                                      <p:to>
                                        <p:strVal val="visible"/>
                                      </p:to>
                                    </p:set>
                                    <p:animEffect transition="in" filter="fade">
                                      <p:cBhvr>
                                        <p:cTn id="10" dur="500"/>
                                        <p:tgtEl>
                                          <p:spTgt spid="80899">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0899">
                                            <p:txEl>
                                              <p:pRg st="5" end="5"/>
                                            </p:txEl>
                                          </p:spTgt>
                                        </p:tgtEl>
                                        <p:attrNameLst>
                                          <p:attrName>style.visibility</p:attrName>
                                        </p:attrNameLst>
                                      </p:cBhvr>
                                      <p:to>
                                        <p:strVal val="visible"/>
                                      </p:to>
                                    </p:set>
                                    <p:animEffect transition="in" filter="fade">
                                      <p:cBhvr>
                                        <p:cTn id="15" dur="500"/>
                                        <p:tgtEl>
                                          <p:spTgt spid="80899">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0899">
                                            <p:txEl>
                                              <p:pRg st="6" end="6"/>
                                            </p:txEl>
                                          </p:spTgt>
                                        </p:tgtEl>
                                        <p:attrNameLst>
                                          <p:attrName>style.visibility</p:attrName>
                                        </p:attrNameLst>
                                      </p:cBhvr>
                                      <p:to>
                                        <p:strVal val="visible"/>
                                      </p:to>
                                    </p:set>
                                    <p:animEffect transition="in" filter="fade">
                                      <p:cBhvr>
                                        <p:cTn id="20" dur="500"/>
                                        <p:tgtEl>
                                          <p:spTgt spid="808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Function Notation</a:t>
            </a:r>
          </a:p>
        </p:txBody>
      </p:sp>
      <p:sp>
        <p:nvSpPr>
          <p:cNvPr id="10243" name="Rectangle 3"/>
          <p:cNvSpPr>
            <a:spLocks noGrp="1" noChangeArrowheads="1"/>
          </p:cNvSpPr>
          <p:nvPr>
            <p:ph type="body" idx="1"/>
          </p:nvPr>
        </p:nvSpPr>
        <p:spPr/>
        <p:txBody>
          <a:bodyPr/>
          <a:lstStyle/>
          <a:p>
            <a:pPr marL="0" indent="0"/>
            <a:r>
              <a:rPr lang="en-US" altLang="en-US" dirty="0"/>
              <a:t>The special notation </a:t>
            </a:r>
            <a:r>
              <a:rPr lang="en-US" altLang="en-US" b="1" i="1" dirty="0"/>
              <a:t>f</a:t>
            </a:r>
            <a:r>
              <a:rPr lang="en-US" altLang="en-US" b="1" dirty="0"/>
              <a:t>(</a:t>
            </a:r>
            <a:r>
              <a:rPr lang="en-US" altLang="en-US" b="1" i="1" dirty="0"/>
              <a:t>x</a:t>
            </a:r>
            <a:r>
              <a:rPr lang="en-US" altLang="en-US" b="1" dirty="0"/>
              <a:t>)</a:t>
            </a:r>
            <a:r>
              <a:rPr lang="en-US" altLang="en-US" dirty="0"/>
              <a:t>, read “</a:t>
            </a:r>
            <a:r>
              <a:rPr lang="en-US" altLang="en-US" i="1" dirty="0"/>
              <a:t>f</a:t>
            </a:r>
            <a:r>
              <a:rPr lang="en-US" altLang="en-US" dirty="0"/>
              <a:t> of </a:t>
            </a:r>
            <a:r>
              <a:rPr lang="en-US" altLang="en-US" i="1" dirty="0"/>
              <a:t>x</a:t>
            </a:r>
            <a:r>
              <a:rPr lang="en-US" altLang="en-US" dirty="0"/>
              <a:t>” or “</a:t>
            </a:r>
            <a:r>
              <a:rPr lang="en-US" altLang="en-US" i="1" dirty="0"/>
              <a:t>f</a:t>
            </a:r>
            <a:r>
              <a:rPr lang="en-US" altLang="en-US" dirty="0"/>
              <a:t> at </a:t>
            </a:r>
            <a:r>
              <a:rPr lang="en-US" altLang="en-US" i="1" dirty="0"/>
              <a:t>x</a:t>
            </a:r>
            <a:r>
              <a:rPr lang="en-US" altLang="en-US" dirty="0"/>
              <a:t>”, represents the </a:t>
            </a:r>
            <a:r>
              <a:rPr lang="en-US" altLang="en-US" b="1" dirty="0"/>
              <a:t>value of the function at the number </a:t>
            </a:r>
            <a:r>
              <a:rPr lang="en-US" altLang="en-US" b="1" i="1" dirty="0"/>
              <a:t>x</a:t>
            </a:r>
            <a:r>
              <a:rPr lang="en-US" altLang="en-US" dirty="0"/>
              <a:t>.</a:t>
            </a:r>
          </a:p>
        </p:txBody>
      </p:sp>
    </p:spTree>
    <p:extLst>
      <p:ext uri="{BB962C8B-B14F-4D97-AF65-F5344CB8AC3E}">
        <p14:creationId xmlns:p14="http://schemas.microsoft.com/office/powerpoint/2010/main" val="26604802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956&quot;/&gt;&lt;/object&gt;&lt;object type=&quot;3&quot; unique_id=&quot;10005&quot;&gt;&lt;property id=&quot;20148&quot; value=&quot;5&quot;/&gt;&lt;property id=&quot;20300&quot; value=&quot;Slide 2&quot;/&gt;&lt;property id=&quot;20307&quot; value=&quot;861&quot;/&gt;&lt;/object&gt;&lt;object type=&quot;3&quot; unique_id=&quot;10006&quot;&gt;&lt;property id=&quot;20148&quot; value=&quot;5&quot;/&gt;&lt;property id=&quot;20300&quot; value=&quot;Slide 3&quot;/&gt;&lt;property id=&quot;20307&quot; value=&quot;942&quot;/&gt;&lt;/object&gt;&lt;object type=&quot;3&quot; unique_id=&quot;10008&quot;&gt;&lt;property id=&quot;20148&quot; value=&quot;5&quot;/&gt;&lt;property id=&quot;20300&quot; value=&quot;Slide 4 - &amp;quot;Plotting Points in the Rectangle Coordinate System&amp;quot;&quot;/&gt;&lt;property id=&quot;20307&quot; value=&quot;957&quot;/&gt;&lt;/object&gt;&lt;object type=&quot;3&quot; unique_id=&quot;10018&quot;&gt;&lt;property id=&quot;20148&quot; value=&quot;5&quot;/&gt;&lt;property id=&quot;20300&quot; value=&quot;Slide 5&quot;/&gt;&lt;property id=&quot;20307&quot; value=&quot;958&quot;/&gt;&lt;/object&gt;&lt;/object&gt;&lt;/object&gt;&lt;/database&gt;"/>
</p:tagLst>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C0C0C0"/>
        </a:lt1>
        <a:dk2>
          <a:srgbClr val="000000"/>
        </a:dk2>
        <a:lt2>
          <a:srgbClr val="808080"/>
        </a:lt2>
        <a:accent1>
          <a:srgbClr val="BBE0E3"/>
        </a:accent1>
        <a:accent2>
          <a:srgbClr val="333399"/>
        </a:accent2>
        <a:accent3>
          <a:srgbClr val="DCDC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
      <a:clrScheme name="3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11817</TotalTime>
  <Words>1119</Words>
  <Application>Microsoft Office PowerPoint</Application>
  <PresentationFormat>Letter Paper (8.5x11 in)</PresentationFormat>
  <Paragraphs>143</Paragraphs>
  <Slides>21</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Times New Roman</vt:lpstr>
      <vt:lpstr>Arial Narrow</vt:lpstr>
      <vt:lpstr>Cambria Math</vt:lpstr>
      <vt:lpstr>Calibri</vt:lpstr>
      <vt:lpstr>Tahoma</vt:lpstr>
      <vt:lpstr>3_Custom Design</vt:lpstr>
      <vt:lpstr>Equation</vt:lpstr>
      <vt:lpstr>PowerPoint Presentation</vt:lpstr>
      <vt:lpstr>Objectives</vt:lpstr>
      <vt:lpstr>Definition of a Relation</vt:lpstr>
      <vt:lpstr>Example 1:  Finding the Domain and Range of a Relation</vt:lpstr>
      <vt:lpstr>Definition of a Function</vt:lpstr>
      <vt:lpstr>Example 2b:  Determining Whether a Relation is a Function</vt:lpstr>
      <vt:lpstr>Functions as Equations</vt:lpstr>
      <vt:lpstr>Example 3b:  Determining Whether an Equation Represents a Function</vt:lpstr>
      <vt:lpstr>Function Notation</vt:lpstr>
      <vt:lpstr>Example 4a:  Evaluating a Function</vt:lpstr>
      <vt:lpstr>Graphs of Functions</vt:lpstr>
      <vt:lpstr>Example 5:  Graphing Functions</vt:lpstr>
      <vt:lpstr>Example 5:  Graphing Functions  (continued)</vt:lpstr>
      <vt:lpstr>The Vertical Line Test for Functions</vt:lpstr>
      <vt:lpstr>Example 6:  Using the Vertical Line Test</vt:lpstr>
      <vt:lpstr>Example 7:  Analyzing the Graph of a Function </vt:lpstr>
      <vt:lpstr>Identifying Domain and Range from a Function’s Graph</vt:lpstr>
      <vt:lpstr>Example 8a:  Identifying the Domain and Range of a Function from Its Graph</vt:lpstr>
      <vt:lpstr>Example 8b:  Identifying the Domain and Range of a Function from Its Graph</vt:lpstr>
      <vt:lpstr>Identifying Intercepts from a Function’s Graph</vt:lpstr>
      <vt:lpstr>Example:  Identifying Intercepts from a Function’s Graph</vt:lpstr>
    </vt:vector>
  </TitlesOfParts>
  <Company>Copyright © 2022, 2018, 2014 Pearson Education,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8th Edition</dc:title>
  <dc:creator>Robert Blitzer</dc:creator>
  <cp:lastModifiedBy>Christi Verity</cp:lastModifiedBy>
  <cp:revision>936</cp:revision>
  <cp:lastPrinted>2001-11-04T00:51:13Z</cp:lastPrinted>
  <dcterms:created xsi:type="dcterms:W3CDTF">2005-02-25T19:46:41Z</dcterms:created>
  <dcterms:modified xsi:type="dcterms:W3CDTF">2023-01-04T01:15:28Z</dcterms:modified>
</cp:coreProperties>
</file>