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1005" r:id="rId2"/>
    <p:sldId id="1117" r:id="rId3"/>
    <p:sldId id="1118" r:id="rId4"/>
    <p:sldId id="976" r:id="rId5"/>
    <p:sldId id="977" r:id="rId6"/>
    <p:sldId id="962" r:id="rId7"/>
    <p:sldId id="1119" r:id="rId8"/>
    <p:sldId id="1120" r:id="rId9"/>
    <p:sldId id="1121" r:id="rId10"/>
    <p:sldId id="980" r:id="rId11"/>
    <p:sldId id="981" r:id="rId12"/>
    <p:sldId id="982" r:id="rId13"/>
    <p:sldId id="985" r:id="rId14"/>
    <p:sldId id="1122" r:id="rId15"/>
    <p:sldId id="1012" r:id="rId16"/>
    <p:sldId id="1014" r:id="rId17"/>
    <p:sldId id="1067" r:id="rId18"/>
    <p:sldId id="1068" r:id="rId19"/>
    <p:sldId id="1033" r:id="rId20"/>
    <p:sldId id="1034" r:id="rId21"/>
    <p:sldId id="1035" r:id="rId22"/>
    <p:sldId id="1036" r:id="rId23"/>
    <p:sldId id="1037" r:id="rId24"/>
    <p:sldId id="1039" r:id="rId25"/>
    <p:sldId id="1123" r:id="rId26"/>
    <p:sldId id="1041" r:id="rId27"/>
    <p:sldId id="1042" r:id="rId28"/>
    <p:sldId id="1043" r:id="rId29"/>
    <p:sldId id="1044" r:id="rId30"/>
    <p:sldId id="1045" r:id="rId31"/>
    <p:sldId id="1046" r:id="rId32"/>
    <p:sldId id="1047" r:id="rId33"/>
    <p:sldId id="1048" r:id="rId34"/>
    <p:sldId id="1124" r:id="rId35"/>
    <p:sldId id="983" r:id="rId36"/>
    <p:sldId id="1060" r:id="rId37"/>
    <p:sldId id="1061" r:id="rId38"/>
    <p:sldId id="1062" r:id="rId39"/>
  </p:sldIdLst>
  <p:sldSz cx="9144000" cy="6858000" type="letter"/>
  <p:notesSz cx="6858000" cy="9144000"/>
  <p:embeddedFontLst>
    <p:embeddedFont>
      <p:font typeface="Arial Narrow" pitchFamily="34" charset="0"/>
      <p:regular r:id="rId42"/>
      <p:bold r:id="rId43"/>
      <p:italic r:id="rId44"/>
      <p:boldItalic r:id="rId45"/>
    </p:embeddedFont>
    <p:embeddedFont>
      <p:font typeface="Cambria Math" pitchFamily="18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Tahoma" pitchFamily="34" charset="0"/>
      <p:regular r:id="rId51"/>
      <p:bold r:id="rId52"/>
    </p:embeddedFont>
  </p:embeddedFontLst>
  <p:custDataLst>
    <p:tags r:id="rId53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64" d="100"/>
          <a:sy n="64" d="100"/>
        </p:scale>
        <p:origin x="-354" y="-150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3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1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4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3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B9A6840D-ACFB-4234-8EF6-7108407FA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85EF760D-2EBE-4911-BC4A-5D80E63A4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5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P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Prerequisites: Fundamental Concepts of Algebra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P.7 Equations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Solving a Linear Equation Involving Fractions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304800" y="1176338"/>
            <a:ext cx="2609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Solve and check: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A95B110-0F00-4283-AFBD-ED41ED14F3A3}"/>
                  </a:ext>
                </a:extLst>
              </p:cNvPr>
              <p:cNvSpPr txBox="1"/>
              <p:nvPr/>
            </p:nvSpPr>
            <p:spPr>
              <a:xfrm>
                <a:off x="2523044" y="1104900"/>
                <a:ext cx="4630366" cy="909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95B110-0F00-4283-AFBD-ED41ED14F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044" y="1104900"/>
                <a:ext cx="4630366" cy="9090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18108" y="2200275"/>
            <a:ext cx="73388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The LCD is </a:t>
            </a:r>
            <a:r>
              <a:rPr lang="en-US" altLang="en-US" dirty="0" smtClean="0">
                <a:solidFill>
                  <a:schemeClr val="tx1"/>
                </a:solidFill>
              </a:rPr>
              <a:t>28; </a:t>
            </a:r>
            <a:r>
              <a:rPr lang="en-US" altLang="en-US" dirty="0">
                <a:solidFill>
                  <a:schemeClr val="tx1"/>
                </a:solidFill>
              </a:rPr>
              <a:t>we will multiply both sides of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equation by 28.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CE0E66D-064E-4390-90BD-3935E0D569F4}"/>
                  </a:ext>
                </a:extLst>
              </p:cNvPr>
              <p:cNvSpPr txBox="1"/>
              <p:nvPr/>
            </p:nvSpPr>
            <p:spPr>
              <a:xfrm>
                <a:off x="488664" y="3121008"/>
                <a:ext cx="6140585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−28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E0E66D-064E-4390-90BD-3935E0D56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64" y="3121008"/>
                <a:ext cx="6140585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35BBDFE-9EBB-446E-9C49-0450E4A57704}"/>
                  </a:ext>
                </a:extLst>
              </p:cNvPr>
              <p:cNvSpPr txBox="1"/>
              <p:nvPr/>
            </p:nvSpPr>
            <p:spPr>
              <a:xfrm>
                <a:off x="979731" y="4200713"/>
                <a:ext cx="45865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−3)=2(5)−4(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5BBDFE-9EBB-446E-9C49-0450E4A57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31" y="4200713"/>
                <a:ext cx="458659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D452F9C-AF54-4E0D-8C87-D6F4D9816D88}"/>
                  </a:ext>
                </a:extLst>
              </p:cNvPr>
              <p:cNvSpPr txBox="1"/>
              <p:nvPr/>
            </p:nvSpPr>
            <p:spPr>
              <a:xfrm>
                <a:off x="807331" y="4712171"/>
                <a:ext cx="45865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−21=10−4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452F9C-AF54-4E0D-8C87-D6F4D9816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1" y="4712171"/>
                <a:ext cx="458659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D1F8D9F-EA3B-4AA6-89A3-09CEF68802FB}"/>
                  </a:ext>
                </a:extLst>
              </p:cNvPr>
              <p:cNvSpPr txBox="1"/>
              <p:nvPr/>
            </p:nvSpPr>
            <p:spPr>
              <a:xfrm>
                <a:off x="566154" y="5254614"/>
                <a:ext cx="45865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−21=−4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1F8D9F-EA3B-4AA6-89A3-09CEF6880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54" y="5254614"/>
                <a:ext cx="458659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9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 Linear Equation Involving Fractions	</a:t>
            </a:r>
            <a:r>
              <a:rPr lang="en-US" altLang="en-US" i="1" dirty="0"/>
              <a:t>(continued)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542925" y="2592388"/>
            <a:ext cx="1189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Check:</a:t>
            </a: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311150" y="29813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EF1186B-5723-465B-9BEA-FB9E980083CC}"/>
                  </a:ext>
                </a:extLst>
              </p:cNvPr>
              <p:cNvSpPr txBox="1"/>
              <p:nvPr/>
            </p:nvSpPr>
            <p:spPr>
              <a:xfrm>
                <a:off x="511092" y="1007404"/>
                <a:ext cx="28763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−21=−10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F1186B-5723-465B-9BEA-FB9E98008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92" y="1007404"/>
                <a:ext cx="287632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6961009-541B-42B7-BF7C-5B66DC98F5B3}"/>
                  </a:ext>
                </a:extLst>
              </p:cNvPr>
              <p:cNvSpPr txBox="1"/>
              <p:nvPr/>
            </p:nvSpPr>
            <p:spPr>
              <a:xfrm>
                <a:off x="1406847" y="1560678"/>
                <a:ext cx="1553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961009-541B-42B7-BF7C-5B66DC98F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47" y="1560678"/>
                <a:ext cx="155375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D93139B-3572-46B9-807D-617538B24918}"/>
                  </a:ext>
                </a:extLst>
              </p:cNvPr>
              <p:cNvSpPr txBox="1"/>
              <p:nvPr/>
            </p:nvSpPr>
            <p:spPr>
              <a:xfrm>
                <a:off x="1779408" y="2002019"/>
                <a:ext cx="957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93139B-3572-46B9-807D-617538B2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08" y="2002019"/>
                <a:ext cx="9574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6321BCC-2428-47AF-A3CD-D4878E4DA3D2}"/>
                  </a:ext>
                </a:extLst>
              </p:cNvPr>
              <p:cNvSpPr txBox="1"/>
              <p:nvPr/>
            </p:nvSpPr>
            <p:spPr>
              <a:xfrm>
                <a:off x="207962" y="3056684"/>
                <a:ext cx="3555054" cy="909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321BCC-2428-47AF-A3CD-D4878E4DA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3056684"/>
                <a:ext cx="3555054" cy="9090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CA62CFF2-E80B-4334-AC2A-277327A60F2F}"/>
                  </a:ext>
                </a:extLst>
              </p:cNvPr>
              <p:cNvSpPr txBox="1"/>
              <p:nvPr/>
            </p:nvSpPr>
            <p:spPr>
              <a:xfrm>
                <a:off x="192240" y="4090698"/>
                <a:ext cx="3585047" cy="909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62CFF2-E80B-4334-AC2A-277327A60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0" y="4090698"/>
                <a:ext cx="3585047" cy="909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1FCB84AF-5CDE-445A-AF9D-E020BBBD7AB6}"/>
                  </a:ext>
                </a:extLst>
              </p:cNvPr>
              <p:cNvSpPr txBox="1"/>
              <p:nvPr/>
            </p:nvSpPr>
            <p:spPr>
              <a:xfrm>
                <a:off x="542925" y="5117603"/>
                <a:ext cx="2759682" cy="909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  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FCB84AF-5CDE-445A-AF9D-E020BBBD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117603"/>
                <a:ext cx="2759682" cy="9090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E0560C5-1D0A-4149-8492-DBCC42E2C871}"/>
                  </a:ext>
                </a:extLst>
              </p:cNvPr>
              <p:cNvSpPr txBox="1"/>
              <p:nvPr/>
            </p:nvSpPr>
            <p:spPr>
              <a:xfrm>
                <a:off x="4878488" y="3182949"/>
                <a:ext cx="2660448" cy="90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0560C5-1D0A-4149-8492-DBCC42E2C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488" y="3182949"/>
                <a:ext cx="2660448" cy="9077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357AA82B-370F-4842-A6ED-652F316FD7FC}"/>
                  </a:ext>
                </a:extLst>
              </p:cNvPr>
              <p:cNvSpPr txBox="1"/>
              <p:nvPr/>
            </p:nvSpPr>
            <p:spPr>
              <a:xfrm>
                <a:off x="4776197" y="4225197"/>
                <a:ext cx="213039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7AA82B-370F-4842-A6ED-652F316F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97" y="4225197"/>
                <a:ext cx="2130395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83F34388-ED37-4ABB-B380-6297FE2EC935}"/>
                  </a:ext>
                </a:extLst>
              </p:cNvPr>
              <p:cNvSpPr txBox="1"/>
              <p:nvPr/>
            </p:nvSpPr>
            <p:spPr>
              <a:xfrm>
                <a:off x="4966818" y="5233480"/>
                <a:ext cx="1749154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F34388-ED37-4ABB-B380-6297FE2EC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818" y="5233480"/>
                <a:ext cx="1749154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1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/>
      <p:bldP spid="4" grpId="0"/>
      <p:bldP spid="5" grpId="0"/>
      <p:bldP spid="20" grpId="0"/>
      <p:bldP spid="23" grpId="0"/>
      <p:bldP spid="25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1166018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dirty="0" smtClean="0"/>
                  <a:t>A rational equation contains one or more </a:t>
                </a:r>
                <a:r>
                  <a:rPr lang="en-US" altLang="en-US" b="1" dirty="0" smtClean="0"/>
                  <a:t>rational</a:t>
                </a:r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expressions</a:t>
                </a:r>
                <a:r>
                  <a:rPr lang="en-US" altLang="en-US" dirty="0" smtClean="0"/>
                  <a:t>.  When </a:t>
                </a:r>
                <a:r>
                  <a:rPr lang="en-US" altLang="en-US" dirty="0"/>
                  <a:t>we solved  the equation 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r>
                  <a:rPr lang="en-US" altLang="en-US" dirty="0" smtClean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dirty="0" smtClean="0"/>
                  <a:t>,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166018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481" t="-1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7962" y="2714508"/>
            <a:ext cx="75406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we were solving a </a:t>
            </a:r>
            <a:r>
              <a:rPr lang="en-US" altLang="en-US" dirty="0" smtClean="0">
                <a:solidFill>
                  <a:schemeClr val="tx1"/>
                </a:solidFill>
              </a:rPr>
              <a:t>rational equation </a:t>
            </a:r>
            <a:r>
              <a:rPr lang="en-US" altLang="en-US" dirty="0">
                <a:solidFill>
                  <a:schemeClr val="tx1"/>
                </a:solidFill>
              </a:rPr>
              <a:t>with constants in the denominators.  A rational equation </a:t>
            </a:r>
            <a:r>
              <a:rPr lang="en-US" altLang="en-US" dirty="0" smtClean="0">
                <a:solidFill>
                  <a:schemeClr val="tx1"/>
                </a:solidFill>
              </a:rPr>
              <a:t>may also contain the variable in one or more denominators.  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Solving a Rational Equation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679D00E-2ED1-48DC-BCCE-9EC550B9D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Solve: </a:t>
            </a:r>
          </a:p>
          <a:p>
            <a:endParaRPr lang="en-US" dirty="0"/>
          </a:p>
          <a:p>
            <a:r>
              <a:rPr lang="en-US" altLang="en-US" dirty="0"/>
              <a:t>We begin by factoring 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</a:t>
            </a:r>
            <a:r>
              <a:rPr lang="en-US" altLang="en-US" i="1" dirty="0"/>
              <a:t>x</a:t>
            </a:r>
            <a:r>
              <a:rPr lang="en-US" altLang="en-US" dirty="0"/>
              <a:t> – 6 = (</a:t>
            </a:r>
            <a:r>
              <a:rPr lang="en-US" altLang="en-US" i="1" dirty="0"/>
              <a:t>x</a:t>
            </a:r>
            <a:r>
              <a:rPr lang="en-US" altLang="en-US" dirty="0"/>
              <a:t> + 3)(</a:t>
            </a:r>
            <a:r>
              <a:rPr lang="en-US" altLang="en-US" i="1" dirty="0"/>
              <a:t>x</a:t>
            </a:r>
            <a:r>
              <a:rPr lang="en-US" altLang="en-US" dirty="0"/>
              <a:t> – 2)</a:t>
            </a:r>
          </a:p>
          <a:p>
            <a:r>
              <a:rPr lang="en-US" altLang="en-US" dirty="0"/>
              <a:t>We see that </a:t>
            </a:r>
            <a:r>
              <a:rPr lang="en-US" altLang="en-US" i="1" dirty="0"/>
              <a:t>x</a:t>
            </a:r>
            <a:r>
              <a:rPr lang="en-US" altLang="en-US" dirty="0"/>
              <a:t> cannot equal –3 or 2.</a:t>
            </a:r>
          </a:p>
          <a:p>
            <a:r>
              <a:rPr lang="en-US" altLang="en-US" dirty="0"/>
              <a:t>The least common denominator is (</a:t>
            </a:r>
            <a:r>
              <a:rPr lang="en-US" altLang="en-US" i="1" dirty="0"/>
              <a:t>x</a:t>
            </a:r>
            <a:r>
              <a:rPr lang="en-US" altLang="en-US" dirty="0"/>
              <a:t> + 3)(</a:t>
            </a:r>
            <a:r>
              <a:rPr lang="en-US" altLang="en-US" i="1" dirty="0"/>
              <a:t>x</a:t>
            </a:r>
            <a:r>
              <a:rPr lang="en-US" altLang="en-US" dirty="0"/>
              <a:t> – 2).</a:t>
            </a:r>
          </a:p>
          <a:p>
            <a:r>
              <a:rPr lang="en-US" altLang="en-US" dirty="0"/>
              <a:t>We will use this denominator to clear the fractions in this equation. 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03E5981-3760-4A98-A453-4B4B24D45D3F}"/>
                  </a:ext>
                </a:extLst>
              </p:cNvPr>
              <p:cNvSpPr txBox="1"/>
              <p:nvPr/>
            </p:nvSpPr>
            <p:spPr>
              <a:xfrm>
                <a:off x="1135705" y="1126668"/>
                <a:ext cx="4885267" cy="917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E5981-3760-4A98-A453-4B4B24D45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5" y="1126668"/>
                <a:ext cx="4885267" cy="917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63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Solving a Rational Equation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679D00E-2ED1-48DC-BCCE-9EC550B9D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solution set is {7}.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03E5981-3760-4A98-A453-4B4B24D45D3F}"/>
                  </a:ext>
                </a:extLst>
              </p:cNvPr>
              <p:cNvSpPr txBox="1"/>
              <p:nvPr/>
            </p:nvSpPr>
            <p:spPr>
              <a:xfrm>
                <a:off x="1135705" y="1126668"/>
                <a:ext cx="4885267" cy="917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E5981-3760-4A98-A453-4B4B24D45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5" y="1126668"/>
                <a:ext cx="4885267" cy="917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0D2F503-8466-45E7-8FD6-41588312E862}"/>
                  </a:ext>
                </a:extLst>
              </p:cNvPr>
              <p:cNvSpPr txBox="1"/>
              <p:nvPr/>
            </p:nvSpPr>
            <p:spPr>
              <a:xfrm>
                <a:off x="0" y="2246708"/>
                <a:ext cx="8953174" cy="991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D2F503-8466-45E7-8FD6-41588312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6708"/>
                <a:ext cx="8953174" cy="991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FCD4699-E4A3-4850-BB5B-768F0BCB7356}"/>
                  </a:ext>
                </a:extLst>
              </p:cNvPr>
              <p:cNvSpPr txBox="1"/>
              <p:nvPr/>
            </p:nvSpPr>
            <p:spPr>
              <a:xfrm>
                <a:off x="1448972" y="3358321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−2)−5(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+3)=−20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CD4699-E4A3-4850-BB5B-768F0BCB7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72" y="3358321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1D7B53D-AE47-4640-964E-C9177DCE079E}"/>
                  </a:ext>
                </a:extLst>
              </p:cNvPr>
              <p:cNvSpPr txBox="1"/>
              <p:nvPr/>
            </p:nvSpPr>
            <p:spPr>
              <a:xfrm>
                <a:off x="1582615" y="394232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−12−5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−15=−20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D7B53D-AE47-4640-964E-C9177DCE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15" y="3942323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4574199-6441-459A-BC4A-C765E702DAC4}"/>
                  </a:ext>
                </a:extLst>
              </p:cNvPr>
              <p:cNvSpPr txBox="1"/>
              <p:nvPr/>
            </p:nvSpPr>
            <p:spPr>
              <a:xfrm>
                <a:off x="2539218" y="454183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−27=−20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574199-6441-459A-BC4A-C765E702D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218" y="4541839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A444FE1-87EF-4752-A4D9-34FEE435A609}"/>
                  </a:ext>
                </a:extLst>
              </p:cNvPr>
              <p:cNvSpPr txBox="1"/>
              <p:nvPr/>
            </p:nvSpPr>
            <p:spPr>
              <a:xfrm>
                <a:off x="2722098" y="507776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444FE1-87EF-4752-A4D9-34FEE435A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98" y="5077769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7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a Formula For </a:t>
            </a:r>
            <a:r>
              <a:rPr lang="en-US" altLang="en-US" dirty="0" smtClean="0"/>
              <a:t>a </a:t>
            </a:r>
            <a:r>
              <a:rPr lang="en-US" altLang="en-US" dirty="0"/>
              <a:t>Variable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85750" y="1249363"/>
            <a:ext cx="88582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chemeClr val="tx1"/>
                </a:solidFill>
              </a:rPr>
              <a:t>Solving a formula for a variable</a:t>
            </a:r>
            <a:r>
              <a:rPr lang="en-US" altLang="en-US">
                <a:solidFill>
                  <a:schemeClr val="tx1"/>
                </a:solidFill>
              </a:rPr>
              <a:t> means rewriting the formula so that the variable is isolated on one side of the equation.  </a:t>
            </a:r>
          </a:p>
        </p:txBody>
      </p:sp>
    </p:spTree>
    <p:extLst>
      <p:ext uri="{BB962C8B-B14F-4D97-AF65-F5344CB8AC3E}">
        <p14:creationId xmlns:p14="http://schemas.microsoft.com/office/powerpoint/2010/main" val="261850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Solving a Formula for a Variable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D2BC0B9-96B8-414A-9B87-85F619DB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q: </a:t>
            </a:r>
            <a:endParaRPr lang="en-US" dirty="0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138613" y="1905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1835150" y="26828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138613" y="2159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BA0EB9B-72A6-4531-B0FD-A579EA8165FA}"/>
                  </a:ext>
                </a:extLst>
              </p:cNvPr>
              <p:cNvSpPr txBox="1"/>
              <p:nvPr/>
            </p:nvSpPr>
            <p:spPr>
              <a:xfrm>
                <a:off x="2725615" y="1104739"/>
                <a:ext cx="2286000" cy="977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A0EB9B-72A6-4531-B0FD-A579EA81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615" y="1104739"/>
                <a:ext cx="2286000" cy="977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BB82C4D-ADCA-4563-913F-5845BDA78CDB}"/>
                  </a:ext>
                </a:extLst>
              </p:cNvPr>
              <p:cNvSpPr txBox="1"/>
              <p:nvPr/>
            </p:nvSpPr>
            <p:spPr>
              <a:xfrm>
                <a:off x="1090246" y="2103960"/>
                <a:ext cx="4572000" cy="977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𝑝𝑞𝑓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𝑝𝑞𝑓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𝑝𝑞𝑓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B82C4D-ADCA-4563-913F-5845BDA78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6" y="2103960"/>
                <a:ext cx="4572000" cy="977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90D1229-6E90-41AC-8387-951DF2EB97DD}"/>
                  </a:ext>
                </a:extLst>
              </p:cNvPr>
              <p:cNvSpPr txBox="1"/>
              <p:nvPr/>
            </p:nvSpPr>
            <p:spPr>
              <a:xfrm>
                <a:off x="1406720" y="314676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𝑞𝑓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𝑝𝑓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0D1229-6E90-41AC-8387-951DF2EB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20" y="3146769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7C2BFA1-934E-4BDF-9BC6-8EC92B299E61}"/>
                  </a:ext>
                </a:extLst>
              </p:cNvPr>
              <p:cNvSpPr txBox="1"/>
              <p:nvPr/>
            </p:nvSpPr>
            <p:spPr>
              <a:xfrm>
                <a:off x="1730277" y="371806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</a:rPr>
                  <a:t>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𝑞𝑓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𝑝𝑓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𝑞𝑓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C2BFA1-934E-4BDF-9BC6-8EC92B299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277" y="371806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l="-280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4EC7204-DDAE-482B-A8BC-9C944BC2DAE7}"/>
                  </a:ext>
                </a:extLst>
              </p:cNvPr>
              <p:cNvSpPr txBox="1"/>
              <p:nvPr/>
            </p:nvSpPr>
            <p:spPr>
              <a:xfrm>
                <a:off x="2145323" y="4323991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𝑝𝑓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EC7204-DDAE-482B-A8BC-9C944BC2D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323" y="4323991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C0D4F3F-AFC5-4048-B559-53008B58CD2E}"/>
                  </a:ext>
                </a:extLst>
              </p:cNvPr>
              <p:cNvSpPr txBox="1"/>
              <p:nvPr/>
            </p:nvSpPr>
            <p:spPr>
              <a:xfrm>
                <a:off x="2145323" y="490400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𝑝𝑓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0D4F3F-AFC5-4048-B559-53008B58C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323" y="4904008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C00B6E2-D08B-4E48-94EB-496EA519E230}"/>
                  </a:ext>
                </a:extLst>
              </p:cNvPr>
              <p:cNvSpPr txBox="1"/>
              <p:nvPr/>
            </p:nvSpPr>
            <p:spPr>
              <a:xfrm>
                <a:off x="1892056" y="5387849"/>
                <a:ext cx="4572000" cy="987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00B6E2-D08B-4E48-94EB-496EA519E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056" y="5387849"/>
                <a:ext cx="4572000" cy="9870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6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Equations Involving Absolute Value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absolute value</a:t>
            </a:r>
            <a:r>
              <a:rPr lang="en-US" altLang="en-US" dirty="0"/>
              <a:t> of </a:t>
            </a:r>
            <a:r>
              <a:rPr lang="en-US" altLang="en-US" i="1" dirty="0"/>
              <a:t>x</a:t>
            </a:r>
            <a:r>
              <a:rPr lang="en-US" altLang="en-US" dirty="0"/>
              <a:t> describes the distance of </a:t>
            </a:r>
            <a:r>
              <a:rPr lang="en-US" altLang="en-US" i="1" dirty="0"/>
              <a:t>x</a:t>
            </a:r>
            <a:r>
              <a:rPr lang="en-US" altLang="en-US" dirty="0"/>
              <a:t> from zero on a number line.  To solve an absolute value equation, we rewrite the absolute value equation without absolute value bars.</a:t>
            </a:r>
          </a:p>
          <a:p>
            <a:endParaRPr lang="en-US" altLang="en-US" dirty="0"/>
          </a:p>
          <a:p>
            <a:r>
              <a:rPr lang="en-US" altLang="en-US" b="1" dirty="0"/>
              <a:t>Rewriting an Absolute Value Equation without Absolute Value Bars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c</a:t>
            </a:r>
            <a:r>
              <a:rPr lang="en-US" altLang="en-US" dirty="0"/>
              <a:t> is a positive real number and </a:t>
            </a:r>
            <a:r>
              <a:rPr lang="en-US" altLang="en-US" i="1" dirty="0"/>
              <a:t>u</a:t>
            </a:r>
            <a:r>
              <a:rPr lang="en-US" altLang="en-US" dirty="0"/>
              <a:t> represents an algebraic expression, then |</a:t>
            </a:r>
            <a:r>
              <a:rPr lang="en-US" altLang="en-US" i="1" dirty="0"/>
              <a:t>u</a:t>
            </a:r>
            <a:r>
              <a:rPr lang="en-US" altLang="en-US" dirty="0"/>
              <a:t>| = </a:t>
            </a:r>
            <a:r>
              <a:rPr lang="en-US" altLang="en-US" i="1" dirty="0"/>
              <a:t>c</a:t>
            </a:r>
            <a:r>
              <a:rPr lang="en-US" altLang="en-US" dirty="0"/>
              <a:t> is equivalent to </a:t>
            </a:r>
            <a:r>
              <a:rPr lang="en-US" altLang="en-US" i="1" dirty="0"/>
              <a:t>u</a:t>
            </a:r>
            <a:r>
              <a:rPr lang="en-US" altLang="en-US" dirty="0"/>
              <a:t> = </a:t>
            </a:r>
            <a:r>
              <a:rPr lang="en-US" altLang="en-US" i="1" dirty="0"/>
              <a:t>c</a:t>
            </a:r>
            <a:r>
              <a:rPr lang="en-US" altLang="en-US" dirty="0"/>
              <a:t> or </a:t>
            </a:r>
            <a:r>
              <a:rPr lang="en-US" altLang="en-US" i="1" dirty="0"/>
              <a:t>u</a:t>
            </a:r>
            <a:r>
              <a:rPr lang="en-US" altLang="en-US" dirty="0"/>
              <a:t> = –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42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Solving an Equation Involving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−20=0.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−20=0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altLang="en-US" dirty="0"/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=5  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altLang="en-US" dirty="0"/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en-US" dirty="0"/>
                  <a:t>The solution set is {–2, 3}.</a:t>
                </a:r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EC4748D-87CA-4F93-B065-00CCC3EC7A20}"/>
                  </a:ext>
                </a:extLst>
              </p:cNvPr>
              <p:cNvSpPr txBox="1"/>
              <p:nvPr/>
            </p:nvSpPr>
            <p:spPr>
              <a:xfrm>
                <a:off x="2618179" y="4213399"/>
                <a:ext cx="15122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4748D-87CA-4F93-B065-00CCC3EC7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79" y="4213399"/>
                <a:ext cx="15122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C97E75BF-BED4-4257-AD66-14715899200A}"/>
                  </a:ext>
                </a:extLst>
              </p:cNvPr>
              <p:cNvSpPr txBox="1"/>
              <p:nvPr/>
            </p:nvSpPr>
            <p:spPr>
              <a:xfrm>
                <a:off x="2618179" y="4736619"/>
                <a:ext cx="15122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7E75BF-BED4-4257-AD66-14715899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79" y="4736619"/>
                <a:ext cx="15122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9969522-1C39-4D66-B2F0-6BA9D53C6077}"/>
                  </a:ext>
                </a:extLst>
              </p:cNvPr>
              <p:cNvSpPr txBox="1"/>
              <p:nvPr/>
            </p:nvSpPr>
            <p:spPr>
              <a:xfrm>
                <a:off x="5019823" y="4209882"/>
                <a:ext cx="18803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69522-1C39-4D66-B2F0-6BA9D53C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23" y="4209882"/>
                <a:ext cx="18803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08A39832-30BD-4EA1-B7E7-C2C146AAAD81}"/>
                  </a:ext>
                </a:extLst>
              </p:cNvPr>
              <p:cNvSpPr txBox="1"/>
              <p:nvPr/>
            </p:nvSpPr>
            <p:spPr>
              <a:xfrm>
                <a:off x="5387927" y="4722551"/>
                <a:ext cx="15122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A39832-30BD-4EA1-B7E7-C2C146AAA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27" y="4722551"/>
                <a:ext cx="15122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a Quadratic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id="{4EDF22BA-AC60-4F36-B8DE-668EA0172D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A </a:t>
                </a:r>
                <a:r>
                  <a:rPr lang="en-US" altLang="en-US" b="1" dirty="0">
                    <a:solidFill>
                      <a:schemeClr val="tx1"/>
                    </a:solidFill>
                  </a:rPr>
                  <a:t>quadratic equation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in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x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is an equation that can be written in the </a:t>
                </a:r>
                <a:r>
                  <a:rPr lang="en-US" altLang="en-US" b="1" dirty="0">
                    <a:solidFill>
                      <a:schemeClr val="tx1"/>
                    </a:solidFill>
                  </a:rPr>
                  <a:t>standard form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1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0"/>
                  </a:spcBef>
                </a:pPr>
                <a:endParaRPr lang="en-US" alt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where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a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b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, and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c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are real numbers,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. A quadratic equation in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x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is also called a </a:t>
                </a:r>
                <a:r>
                  <a:rPr lang="en-US" altLang="en-US" b="1" dirty="0">
                    <a:solidFill>
                      <a:schemeClr val="tx1"/>
                    </a:solidFill>
                  </a:rPr>
                  <a:t>second-degree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1" dirty="0">
                    <a:solidFill>
                      <a:schemeClr val="tx1"/>
                    </a:solidFill>
                  </a:rPr>
                  <a:t>polynomial equation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in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x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DF22BA-AC60-4F36-B8DE-668EA0172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8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linear equations in one variable.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linear equations containing fractions.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rational equations with variables in the denominators.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a formula for a variable.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equations involving absolute value.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quadratic equations by factoring.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quadratic equations by the square root property.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quadratic equations by completing the square.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quadratic equations using the quadratic </a:t>
            </a:r>
            <a:r>
              <a:rPr lang="en-US" altLang="en-US" dirty="0" smtClean="0"/>
              <a:t>formula.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6607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Zero-Product Principle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solve a quadratic equation by factoring, we apply the </a:t>
            </a:r>
            <a:r>
              <a:rPr lang="en-US" altLang="en-US" b="1" dirty="0"/>
              <a:t>zero-product principle</a:t>
            </a:r>
            <a:r>
              <a:rPr lang="en-US" altLang="en-US" dirty="0"/>
              <a:t> which states that:</a:t>
            </a:r>
          </a:p>
          <a:p>
            <a:endParaRPr lang="en-US" altLang="en-US" dirty="0"/>
          </a:p>
          <a:p>
            <a:r>
              <a:rPr lang="en-US" altLang="en-US" dirty="0"/>
              <a:t>If the product of two algebraic expressions is zero, then at least one of the factors is equal to zero.</a:t>
            </a:r>
          </a:p>
          <a:p>
            <a:endParaRPr lang="en-US" altLang="en-US" dirty="0"/>
          </a:p>
          <a:p>
            <a:r>
              <a:rPr lang="en-US" altLang="en-US" dirty="0"/>
              <a:t>                 If </a:t>
            </a:r>
            <a:r>
              <a:rPr lang="en-US" altLang="en-US" i="1" dirty="0"/>
              <a:t>AB</a:t>
            </a:r>
            <a:r>
              <a:rPr lang="en-US" altLang="en-US" dirty="0"/>
              <a:t> = 0, then </a:t>
            </a:r>
            <a:r>
              <a:rPr lang="en-US" altLang="en-US" i="1" dirty="0"/>
              <a:t>A</a:t>
            </a:r>
            <a:r>
              <a:rPr lang="en-US" altLang="en-US" dirty="0"/>
              <a:t> = 0 or </a:t>
            </a:r>
            <a:r>
              <a:rPr lang="en-US" altLang="en-US" i="1" dirty="0"/>
              <a:t>B</a:t>
            </a:r>
            <a:r>
              <a:rPr lang="en-US" altLang="en-US" dirty="0"/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233120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a Quadratic Equation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If necessary, rewrite the equation in the standard form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, moving all nonzero terms to one side, thereby obtaining zero on the other side.</a:t>
                </a:r>
              </a:p>
              <a:p>
                <a:pPr marL="465138" indent="-465138"/>
                <a:r>
                  <a:rPr lang="en-US" altLang="en-US" dirty="0"/>
                  <a:t>2.  Factor completely.</a:t>
                </a:r>
              </a:p>
              <a:p>
                <a:pPr marL="465138" indent="-465138"/>
                <a:r>
                  <a:rPr lang="en-US" altLang="en-US" dirty="0"/>
                  <a:t>3.  Apply the zero-product principle, setting each factor containing a variable equal to zero.</a:t>
                </a:r>
              </a:p>
              <a:p>
                <a:pPr marL="465138" indent="-465138"/>
                <a:r>
                  <a:rPr lang="en-US" altLang="en-US" dirty="0"/>
                  <a:t>4.  Solve the equations in step 3.</a:t>
                </a:r>
              </a:p>
              <a:p>
                <a:pPr marL="465138" indent="-465138"/>
                <a:r>
                  <a:rPr lang="en-US" altLang="en-US" dirty="0"/>
                  <a:t>5.  Check the solutions in the original equation.</a:t>
                </a: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3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7b:  Solving Quadratic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by factoring: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=1 −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</a:t>
                </a:r>
              </a:p>
              <a:p>
                <a:r>
                  <a:rPr lang="en-US" altLang="en-US" b="1" dirty="0"/>
                  <a:t>Step 1  Move all nonzero terms to one side and obtain zero on the other side.</a:t>
                </a:r>
              </a:p>
              <a:p>
                <a:r>
                  <a:rPr lang="en-US" altLang="en-US" b="1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altLang="en-US" dirty="0"/>
              </a:p>
              <a:p>
                <a:endParaRPr lang="en-US" altLang="en-US" b="1" dirty="0"/>
              </a:p>
              <a:p>
                <a:r>
                  <a:rPr lang="en-US" altLang="en-US" b="1" dirty="0"/>
                  <a:t>Step 2  Factor.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04838" y="4951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FA141862-BE85-44CA-9C9F-5B8A8F5C0200}"/>
                  </a:ext>
                </a:extLst>
              </p:cNvPr>
              <p:cNvSpPr txBox="1"/>
              <p:nvPr/>
            </p:nvSpPr>
            <p:spPr>
              <a:xfrm>
                <a:off x="2044337" y="4075259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+1)=0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141862-BE85-44CA-9C9F-5B8A8F5C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337" y="4075259"/>
                <a:ext cx="45850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7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7b:  Solving Quadratic Equations by Factoring </a:t>
            </a:r>
            <a:r>
              <a:rPr lang="en-US" altLang="en-US" i="1" dirty="0"/>
              <a:t>(continued)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Steps 3 and 4  Set each factor equal to zero and solve the resulting equations.</a:t>
            </a:r>
          </a:p>
          <a:p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E8E5FD6C-A726-453A-BD36-B0A084C776CA}"/>
                  </a:ext>
                </a:extLst>
              </p:cNvPr>
              <p:cNvSpPr txBox="1"/>
              <p:nvPr/>
            </p:nvSpPr>
            <p:spPr>
              <a:xfrm>
                <a:off x="1639389" y="2196167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+1)=0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E5FD6C-A726-453A-BD36-B0A084C7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89" y="2196167"/>
                <a:ext cx="458506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E23F29F2-E313-45BC-B0AE-2E4FCB1F5528}"/>
                  </a:ext>
                </a:extLst>
              </p:cNvPr>
              <p:cNvSpPr txBox="1"/>
              <p:nvPr/>
            </p:nvSpPr>
            <p:spPr>
              <a:xfrm>
                <a:off x="1375659" y="3041099"/>
                <a:ext cx="22909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3F29F2-E313-45BC-B0AE-2E4FCB1F5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59" y="3041099"/>
                <a:ext cx="22909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F7C20A8D-533E-43DB-B25D-972D1C44BCB7}"/>
                  </a:ext>
                </a:extLst>
              </p:cNvPr>
              <p:cNvSpPr txBox="1"/>
              <p:nvPr/>
            </p:nvSpPr>
            <p:spPr>
              <a:xfrm>
                <a:off x="2277436" y="3752191"/>
                <a:ext cx="11562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C20A8D-533E-43DB-B25D-972D1C44B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36" y="3752191"/>
                <a:ext cx="11562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EC04081-29B8-4F8F-BC4E-BDA5D3C07BB8}"/>
                  </a:ext>
                </a:extLst>
              </p:cNvPr>
              <p:cNvSpPr txBox="1"/>
              <p:nvPr/>
            </p:nvSpPr>
            <p:spPr>
              <a:xfrm>
                <a:off x="2463145" y="4381680"/>
                <a:ext cx="95744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C04081-29B8-4F8F-BC4E-BDA5D3C0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45" y="4381680"/>
                <a:ext cx="957442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1B68C89-7FFC-407C-97F6-135AC5D008DE}"/>
                  </a:ext>
                </a:extLst>
              </p:cNvPr>
              <p:cNvSpPr txBox="1"/>
              <p:nvPr/>
            </p:nvSpPr>
            <p:spPr>
              <a:xfrm>
                <a:off x="4834299" y="2967361"/>
                <a:ext cx="19939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B68C89-7FFC-407C-97F6-135AC5D0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99" y="2967361"/>
                <a:ext cx="199391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07411DE-5034-44AE-BEB7-4BF96F503AF1}"/>
                  </a:ext>
                </a:extLst>
              </p:cNvPr>
              <p:cNvSpPr txBox="1"/>
              <p:nvPr/>
            </p:nvSpPr>
            <p:spPr>
              <a:xfrm>
                <a:off x="5641420" y="3619348"/>
                <a:ext cx="1225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7411DE-5034-44AE-BEB7-4BF96F50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420" y="3619348"/>
                <a:ext cx="122514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6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16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Quadratic Equations by the Square Root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Quadratic equations of the form </a:t>
                </a:r>
                <a:r>
                  <a:rPr lang="en-US" altLang="en-US" i="1" dirty="0"/>
                  <a:t>u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, where </a:t>
                </a:r>
                <a:r>
                  <a:rPr lang="en-US" altLang="en-US" i="1" dirty="0"/>
                  <a:t>u</a:t>
                </a:r>
                <a:r>
                  <a:rPr lang="en-US" altLang="en-US" dirty="0"/>
                  <a:t> is an algebraic expression and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is a nonzero real number, can be solved by the </a:t>
                </a:r>
                <a:r>
                  <a:rPr lang="en-US" altLang="en-US" b="1" dirty="0"/>
                  <a:t>Square Root Property</a:t>
                </a:r>
                <a:r>
                  <a:rPr lang="en-US" altLang="en-US" dirty="0"/>
                  <a:t>: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</a:t>
                </a:r>
                <a:r>
                  <a:rPr lang="en-US" altLang="en-US" i="1" dirty="0"/>
                  <a:t>u</a:t>
                </a:r>
                <a:r>
                  <a:rPr lang="en-US" altLang="en-US" dirty="0"/>
                  <a:t> is an algebraic expression and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is a nonzero number, then </a:t>
                </a:r>
                <a:r>
                  <a:rPr lang="en-US" altLang="en-US" i="1" dirty="0"/>
                  <a:t>u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has exactly two solutions:</a:t>
                </a:r>
              </a:p>
              <a:p>
                <a:r>
                  <a:rPr lang="en-US" altLang="en-US" dirty="0"/>
                  <a:t>	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,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			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Equivalently, </a:t>
                </a:r>
              </a:p>
              <a:p>
                <a:r>
                  <a:rPr lang="en-US" altLang="en-US"/>
                  <a:t>	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,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	</a:t>
                </a:r>
              </a:p>
              <a:p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348" r="-1891" b="-2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231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1C33B2-BC99-4B50-9F16-E56D758F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Solving Quadratic Equations by the Square Root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52E9F15-9B94-4E0B-AB8E-B409BD34D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by the square root property:</a:t>
                </a:r>
              </a:p>
              <a:p>
                <a:r>
                  <a:rPr lang="en-US" dirty="0"/>
                  <a:t>			3</a:t>
                </a:r>
                <a:r>
                  <a:rPr lang="en-US" i="1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– 21 = 0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			        3</a:t>
                </a:r>
                <a:r>
                  <a:rPr lang="en-US" i="1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= 21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i="1" dirty="0"/>
                  <a:t>				x</a:t>
                </a:r>
                <a:r>
                  <a:rPr lang="en-US" baseline="30000" dirty="0"/>
                  <a:t>2</a:t>
                </a:r>
                <a:r>
                  <a:rPr lang="en-US" dirty="0"/>
                  <a:t> = 7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i="1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By checking both proposed solutions in the original equation, we can confirm that the solution set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E9F15-9B94-4E0B-AB8E-B409BD34D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2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altLang="en-US" dirty="0"/>
                  <a:t> is a binomial, then by adding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alt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alt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, which is </a:t>
                </a:r>
              </a:p>
              <a:p>
                <a:r>
                  <a:rPr lang="en-US" altLang="en-US" dirty="0"/>
                  <a:t>the square of half the coefficient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, a perfect square trinomial will result.  That is,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E7DA40A-DAA2-41C2-A4D2-3E9177F634C3}"/>
                  </a:ext>
                </a:extLst>
              </p:cNvPr>
              <p:cNvSpPr txBox="1"/>
              <p:nvPr/>
            </p:nvSpPr>
            <p:spPr>
              <a:xfrm>
                <a:off x="2017555" y="3167365"/>
                <a:ext cx="4585062" cy="822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7DA40A-DAA2-41C2-A4D2-3E9177F63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55" y="3167365"/>
                <a:ext cx="4585062" cy="822276"/>
              </a:xfrm>
              <a:prstGeom prst="rect">
                <a:avLst/>
              </a:prstGeom>
              <a:blipFill>
                <a:blip r:embed="rId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01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Solving a Quadratic Equation by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by completing the square: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D5F8CFA-76FB-402D-A9FE-8259383A64D1}"/>
                  </a:ext>
                </a:extLst>
              </p:cNvPr>
              <p:cNvSpPr txBox="1"/>
              <p:nvPr/>
            </p:nvSpPr>
            <p:spPr>
              <a:xfrm>
                <a:off x="1876470" y="1877876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5F8CFA-76FB-402D-A9FE-8259383A6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0" y="1877876"/>
                <a:ext cx="45850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7E4111B-E9E4-4F80-89BE-D68A44BE317D}"/>
                  </a:ext>
                </a:extLst>
              </p:cNvPr>
              <p:cNvSpPr txBox="1"/>
              <p:nvPr/>
            </p:nvSpPr>
            <p:spPr>
              <a:xfrm>
                <a:off x="1876470" y="2574483"/>
                <a:ext cx="4585062" cy="994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E4111B-E9E4-4F80-89BE-D68A44BE3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0" y="2574483"/>
                <a:ext cx="4585062" cy="994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3F0C9FE-88D3-4EB8-A04B-B162601CCCDA}"/>
                  </a:ext>
                </a:extLst>
              </p:cNvPr>
              <p:cNvSpPr txBox="1"/>
              <p:nvPr/>
            </p:nvSpPr>
            <p:spPr>
              <a:xfrm>
                <a:off x="1876470" y="3742309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F0C9FE-88D3-4EB8-A04B-B162601CC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0" y="3742309"/>
                <a:ext cx="45850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2078CC4-3864-41CF-9F79-E8EF88F97014}"/>
                  </a:ext>
                </a:extLst>
              </p:cNvPr>
              <p:cNvSpPr txBox="1"/>
              <p:nvPr/>
            </p:nvSpPr>
            <p:spPr>
              <a:xfrm>
                <a:off x="2410098" y="4438916"/>
                <a:ext cx="4585062" cy="582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+2=±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078CC4-3864-41CF-9F79-E8EF88F9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098" y="4438916"/>
                <a:ext cx="4585062" cy="582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3FC93C8-F09C-4462-B710-F232F863BBF5}"/>
                  </a:ext>
                </a:extLst>
              </p:cNvPr>
              <p:cNvSpPr txBox="1"/>
              <p:nvPr/>
            </p:nvSpPr>
            <p:spPr>
              <a:xfrm>
                <a:off x="2984863" y="5195026"/>
                <a:ext cx="4585062" cy="582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FC93C8-F09C-4462-B710-F232F863B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63" y="5195026"/>
                <a:ext cx="4585062" cy="582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3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solutions of a quadratic equation in standard form 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altLang="en-US" dirty="0"/>
                  <a:t>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en-US" dirty="0"/>
                  <a:t>, are given by the </a:t>
                </a:r>
                <a:r>
                  <a:rPr lang="en-US" altLang="en-US" b="1" dirty="0"/>
                  <a:t>quadratic formula</a:t>
                </a:r>
                <a:r>
                  <a:rPr lang="en-US" alt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                                                   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8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050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10:  Solving a Quadratic Equation Using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using the quadratic formula: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Identify the values of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2,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2,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= – 1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(2)(−1)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0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the discriminant to determine the number and type of solutions of quadratic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Determine the most efficient method to use when solving a quadratic equation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radical equations.</a:t>
            </a:r>
          </a:p>
          <a:p>
            <a:pPr marL="533400" indent="-533400" eaLnBrk="1" hangingPunct="1">
              <a:buFontTx/>
              <a:buChar char="•"/>
            </a:pPr>
            <a:endParaRPr lang="en-US" altLang="en-US" dirty="0"/>
          </a:p>
          <a:p>
            <a:pPr marL="533400" indent="-533400"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6385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10:  Solving a Quadratic Equation Using the Quadratic Formula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FEE44F8-0923-42B8-A29D-E64E3B2BDE79}"/>
                  </a:ext>
                </a:extLst>
              </p:cNvPr>
              <p:cNvSpPr txBox="1"/>
              <p:nvPr/>
            </p:nvSpPr>
            <p:spPr>
              <a:xfrm>
                <a:off x="430917" y="2229791"/>
                <a:ext cx="2785559" cy="992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4+8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EE44F8-0923-42B8-A29D-E64E3B2BD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7" y="2229791"/>
                <a:ext cx="2785559" cy="992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703C998-641C-4FA1-9DB1-D43995E79242}"/>
                  </a:ext>
                </a:extLst>
              </p:cNvPr>
              <p:cNvSpPr txBox="1"/>
              <p:nvPr/>
            </p:nvSpPr>
            <p:spPr>
              <a:xfrm>
                <a:off x="70260" y="1105570"/>
                <a:ext cx="5059090" cy="1102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(2)(−1)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3C998-641C-4FA1-9DB1-D43995E79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0" y="1105570"/>
                <a:ext cx="5059090" cy="1102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E4602AB-DFC3-4096-B1D2-43163D8F3E92}"/>
                  </a:ext>
                </a:extLst>
              </p:cNvPr>
              <p:cNvSpPr txBox="1"/>
              <p:nvPr/>
            </p:nvSpPr>
            <p:spPr>
              <a:xfrm>
                <a:off x="430917" y="3447023"/>
                <a:ext cx="2425336" cy="99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4602AB-DFC3-4096-B1D2-43163D8F3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7" y="3447023"/>
                <a:ext cx="2425336" cy="997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E73907C-481A-4D95-A7D8-51B80C0A8FF9}"/>
                  </a:ext>
                </a:extLst>
              </p:cNvPr>
              <p:cNvSpPr txBox="1"/>
              <p:nvPr/>
            </p:nvSpPr>
            <p:spPr>
              <a:xfrm>
                <a:off x="416810" y="4649707"/>
                <a:ext cx="2465115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−2±2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73907C-481A-4D95-A7D8-51B80C0A8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" y="4649707"/>
                <a:ext cx="2465115" cy="995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910B707-7586-4B74-8727-D31A3907B290}"/>
                  </a:ext>
                </a:extLst>
              </p:cNvPr>
              <p:cNvSpPr txBox="1"/>
              <p:nvPr/>
            </p:nvSpPr>
            <p:spPr>
              <a:xfrm>
                <a:off x="2703558" y="4649707"/>
                <a:ext cx="2756262" cy="998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10B707-7586-4B74-8727-D31A3907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58" y="4649707"/>
                <a:ext cx="2756262" cy="998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4A9FFFE-7182-438C-B6FA-91B47CC1C3E5}"/>
                  </a:ext>
                </a:extLst>
              </p:cNvPr>
              <p:cNvSpPr txBox="1"/>
              <p:nvPr/>
            </p:nvSpPr>
            <p:spPr>
              <a:xfrm>
                <a:off x="4907238" y="4652143"/>
                <a:ext cx="2501537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A9FFFE-7182-438C-B6FA-91B47CC1C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38" y="4652143"/>
                <a:ext cx="2501537" cy="995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2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0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Discriminant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We can find the solution for a quadratic equation of the form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  using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b="1" dirty="0"/>
                  <a:t>discriminant</a:t>
                </a:r>
                <a:r>
                  <a:rPr lang="en-US" altLang="en-US" dirty="0"/>
                  <a:t> is the quantity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which appears under the radical sign in the quadratic formula.  The </a:t>
                </a:r>
                <a:r>
                  <a:rPr lang="en-US" altLang="en-US" b="1" dirty="0"/>
                  <a:t>discriminant</a:t>
                </a:r>
                <a:r>
                  <a:rPr lang="en-US" altLang="en-US" dirty="0"/>
                  <a:t> of the quadratic equation determines the number and type of solutions.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79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Discriminant and the Kinds of Solutions to </a:t>
                </a:r>
                <a:r>
                  <a:rPr lang="en-US" alt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alt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 </a:t>
                </a:r>
                <a:endParaRPr lang="en-US" altLang="en-US" i="1" dirty="0"/>
              </a:p>
            </p:txBody>
          </p:sp>
        </mc:Choice>
        <mc:Fallback xmlns="">
          <p:sp>
            <p:nvSpPr>
              <p:cNvPr id="921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If the discriminant is positive,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&gt;0, </m:t>
                    </m:r>
                  </m:oMath>
                </a14:m>
                <a:r>
                  <a:rPr lang="en-US" altLang="en-US" dirty="0"/>
                  <a:t>there will be two unequal real solutions.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the discriminant is zero,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altLang="en-US" dirty="0"/>
                  <a:t>there is one real (repeated) solution.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the discriminant is negative,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&lt;0, </m:t>
                    </m:r>
                  </m:oMath>
                </a14:m>
                <a:r>
                  <a:rPr lang="en-US" altLang="en-US" dirty="0"/>
                  <a:t>there are two imaginary solutions.</a:t>
                </a:r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01" t="-1190" r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656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11:  Using the Discriminant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Compute the discriminant, then determine the number and type of solutions: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Because the discriminant is negative, the equation has no real solutions.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AA85001-03CC-48FC-89C9-D2AB04D2BF42}"/>
                  </a:ext>
                </a:extLst>
              </p:cNvPr>
              <p:cNvSpPr txBox="1"/>
              <p:nvPr/>
            </p:nvSpPr>
            <p:spPr>
              <a:xfrm>
                <a:off x="836024" y="3032052"/>
                <a:ext cx="78818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4−60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A85001-03CC-48FC-89C9-D2AB04D2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4" y="3032052"/>
                <a:ext cx="78818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1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="" xmlns:a16="http://schemas.microsoft.com/office/drawing/2014/main" id="{1BCCE755-37F2-4C64-97BF-23A303A1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Radical Equations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="" xmlns:a16="http://schemas.microsoft.com/office/drawing/2014/main" id="{798E2953-422A-4DD5-B3E7-DB398EFFC9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radical equation</a:t>
            </a:r>
            <a:r>
              <a:rPr lang="en-US" altLang="en-US" dirty="0"/>
              <a:t> is an equation in which the variable occurs in a square root, cube root, or any higher root.</a:t>
            </a:r>
          </a:p>
          <a:p>
            <a:endParaRPr lang="en-US" altLang="en-US" dirty="0"/>
          </a:p>
          <a:p>
            <a:r>
              <a:rPr lang="en-US" altLang="en-US" dirty="0"/>
              <a:t>We solve radical equations with </a:t>
            </a:r>
            <a:r>
              <a:rPr lang="en-US" altLang="en-US" i="1" dirty="0"/>
              <a:t>n</a:t>
            </a:r>
            <a:r>
              <a:rPr lang="en-US" altLang="en-US" dirty="0"/>
              <a:t>th roots by raising both sides of the equation to the </a:t>
            </a:r>
            <a:r>
              <a:rPr lang="en-US" altLang="en-US" i="1" dirty="0"/>
              <a:t>n</a:t>
            </a:r>
            <a:r>
              <a:rPr lang="en-US" altLang="en-US" dirty="0"/>
              <a:t>th power.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="" xmlns:a16="http://schemas.microsoft.com/office/drawing/2014/main" id="{93BB1D06-7053-4D7E-B26D-D7C1E3505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Radical Equations Containing </a:t>
            </a:r>
            <a:r>
              <a:rPr lang="en-US" altLang="en-US" i="1"/>
              <a:t>n</a:t>
            </a:r>
            <a:r>
              <a:rPr lang="en-US" altLang="en-US"/>
              <a:t>th Roots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="" xmlns:a16="http://schemas.microsoft.com/office/drawing/2014/main" id="{F35A0492-31DC-4CC1-B40A-A9FD89DCE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altLang="en-US" b="1"/>
              <a:t>1.</a:t>
            </a:r>
            <a:r>
              <a:rPr lang="en-US" altLang="en-US"/>
              <a:t>  If necessary, arrange terms so that one radical is isolated on one side of the equation.</a:t>
            </a:r>
          </a:p>
          <a:p>
            <a:pPr marL="465138" indent="-465138"/>
            <a:r>
              <a:rPr lang="en-US" altLang="en-US" b="1"/>
              <a:t>2.</a:t>
            </a:r>
            <a:r>
              <a:rPr lang="en-US" altLang="en-US"/>
              <a:t>  Raise both sides of the equation to the </a:t>
            </a:r>
            <a:r>
              <a:rPr lang="en-US" altLang="en-US" i="1"/>
              <a:t>n</a:t>
            </a:r>
            <a:r>
              <a:rPr lang="en-US" altLang="en-US"/>
              <a:t>th power to eliminate the isolated </a:t>
            </a:r>
            <a:r>
              <a:rPr lang="en-US" altLang="en-US" i="1"/>
              <a:t>n</a:t>
            </a:r>
            <a:r>
              <a:rPr lang="en-US" altLang="en-US"/>
              <a:t>th root.</a:t>
            </a:r>
          </a:p>
          <a:p>
            <a:pPr marL="465138" indent="-465138"/>
            <a:r>
              <a:rPr lang="en-US" altLang="en-US" b="1"/>
              <a:t>3.</a:t>
            </a:r>
            <a:r>
              <a:rPr lang="en-US" altLang="en-US"/>
              <a:t>  Solve the resulting equation.  If this equation still contains radicals, repeat steps 1 and 2.</a:t>
            </a:r>
          </a:p>
          <a:p>
            <a:pPr marL="465138" indent="-465138"/>
            <a:r>
              <a:rPr lang="en-US" altLang="en-US" b="1"/>
              <a:t>4.</a:t>
            </a:r>
            <a:r>
              <a:rPr lang="en-US" altLang="en-US"/>
              <a:t>  Check all proposed solutions in the original equation.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12:  Solving a Radical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. </a:t>
                </a:r>
              </a:p>
              <a:p>
                <a:r>
                  <a:rPr lang="en-US" altLang="en-US" b="1" dirty="0"/>
                  <a:t>Step 1  Isolate a radical on one side.</a:t>
                </a:r>
              </a:p>
              <a:p>
                <a:r>
                  <a:rPr lang="en-US" altLang="en-US" dirty="0"/>
                  <a:t> 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en-US" b="1" dirty="0"/>
                  <a:t>		</a:t>
                </a:r>
              </a:p>
              <a:p>
                <a:endParaRPr lang="en-US" altLang="en-US" b="1" dirty="0"/>
              </a:p>
              <a:p>
                <a:r>
                  <a:rPr lang="en-US" altLang="en-US" b="1" dirty="0"/>
                  <a:t>Step 2  Raise both sides to the </a:t>
                </a:r>
                <a:r>
                  <a:rPr lang="en-US" altLang="en-US" b="1" i="1" dirty="0"/>
                  <a:t>n</a:t>
                </a:r>
                <a:r>
                  <a:rPr lang="en-US" altLang="en-US" b="1" dirty="0"/>
                  <a:t>th power.</a:t>
                </a:r>
              </a:p>
              <a:p>
                <a:r>
                  <a:rPr lang="en-US" altLang="en-US" b="1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2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12:  Solving a Radical Equation 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3  Solve the resulting equation.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US" alt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0=(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−6)(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b="1" dirty="0"/>
              </a:p>
              <a:p>
                <a:endParaRPr lang="en-US" altLang="en-US" b="1" dirty="0"/>
              </a:p>
              <a:p>
                <a:endParaRPr lang="en-US" altLang="en-US" b="1" dirty="0"/>
              </a:p>
              <a:p>
                <a:endParaRPr lang="en-US" altLang="en-US" b="1" dirty="0"/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829C389-252C-409F-9AD1-769E9D89EAD9}"/>
                  </a:ext>
                </a:extLst>
              </p:cNvPr>
              <p:cNvSpPr txBox="1"/>
              <p:nvPr/>
            </p:nvSpPr>
            <p:spPr>
              <a:xfrm>
                <a:off x="2263774" y="3704464"/>
                <a:ext cx="1822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29C389-252C-409F-9AD1-769E9D89E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74" y="3704464"/>
                <a:ext cx="18228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9485FA2-AF93-49B4-B4F4-55C081226655}"/>
                  </a:ext>
                </a:extLst>
              </p:cNvPr>
              <p:cNvSpPr txBox="1"/>
              <p:nvPr/>
            </p:nvSpPr>
            <p:spPr>
              <a:xfrm>
                <a:off x="2543825" y="4337050"/>
                <a:ext cx="1822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485FA2-AF93-49B4-B4F4-55C081226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25" y="4337050"/>
                <a:ext cx="18228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574DB97-29E3-4841-AA30-DDCB1D233204}"/>
                  </a:ext>
                </a:extLst>
              </p:cNvPr>
              <p:cNvSpPr txBox="1"/>
              <p:nvPr/>
            </p:nvSpPr>
            <p:spPr>
              <a:xfrm>
                <a:off x="4936331" y="3715764"/>
                <a:ext cx="22790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74DB97-29E3-4841-AA30-DDCB1D23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331" y="3715764"/>
                <a:ext cx="22790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2FCC8C95-892B-4ADB-B325-3DED4C88E3AC}"/>
                  </a:ext>
                </a:extLst>
              </p:cNvPr>
              <p:cNvSpPr txBox="1"/>
              <p:nvPr/>
            </p:nvSpPr>
            <p:spPr>
              <a:xfrm>
                <a:off x="5512953" y="4337050"/>
                <a:ext cx="1822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CC8C95-892B-4ADB-B325-3DED4C88E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53" y="4337050"/>
                <a:ext cx="18228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7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12:  Solving a Radical Equation 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76338"/>
                <a:ext cx="8229600" cy="4525962"/>
              </a:xfrm>
            </p:spPr>
            <p:txBody>
              <a:bodyPr/>
              <a:lstStyle/>
              <a:p>
                <a:r>
                  <a:rPr lang="en-US" altLang="en-US" b="1" dirty="0"/>
                  <a:t>Step 4  Check the proposed solutions in the original equation.</a:t>
                </a:r>
              </a:p>
              <a:p>
                <a:r>
                  <a:rPr lang="en-US" altLang="en-US" dirty="0"/>
                  <a:t>    Check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6</a:t>
                </a:r>
                <a:r>
                  <a:rPr lang="en-US" altLang="en-US" dirty="0"/>
                  <a:t>:				 Check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1</a:t>
                </a:r>
                <a:r>
                  <a:rPr lang="en-US" alt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+3=</m:t>
                      </m:r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ad>
                        <m:radPr>
                          <m:degHide m:val="o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+3=</m:t>
                      </m:r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+3=</m:t>
                    </m:r>
                    <m:r>
                      <a:rPr lang="en-US" alt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en-US" dirty="0"/>
                  <a:t> 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+3=</m:t>
                    </m:r>
                    <m:r>
                      <a:rPr lang="en-US" alt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+3=6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altLang="en-US" dirty="0"/>
                  <a:t>		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</a:rPr>
                      <m:t>+3=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      3+3=6</m:t>
                    </m:r>
                  </m:oMath>
                </a14:m>
                <a:r>
                  <a:rPr lang="en-US" altLang="en-US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2+3=1</m:t>
                    </m:r>
                  </m:oMath>
                </a14:m>
                <a:endParaRPr lang="en-US" altLang="en-US" b="0" dirty="0"/>
              </a:p>
              <a:p>
                <a:r>
                  <a:rPr lang="en-US" alt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6=6</m:t>
                    </m:r>
                  </m:oMath>
                </a14:m>
                <a:r>
                  <a:rPr lang="en-US" altLang="en-US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True					False</a:t>
                </a:r>
              </a:p>
              <a:p>
                <a:r>
                  <a:rPr lang="en-US" altLang="en-US" dirty="0"/>
                  <a:t>1 is an extraneous solution.  The only solution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=6.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76338"/>
                <a:ext cx="8229600" cy="4525962"/>
              </a:xfrm>
              <a:blipFill rotWithShape="1">
                <a:blip r:embed="rId2"/>
                <a:stretch>
                  <a:fillRect l="-1481" t="-1348" b="-16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2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a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</a:t>
                </a:r>
                <a:r>
                  <a:rPr lang="en-US" altLang="en-US" b="1" dirty="0"/>
                  <a:t>linear equation in one variable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is an equation that can be written in the form</a:t>
                </a:r>
              </a:p>
              <a:p>
                <a:pPr marL="0" indent="0"/>
                <a:r>
                  <a:rPr lang="en-US" altLang="en-US" i="1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i="1" dirty="0"/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are real numbers,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01" t="-1190" r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37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/>
              <a:t>Generating Equivalent Equations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An equation can be transformed into an equivalent equation by one or more of the following operations:</a:t>
            </a:r>
          </a:p>
          <a:p>
            <a:pPr marL="463550" indent="-463550" eaLnBrk="1" hangingPunct="1">
              <a:defRPr/>
            </a:pPr>
            <a:r>
              <a:rPr lang="en-US" dirty="0"/>
              <a:t>1.  Simplify an expression by removing grouping symbols and combining like terms.</a:t>
            </a:r>
          </a:p>
          <a:p>
            <a:pPr marL="463550" indent="-463550" eaLnBrk="1" hangingPunct="1">
              <a:defRPr/>
            </a:pPr>
            <a:r>
              <a:rPr lang="en-US" dirty="0"/>
              <a:t>2.  Add (or subtract) the same real number or variable expression on </a:t>
            </a:r>
            <a:r>
              <a:rPr lang="en-US" i="1" dirty="0"/>
              <a:t>both</a:t>
            </a:r>
            <a:r>
              <a:rPr lang="en-US" dirty="0"/>
              <a:t> sides of the equation.</a:t>
            </a:r>
          </a:p>
          <a:p>
            <a:pPr marL="463550" indent="-463550" eaLnBrk="1" hangingPunct="1">
              <a:defRPr/>
            </a:pPr>
            <a:r>
              <a:rPr lang="en-US" dirty="0"/>
              <a:t>3.  Multiply (or divide) by the same </a:t>
            </a:r>
            <a:r>
              <a:rPr lang="en-US" i="1" dirty="0"/>
              <a:t>nonzero</a:t>
            </a:r>
            <a:r>
              <a:rPr lang="en-US" dirty="0"/>
              <a:t> quantity on </a:t>
            </a:r>
            <a:r>
              <a:rPr lang="en-US" i="1" dirty="0"/>
              <a:t>both</a:t>
            </a:r>
            <a:r>
              <a:rPr lang="en-US" b="1" i="1" dirty="0"/>
              <a:t> </a:t>
            </a:r>
            <a:r>
              <a:rPr lang="en-US" dirty="0"/>
              <a:t>sides of the equation.</a:t>
            </a:r>
          </a:p>
          <a:p>
            <a:pPr marL="463550" indent="-463550" eaLnBrk="1" hangingPunct="1">
              <a:defRPr/>
            </a:pPr>
            <a:r>
              <a:rPr lang="en-US" dirty="0"/>
              <a:t>4.  Interchange the two sides of the equation.</a:t>
            </a:r>
          </a:p>
        </p:txBody>
      </p:sp>
    </p:spTree>
    <p:extLst>
      <p:ext uri="{BB962C8B-B14F-4D97-AF65-F5344CB8AC3E}">
        <p14:creationId xmlns:p14="http://schemas.microsoft.com/office/powerpoint/2010/main" val="37856421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926725FC-AE72-4AFC-9763-73B1C6A5A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/>
              <a:t>Solving a Linear Equation</a:t>
            </a:r>
          </a:p>
        </p:txBody>
      </p:sp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B7818DD7-96AF-48F2-A739-6B8DC5778C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indent="-463550" eaLnBrk="1" hangingPunct="1"/>
            <a:r>
              <a:rPr lang="en-US" altLang="en-US" b="1" dirty="0"/>
              <a:t>1.</a:t>
            </a:r>
            <a:r>
              <a:rPr lang="en-US" altLang="en-US" dirty="0"/>
              <a:t>  Simplify the algebraic expression on each side by removing grouping symbols and combining like terms.</a:t>
            </a:r>
          </a:p>
          <a:p>
            <a:pPr marL="463550" indent="-463550" eaLnBrk="1" hangingPunct="1"/>
            <a:r>
              <a:rPr lang="en-US" altLang="en-US" b="1" dirty="0"/>
              <a:t>2.</a:t>
            </a:r>
            <a:r>
              <a:rPr lang="en-US" altLang="en-US" dirty="0"/>
              <a:t>  Collect all the variable terms on one side and all the numbers, or constant terms, on the other side.</a:t>
            </a:r>
          </a:p>
          <a:p>
            <a:pPr marL="463550" indent="-463550" eaLnBrk="1" hangingPunct="1"/>
            <a:r>
              <a:rPr lang="en-US" altLang="en-US" b="1" dirty="0"/>
              <a:t>3.</a:t>
            </a:r>
            <a:r>
              <a:rPr lang="en-US" altLang="en-US" dirty="0"/>
              <a:t>  Isolate the variable and solve.</a:t>
            </a:r>
          </a:p>
          <a:p>
            <a:pPr marL="463550" indent="-463550" eaLnBrk="1" hangingPunct="1"/>
            <a:r>
              <a:rPr lang="en-US" altLang="en-US" b="1" dirty="0"/>
              <a:t>4.</a:t>
            </a:r>
            <a:r>
              <a:rPr lang="en-US" altLang="en-US" dirty="0"/>
              <a:t>  Check the proposed solution in the original equation.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33D7-FAD4-472D-8663-A17C9E4E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Solving a Linear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1B51F-A185-483A-92C7-4DE47978E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 and check:  4(2</a:t>
            </a:r>
            <a:r>
              <a:rPr lang="en-US" i="1" dirty="0"/>
              <a:t>x</a:t>
            </a:r>
            <a:r>
              <a:rPr lang="en-US" dirty="0"/>
              <a:t> + 1) = 29 + 3(2</a:t>
            </a:r>
            <a:r>
              <a:rPr lang="en-US" i="1" dirty="0"/>
              <a:t>x</a:t>
            </a:r>
            <a:r>
              <a:rPr lang="en-US" dirty="0"/>
              <a:t> – 5).</a:t>
            </a:r>
          </a:p>
          <a:p>
            <a:pPr>
              <a:spcBef>
                <a:spcPts val="0"/>
              </a:spcBef>
            </a:pPr>
            <a:r>
              <a:rPr lang="en-US" altLang="en-US" b="1" dirty="0"/>
              <a:t>Step 1  Simplify the algebraic expression on each side.</a:t>
            </a:r>
          </a:p>
          <a:p>
            <a:pPr>
              <a:spcBef>
                <a:spcPts val="0"/>
              </a:spcBef>
            </a:pPr>
            <a:r>
              <a:rPr lang="en-US" dirty="0"/>
              <a:t>	4(2</a:t>
            </a:r>
            <a:r>
              <a:rPr lang="en-US" i="1" dirty="0"/>
              <a:t>x</a:t>
            </a:r>
            <a:r>
              <a:rPr lang="en-US" dirty="0"/>
              <a:t> + 1) = 29 + 3(2</a:t>
            </a:r>
            <a:r>
              <a:rPr lang="en-US" i="1" dirty="0"/>
              <a:t>x</a:t>
            </a:r>
            <a:r>
              <a:rPr lang="en-US" dirty="0"/>
              <a:t> – 5)</a:t>
            </a:r>
          </a:p>
          <a:p>
            <a:pPr>
              <a:spcBef>
                <a:spcPts val="0"/>
              </a:spcBef>
            </a:pPr>
            <a:r>
              <a:rPr lang="en-US" dirty="0"/>
              <a:t>	     8</a:t>
            </a:r>
            <a:r>
              <a:rPr lang="en-US" i="1" dirty="0"/>
              <a:t>x</a:t>
            </a:r>
            <a:r>
              <a:rPr lang="en-US" dirty="0"/>
              <a:t> + 4 = 29 + 6</a:t>
            </a:r>
            <a:r>
              <a:rPr lang="en-US" i="1" dirty="0"/>
              <a:t>x</a:t>
            </a:r>
            <a:r>
              <a:rPr lang="en-US" dirty="0"/>
              <a:t> – 15</a:t>
            </a:r>
          </a:p>
          <a:p>
            <a:pPr>
              <a:spcBef>
                <a:spcPts val="0"/>
              </a:spcBef>
            </a:pPr>
            <a:r>
              <a:rPr lang="en-US" dirty="0"/>
              <a:t>	     8</a:t>
            </a:r>
            <a:r>
              <a:rPr lang="en-US" i="1" dirty="0"/>
              <a:t>x</a:t>
            </a:r>
            <a:r>
              <a:rPr lang="en-US" dirty="0"/>
              <a:t> + 4 = 6</a:t>
            </a:r>
            <a:r>
              <a:rPr lang="en-US" i="1" dirty="0"/>
              <a:t>x</a:t>
            </a:r>
            <a:r>
              <a:rPr lang="en-US" dirty="0"/>
              <a:t> + 14 </a:t>
            </a:r>
          </a:p>
          <a:p>
            <a:pPr>
              <a:spcBef>
                <a:spcPts val="0"/>
              </a:spcBef>
            </a:pPr>
            <a:r>
              <a:rPr lang="en-US" altLang="en-US" b="1" dirty="0"/>
              <a:t>Step 2  Collect variable terms on one side and constant terms on the other side.</a:t>
            </a:r>
          </a:p>
          <a:p>
            <a:pPr>
              <a:spcBef>
                <a:spcPts val="0"/>
              </a:spcBef>
            </a:pPr>
            <a:r>
              <a:rPr lang="en-US" dirty="0"/>
              <a:t>	  8</a:t>
            </a:r>
            <a:r>
              <a:rPr lang="en-US" i="1" dirty="0"/>
              <a:t>x</a:t>
            </a:r>
            <a:r>
              <a:rPr lang="en-US" dirty="0"/>
              <a:t> – 6</a:t>
            </a:r>
            <a:r>
              <a:rPr lang="en-US" i="1" dirty="0"/>
              <a:t>x</a:t>
            </a:r>
            <a:r>
              <a:rPr lang="en-US" dirty="0"/>
              <a:t> + 4 = 6</a:t>
            </a:r>
            <a:r>
              <a:rPr lang="en-US" i="1" dirty="0"/>
              <a:t>x</a:t>
            </a:r>
            <a:r>
              <a:rPr lang="en-US" dirty="0"/>
              <a:t> – 6</a:t>
            </a:r>
            <a:r>
              <a:rPr lang="en-US" i="1" dirty="0"/>
              <a:t>x</a:t>
            </a:r>
            <a:r>
              <a:rPr lang="en-US" dirty="0"/>
              <a:t> + 14 </a:t>
            </a:r>
          </a:p>
          <a:p>
            <a:pPr>
              <a:spcBef>
                <a:spcPts val="0"/>
              </a:spcBef>
            </a:pPr>
            <a:r>
              <a:rPr lang="en-US" dirty="0"/>
              <a:t>		2</a:t>
            </a:r>
            <a:r>
              <a:rPr lang="en-US" i="1" dirty="0"/>
              <a:t>x</a:t>
            </a:r>
            <a:r>
              <a:rPr lang="en-US" dirty="0"/>
              <a:t> + 4 = 14 </a:t>
            </a:r>
          </a:p>
          <a:p>
            <a:pPr>
              <a:spcBef>
                <a:spcPts val="0"/>
              </a:spcBef>
            </a:pPr>
            <a:r>
              <a:rPr lang="en-US" dirty="0"/>
              <a:t>	    2</a:t>
            </a:r>
            <a:r>
              <a:rPr lang="en-US" i="1" dirty="0"/>
              <a:t>x</a:t>
            </a:r>
            <a:r>
              <a:rPr lang="en-US" dirty="0"/>
              <a:t> + 4 – 4 = 14 – 4 </a:t>
            </a:r>
          </a:p>
          <a:p>
            <a:pPr>
              <a:spcBef>
                <a:spcPts val="0"/>
              </a:spcBef>
            </a:pPr>
            <a:r>
              <a:rPr lang="en-US" dirty="0"/>
              <a:t>		      2</a:t>
            </a:r>
            <a:r>
              <a:rPr lang="en-US" i="1" dirty="0"/>
              <a:t>x</a:t>
            </a:r>
            <a:r>
              <a:rPr lang="en-US" dirty="0"/>
              <a:t> = 10 </a:t>
            </a:r>
          </a:p>
        </p:txBody>
      </p:sp>
    </p:spTree>
    <p:extLst>
      <p:ext uri="{BB962C8B-B14F-4D97-AF65-F5344CB8AC3E}">
        <p14:creationId xmlns:p14="http://schemas.microsoft.com/office/powerpoint/2010/main" val="38156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33D7-FAD4-472D-8663-A17C9E4E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Solving a Linear Equation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1B51F-A185-483A-92C7-4DE47978E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 and check:  4(2</a:t>
            </a:r>
            <a:r>
              <a:rPr lang="en-US" i="1" dirty="0"/>
              <a:t>x</a:t>
            </a:r>
            <a:r>
              <a:rPr lang="en-US" dirty="0"/>
              <a:t> + 1) = 29 + 3(2</a:t>
            </a:r>
            <a:r>
              <a:rPr lang="en-US" i="1" dirty="0"/>
              <a:t>x</a:t>
            </a:r>
            <a:r>
              <a:rPr lang="en-US" dirty="0"/>
              <a:t> – 5).</a:t>
            </a:r>
          </a:p>
          <a:p>
            <a:r>
              <a:rPr lang="en-US" altLang="en-US" b="1" dirty="0"/>
              <a:t>Step 3  Isolate the variable and solve.</a:t>
            </a:r>
            <a:r>
              <a:rPr lang="en-US" altLang="en-US" dirty="0"/>
              <a:t>  </a:t>
            </a:r>
          </a:p>
          <a:p>
            <a:pPr>
              <a:spcBef>
                <a:spcPts val="0"/>
              </a:spcBef>
            </a:pPr>
            <a:r>
              <a:rPr lang="en-US" dirty="0"/>
              <a:t>		      2</a:t>
            </a:r>
            <a:r>
              <a:rPr lang="en-US" i="1" dirty="0"/>
              <a:t>x</a:t>
            </a:r>
            <a:r>
              <a:rPr lang="en-US" dirty="0"/>
              <a:t> = 10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i="1" dirty="0"/>
              <a:t>		        x</a:t>
            </a:r>
            <a:r>
              <a:rPr lang="en-US" dirty="0"/>
              <a:t> = 5</a:t>
            </a:r>
            <a:endParaRPr lang="en-US" i="1" dirty="0"/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39D0582-2DCF-4019-8D89-FCC7D19A8A05}"/>
                  </a:ext>
                </a:extLst>
              </p:cNvPr>
              <p:cNvSpPr txBox="1"/>
              <p:nvPr/>
            </p:nvSpPr>
            <p:spPr>
              <a:xfrm>
                <a:off x="2286000" y="2701491"/>
                <a:ext cx="1878227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9D0582-2DCF-4019-8D89-FCC7D19A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701491"/>
                <a:ext cx="1878227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06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33D7-FAD4-472D-8663-A17C9E4E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Solving a Linear Equation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1B51F-A185-483A-92C7-4DE47978E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 and check:  4(2</a:t>
            </a:r>
            <a:r>
              <a:rPr lang="en-US" i="1" dirty="0"/>
              <a:t>x</a:t>
            </a:r>
            <a:r>
              <a:rPr lang="en-US" dirty="0"/>
              <a:t> + 1) = 29 + 3(2</a:t>
            </a:r>
            <a:r>
              <a:rPr lang="en-US" i="1" dirty="0"/>
              <a:t>x</a:t>
            </a:r>
            <a:r>
              <a:rPr lang="en-US" dirty="0"/>
              <a:t> – 5).</a:t>
            </a:r>
          </a:p>
          <a:p>
            <a:r>
              <a:rPr lang="en-US" altLang="en-US" b="1" dirty="0"/>
              <a:t>Step 4  Check the proposed solution in the original equation.</a:t>
            </a:r>
            <a:r>
              <a:rPr lang="en-US" altLang="en-US" dirty="0"/>
              <a:t>  </a:t>
            </a:r>
          </a:p>
          <a:p>
            <a:pPr>
              <a:spcBef>
                <a:spcPts val="0"/>
              </a:spcBef>
            </a:pPr>
            <a:r>
              <a:rPr lang="en-US" dirty="0"/>
              <a:t>		    4(2</a:t>
            </a:r>
            <a:r>
              <a:rPr lang="en-US" i="1" dirty="0"/>
              <a:t>x</a:t>
            </a:r>
            <a:r>
              <a:rPr lang="en-US" dirty="0"/>
              <a:t> + 1) = 29 + 3(2</a:t>
            </a:r>
            <a:r>
              <a:rPr lang="en-US" i="1" dirty="0"/>
              <a:t>x</a:t>
            </a:r>
            <a:r>
              <a:rPr lang="en-US" dirty="0"/>
              <a:t> – 5)</a:t>
            </a:r>
          </a:p>
          <a:p>
            <a:pPr>
              <a:spcBef>
                <a:spcPts val="0"/>
              </a:spcBef>
            </a:pPr>
            <a:r>
              <a:rPr lang="en-US" dirty="0"/>
              <a:t>		 4(2(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/>
              <a:t>) + 1) = 29 + 3(2(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/>
              <a:t>) – 5)</a:t>
            </a:r>
          </a:p>
          <a:p>
            <a:pPr>
              <a:spcBef>
                <a:spcPts val="0"/>
              </a:spcBef>
            </a:pPr>
            <a:r>
              <a:rPr lang="en-US" dirty="0"/>
              <a:t>			4(11) = 29 + 3(5)</a:t>
            </a:r>
          </a:p>
          <a:p>
            <a:pPr>
              <a:spcBef>
                <a:spcPts val="0"/>
              </a:spcBef>
            </a:pPr>
            <a:r>
              <a:rPr lang="en-US" dirty="0"/>
              <a:t>			     44 = 29 + 15</a:t>
            </a:r>
          </a:p>
          <a:p>
            <a:pPr>
              <a:spcBef>
                <a:spcPts val="0"/>
              </a:spcBef>
            </a:pPr>
            <a:r>
              <a:rPr lang="en-US" dirty="0"/>
              <a:t>			      44 = 44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true statement 44 = 44 verifies that the solution </a:t>
            </a:r>
            <a:br>
              <a:rPr lang="en-US" dirty="0"/>
            </a:br>
            <a:r>
              <a:rPr lang="en-US" dirty="0"/>
              <a:t>set is {5}.</a:t>
            </a:r>
          </a:p>
        </p:txBody>
      </p:sp>
    </p:spTree>
    <p:extLst>
      <p:ext uri="{BB962C8B-B14F-4D97-AF65-F5344CB8AC3E}">
        <p14:creationId xmlns:p14="http://schemas.microsoft.com/office/powerpoint/2010/main" val="15316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19209</TotalTime>
  <Words>2334</Words>
  <Application>Microsoft Office PowerPoint</Application>
  <PresentationFormat>Letter Paper (8.5x11 in)</PresentationFormat>
  <Paragraphs>280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Objectives</vt:lpstr>
      <vt:lpstr>Definition of a Linear Equation</vt:lpstr>
      <vt:lpstr>Generating Equivalent Equations</vt:lpstr>
      <vt:lpstr>Solving a Linear Equation</vt:lpstr>
      <vt:lpstr>Example 1: Solving a Linear Equation</vt:lpstr>
      <vt:lpstr>Example 1: Solving a Linear Equation (continued)</vt:lpstr>
      <vt:lpstr>Example 1: Solving a Linear Equation (continued)</vt:lpstr>
      <vt:lpstr>Example 2: Solving a Linear Equation Involving Fractions</vt:lpstr>
      <vt:lpstr>Example 2:  Solving a Linear Equation Involving Fractions (continued)</vt:lpstr>
      <vt:lpstr>Solving Rational Equations</vt:lpstr>
      <vt:lpstr>Example 3:  Solving a Rational Equation</vt:lpstr>
      <vt:lpstr>Example 3:  Solving a Rational Equation (continued)</vt:lpstr>
      <vt:lpstr>Solving a Formula For a Variable</vt:lpstr>
      <vt:lpstr>Example 5:  Solving a Formula for a Variable</vt:lpstr>
      <vt:lpstr>Equations Involving Absolute Value</vt:lpstr>
      <vt:lpstr>Example 6:  Solving an Equation Involving Absolute Value</vt:lpstr>
      <vt:lpstr>Definition of a Quadratic Equation</vt:lpstr>
      <vt:lpstr>The Zero-Product Principle</vt:lpstr>
      <vt:lpstr>Solving a Quadratic Equation by Factoring</vt:lpstr>
      <vt:lpstr>Example 7b:  Solving Quadratic Equations by Factoring</vt:lpstr>
      <vt:lpstr>Example 7b:  Solving Quadratic Equations by Factoring (continued)</vt:lpstr>
      <vt:lpstr>Solving Quadratic Equations by the Square Root Property</vt:lpstr>
      <vt:lpstr>Example 8: Solving Quadratic Equations by the Square Root Property</vt:lpstr>
      <vt:lpstr>Completing the Square</vt:lpstr>
      <vt:lpstr>Example 9:  Solving a Quadratic Equation by Completing the Square</vt:lpstr>
      <vt:lpstr>The Quadratic Formula</vt:lpstr>
      <vt:lpstr>Example 10:  Solving a Quadratic Equation Using the Quadratic Formula</vt:lpstr>
      <vt:lpstr>Example 10:  Solving a Quadratic Equation Using the Quadratic Formula (continued)</vt:lpstr>
      <vt:lpstr>The Discriminant</vt:lpstr>
      <vt:lpstr>The Discriminant and the Kinds of Solutions to  ax^2+bx+c=0 </vt:lpstr>
      <vt:lpstr>Example 11:  Using the Discriminant</vt:lpstr>
      <vt:lpstr>Radical Equations</vt:lpstr>
      <vt:lpstr>Solving Radical Equations Containing nth Roots</vt:lpstr>
      <vt:lpstr>Example 12:  Solving a Radical Equation</vt:lpstr>
      <vt:lpstr>Example 12:  Solving a Radical Equation       (continued)</vt:lpstr>
      <vt:lpstr>Example 12:  Solving a Radical Equation      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1174</cp:revision>
  <cp:lastPrinted>2001-11-04T00:51:13Z</cp:lastPrinted>
  <dcterms:created xsi:type="dcterms:W3CDTF">2005-02-25T19:46:41Z</dcterms:created>
  <dcterms:modified xsi:type="dcterms:W3CDTF">2023-01-03T21:22:04Z</dcterms:modified>
</cp:coreProperties>
</file>