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1005" r:id="rId2"/>
    <p:sldId id="958" r:id="rId3"/>
    <p:sldId id="959" r:id="rId4"/>
    <p:sldId id="960" r:id="rId5"/>
    <p:sldId id="961" r:id="rId6"/>
    <p:sldId id="962" r:id="rId7"/>
    <p:sldId id="963" r:id="rId8"/>
    <p:sldId id="964" r:id="rId9"/>
    <p:sldId id="966" r:id="rId10"/>
    <p:sldId id="967" r:id="rId11"/>
    <p:sldId id="965" r:id="rId12"/>
    <p:sldId id="968" r:id="rId13"/>
    <p:sldId id="969" r:id="rId14"/>
    <p:sldId id="970" r:id="rId15"/>
    <p:sldId id="971" r:id="rId16"/>
    <p:sldId id="972" r:id="rId17"/>
    <p:sldId id="973" r:id="rId18"/>
  </p:sldIdLst>
  <p:sldSz cx="9144000" cy="6858000" type="letter"/>
  <p:notesSz cx="6858000" cy="9144000"/>
  <p:embeddedFontLst>
    <p:embeddedFont>
      <p:font typeface="Tahoma" pitchFamily="34" charset="0"/>
      <p:regular r:id="rId21"/>
      <p:bold r:id="rId22"/>
    </p:embeddedFont>
    <p:embeddedFont>
      <p:font typeface="Arial Narrow" pitchFamily="34" charset="0"/>
      <p:regular r:id="rId23"/>
      <p:bold r:id="rId24"/>
      <p:italic r:id="rId25"/>
      <p:boldItalic r:id="rId26"/>
    </p:embeddedFont>
    <p:embeddedFont>
      <p:font typeface="Cambria Math" pitchFamily="18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3" d="100"/>
          <a:sy n="73" d="100"/>
        </p:scale>
        <p:origin x="-84" y="-5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1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Functions and Graphs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1.1 Graphs and Graphing Utilities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Graphing an Equation Using the Point-Plotting Method </a:t>
            </a:r>
            <a:r>
              <a:rPr lang="en-US" altLang="en-US" i="1" dirty="0"/>
              <a:t>(continued)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1555750" y="1992313"/>
          <a:ext cx="57277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5727600" imgH="4190760" progId="Equation.DSMT4">
                  <p:embed/>
                </p:oleObj>
              </mc:Choice>
              <mc:Fallback>
                <p:oleObj name="Equation" r:id="rId3" imgW="5727600" imgH="4190760" progId="Equation.DSMT4">
                  <p:embed/>
                  <p:pic>
                    <p:nvPicPr>
                      <p:cNvPr id="153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1992313"/>
                        <a:ext cx="57277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07962" y="1233021"/>
            <a:ext cx="8584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For each value of </a:t>
            </a:r>
            <a:r>
              <a:rPr lang="en-US" altLang="en-US" i="1" dirty="0"/>
              <a:t>x</a:t>
            </a:r>
            <a:r>
              <a:rPr lang="en-US" altLang="en-US" dirty="0"/>
              <a:t>, we find the corresponding value for </a:t>
            </a:r>
            <a:r>
              <a:rPr lang="en-US" altLang="en-US" i="1" dirty="0"/>
              <a:t>y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Graphing an Equation Using the Point-Plotting Method </a:t>
            </a:r>
            <a:r>
              <a:rPr lang="en-US" altLang="en-US" i="1" dirty="0"/>
              <a:t>(continued)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We plot the points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and connect them.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54125"/>
            <a:ext cx="486410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Graphing Utilities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21041" cy="4525963"/>
          </a:xfrm>
        </p:spPr>
        <p:txBody>
          <a:bodyPr/>
          <a:lstStyle/>
          <a:p>
            <a:r>
              <a:rPr lang="en-US" altLang="en-US" dirty="0"/>
              <a:t>Graphing calculators and graphing software packages for computers are referred to as </a:t>
            </a:r>
            <a:r>
              <a:rPr lang="en-US" altLang="en-US" b="1" dirty="0"/>
              <a:t>graphing utilities</a:t>
            </a:r>
            <a:r>
              <a:rPr lang="en-US" altLang="en-US" dirty="0"/>
              <a:t> or graphers.  To graph an equation in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 using a graphing utility, enter the equation and specify the size of the </a:t>
            </a:r>
            <a:r>
              <a:rPr lang="en-US" altLang="en-US" b="1" dirty="0"/>
              <a:t>viewing rectangle</a:t>
            </a:r>
            <a:r>
              <a:rPr lang="en-US" altLang="en-US" dirty="0"/>
              <a:t>.  The size of the viewing rectangle sets minimum and maximum values for both the </a:t>
            </a:r>
            <a:r>
              <a:rPr lang="en-US" altLang="en-US" i="1" dirty="0"/>
              <a:t>x</a:t>
            </a:r>
            <a:r>
              <a:rPr lang="en-US" altLang="en-US" dirty="0"/>
              <a:t>-axis and the </a:t>
            </a:r>
            <a:r>
              <a:rPr lang="en-US" altLang="en-US" i="1" dirty="0"/>
              <a:t>y</a:t>
            </a:r>
            <a:r>
              <a:rPr lang="en-US" altLang="en-US" dirty="0"/>
              <a:t>-axis.  The [–10,10,1] by [–10,10,1]  viewing rectangle is called the </a:t>
            </a:r>
            <a:r>
              <a:rPr lang="en-US" altLang="en-US" b="1" dirty="0"/>
              <a:t>standard viewing rectangle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Understanding the Viewing Rectangle</a:t>
            </a:r>
          </a:p>
        </p:txBody>
      </p:sp>
      <p:pic>
        <p:nvPicPr>
          <p:cNvPr id="88070" name="Picture 6" descr="viewing window for cp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1425" y="1293813"/>
            <a:ext cx="3802063" cy="2571750"/>
          </a:xfrm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12725" y="1206500"/>
            <a:ext cx="4838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What is the meaning of a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[–100,100,50]  by [–100,100,10]  viewing rectangle?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03188" y="2579688"/>
            <a:ext cx="62584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The minimum </a:t>
            </a:r>
            <a:r>
              <a:rPr lang="en-US" altLang="en-US" i="1" dirty="0"/>
              <a:t>x</a:t>
            </a:r>
            <a:r>
              <a:rPr lang="en-US" altLang="en-US" dirty="0"/>
              <a:t>-value is –100.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maximum </a:t>
            </a:r>
            <a:r>
              <a:rPr lang="en-US" altLang="en-US" i="1" dirty="0"/>
              <a:t>x</a:t>
            </a:r>
            <a:r>
              <a:rPr lang="en-US" altLang="en-US" dirty="0"/>
              <a:t>-value is 100.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distance between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consecutive tick marks on the </a:t>
            </a:r>
            <a:r>
              <a:rPr lang="en-US" altLang="en-US" i="1" dirty="0"/>
              <a:t>x</a:t>
            </a:r>
            <a:r>
              <a:rPr lang="en-US" altLang="en-US" dirty="0"/>
              <a:t>-axis is 50.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103188" y="4379913"/>
            <a:ext cx="77300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The minimum </a:t>
            </a:r>
            <a:r>
              <a:rPr lang="en-US" altLang="en-US" i="1" dirty="0"/>
              <a:t>y</a:t>
            </a:r>
            <a:r>
              <a:rPr lang="en-US" altLang="en-US" dirty="0"/>
              <a:t>-value is –100.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maximum </a:t>
            </a:r>
            <a:r>
              <a:rPr lang="en-US" altLang="en-US" i="1" dirty="0"/>
              <a:t>y</a:t>
            </a:r>
            <a:r>
              <a:rPr lang="en-US" altLang="en-US" dirty="0"/>
              <a:t>-value is 100.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distance between consecutive tick marks on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/>
              <a:t>y</a:t>
            </a:r>
            <a:r>
              <a:rPr lang="en-US" altLang="en-US" dirty="0"/>
              <a:t>-axis is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Intercepts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An </a:t>
            </a:r>
            <a:r>
              <a:rPr lang="en-US" altLang="en-US" b="1" i="1" dirty="0"/>
              <a:t>x</a:t>
            </a:r>
            <a:r>
              <a:rPr lang="en-US" altLang="en-US" b="1" dirty="0"/>
              <a:t>-intercept</a:t>
            </a:r>
            <a:r>
              <a:rPr lang="en-US" altLang="en-US" dirty="0"/>
              <a:t> of a graph is the </a:t>
            </a:r>
            <a:r>
              <a:rPr lang="en-US" altLang="en-US" i="1" dirty="0"/>
              <a:t>x</a:t>
            </a:r>
            <a:r>
              <a:rPr lang="en-US" altLang="en-US" dirty="0"/>
              <a:t>-coordinate of a point where the graph intersects the </a:t>
            </a:r>
            <a:r>
              <a:rPr lang="en-US" altLang="en-US" i="1" dirty="0"/>
              <a:t>x</a:t>
            </a:r>
            <a:r>
              <a:rPr lang="en-US" altLang="en-US" dirty="0"/>
              <a:t>-axis.  </a:t>
            </a:r>
            <a:r>
              <a:rPr lang="en-US" altLang="en-US" b="1" dirty="0"/>
              <a:t>The </a:t>
            </a:r>
            <a:r>
              <a:rPr lang="en-US" altLang="en-US" b="1" i="1" dirty="0"/>
              <a:t>y</a:t>
            </a:r>
            <a:r>
              <a:rPr lang="en-US" altLang="en-US" b="1" dirty="0"/>
              <a:t>-coordinate corresponding to an </a:t>
            </a:r>
            <a:r>
              <a:rPr lang="en-US" altLang="en-US" b="1" i="1" dirty="0"/>
              <a:t>x</a:t>
            </a:r>
            <a:r>
              <a:rPr lang="en-US" altLang="en-US" b="1" dirty="0"/>
              <a:t>-intercept is always zero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b="1" i="1" dirty="0"/>
              <a:t>y</a:t>
            </a:r>
            <a:r>
              <a:rPr lang="en-US" altLang="en-US" b="1" dirty="0"/>
              <a:t>-intercept</a:t>
            </a:r>
            <a:r>
              <a:rPr lang="en-US" altLang="en-US" dirty="0"/>
              <a:t> of a graph is the </a:t>
            </a:r>
            <a:r>
              <a:rPr lang="en-US" altLang="en-US" i="1" dirty="0"/>
              <a:t>y</a:t>
            </a:r>
            <a:r>
              <a:rPr lang="en-US" altLang="en-US" dirty="0"/>
              <a:t>-coordinate of a point where the graph intersects the </a:t>
            </a:r>
            <a:r>
              <a:rPr lang="en-US" altLang="en-US" i="1" dirty="0"/>
              <a:t>y</a:t>
            </a:r>
            <a:r>
              <a:rPr lang="en-US" altLang="en-US" dirty="0"/>
              <a:t>-axis.  </a:t>
            </a:r>
            <a:r>
              <a:rPr lang="en-US" altLang="en-US" b="1" dirty="0"/>
              <a:t>The </a:t>
            </a:r>
            <a:r>
              <a:rPr lang="en-US" altLang="en-US" b="1" i="1" dirty="0"/>
              <a:t>x</a:t>
            </a:r>
            <a:r>
              <a:rPr lang="en-US" altLang="en-US" b="1" dirty="0"/>
              <a:t>-coordinate corresponding to a </a:t>
            </a:r>
            <a:r>
              <a:rPr lang="en-US" altLang="en-US" b="1" i="1" dirty="0"/>
              <a:t>y</a:t>
            </a:r>
            <a:r>
              <a:rPr lang="en-US" altLang="en-US" b="1" dirty="0"/>
              <a:t>-intercept is always zero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Identifying Intercepts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125"/>
            <a:ext cx="8229600" cy="4525963"/>
          </a:xfrm>
        </p:spPr>
        <p:txBody>
          <a:bodyPr/>
          <a:lstStyle/>
          <a:p>
            <a:r>
              <a:rPr lang="en-US" altLang="en-US" dirty="0"/>
              <a:t>Identify the </a:t>
            </a:r>
            <a:r>
              <a:rPr lang="en-US" altLang="en-US" i="1" dirty="0"/>
              <a:t>x</a:t>
            </a:r>
            <a:r>
              <a:rPr lang="en-US" altLang="en-US" dirty="0"/>
              <a:t>- and </a:t>
            </a:r>
            <a:r>
              <a:rPr lang="en-US" altLang="en-US" i="1" dirty="0"/>
              <a:t>y</a:t>
            </a:r>
            <a:r>
              <a:rPr lang="en-US" altLang="en-US" dirty="0"/>
              <a:t>-intercepts.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57200" y="1989138"/>
            <a:ext cx="34813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The graph crosses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/>
              <a:t>x</a:t>
            </a:r>
            <a:r>
              <a:rPr lang="en-US" altLang="en-US" dirty="0"/>
              <a:t>-axis at (–3, 0).  Thus,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</a:t>
            </a:r>
            <a:r>
              <a:rPr lang="en-US" altLang="en-US" i="1" dirty="0"/>
              <a:t>x</a:t>
            </a:r>
            <a:r>
              <a:rPr lang="en-US" altLang="en-US" dirty="0"/>
              <a:t>-intercept is </a:t>
            </a:r>
            <a:r>
              <a:rPr lang="en-US" altLang="en-US" dirty="0">
                <a:solidFill>
                  <a:srgbClr val="0000FF"/>
                </a:solidFill>
              </a:rPr>
              <a:t>–3</a:t>
            </a:r>
            <a:r>
              <a:rPr lang="en-US" altLang="en-US" dirty="0"/>
              <a:t>.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19113" y="3637506"/>
            <a:ext cx="33035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The graph crosses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i="1" dirty="0"/>
              <a:t>y</a:t>
            </a:r>
            <a:r>
              <a:rPr lang="en-US" altLang="en-US" dirty="0"/>
              <a:t>-axis at (0, 5).  Thus,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</a:t>
            </a:r>
            <a:r>
              <a:rPr lang="en-US" altLang="en-US" i="1" dirty="0"/>
              <a:t>y</a:t>
            </a:r>
            <a:r>
              <a:rPr lang="en-US" altLang="en-US" dirty="0"/>
              <a:t>-intercept is </a:t>
            </a:r>
            <a:r>
              <a:rPr lang="en-US" altLang="en-US" dirty="0">
                <a:solidFill>
                  <a:srgbClr val="C00000"/>
                </a:solidFill>
              </a:rPr>
              <a:t>5</a:t>
            </a:r>
            <a:r>
              <a:rPr lang="en-US" altLang="en-US" dirty="0"/>
              <a:t>.</a:t>
            </a: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54125"/>
            <a:ext cx="486410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A533DA-AD58-4DE2-AC49-C55CAAB02B89}"/>
              </a:ext>
            </a:extLst>
          </p:cNvPr>
          <p:cNvSpPr/>
          <p:nvPr/>
        </p:nvSpPr>
        <p:spPr bwMode="auto">
          <a:xfrm>
            <a:off x="5243209" y="3884612"/>
            <a:ext cx="350195" cy="385831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38184B-E62D-4702-9FA7-98D29D2888EE}"/>
              </a:ext>
            </a:extLst>
          </p:cNvPr>
          <p:cNvSpPr/>
          <p:nvPr/>
        </p:nvSpPr>
        <p:spPr bwMode="auto">
          <a:xfrm>
            <a:off x="6324127" y="2062297"/>
            <a:ext cx="350195" cy="38583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Interpret Information Given by Graphs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Divorce rates are considerably higher for those who marry younger, but education may also play a role in the longevity of a marriage. The equation </a:t>
            </a:r>
            <a:r>
              <a:rPr lang="en-US" altLang="en-US" i="1" dirty="0"/>
              <a:t>d</a:t>
            </a:r>
            <a:r>
              <a:rPr lang="en-US" altLang="en-US" dirty="0"/>
              <a:t> = 1.8</a:t>
            </a:r>
            <a:r>
              <a:rPr lang="en-US" altLang="en-US" i="1" dirty="0"/>
              <a:t>n</a:t>
            </a:r>
            <a:r>
              <a:rPr lang="en-US" altLang="en-US" dirty="0"/>
              <a:t> + 14 models the percentage, </a:t>
            </a:r>
            <a:r>
              <a:rPr lang="en-US" altLang="en-US" i="1" dirty="0"/>
              <a:t>d</a:t>
            </a:r>
            <a:r>
              <a:rPr lang="en-US" altLang="en-US" dirty="0"/>
              <a:t>, of marriages that end in divorce after </a:t>
            </a:r>
            <a:r>
              <a:rPr lang="en-US" altLang="en-US" i="1" dirty="0"/>
              <a:t>n</a:t>
            </a:r>
            <a:r>
              <a:rPr lang="en-US" altLang="en-US" dirty="0"/>
              <a:t> years when married with a high </a:t>
            </a:r>
            <a:r>
              <a:rPr lang="en-US" altLang="en-US"/>
              <a:t>school </a:t>
            </a:r>
            <a:r>
              <a:rPr lang="en-US" altLang="en-US" smtClean="0"/>
              <a:t>diploma but </a:t>
            </a:r>
            <a:r>
              <a:rPr lang="en-US" altLang="en-US" dirty="0"/>
              <a:t>no college education.</a:t>
            </a:r>
          </a:p>
          <a:p>
            <a:endParaRPr lang="en-US" altLang="en-US" dirty="0"/>
          </a:p>
          <a:p>
            <a:r>
              <a:rPr lang="en-US" altLang="en-US" dirty="0"/>
              <a:t>Determine the percentage of marriages ending in divorce after 15 years for high school graduates with no college.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Interpret Information Given by Graphs</a:t>
            </a:r>
            <a:br>
              <a:rPr lang="en-US" altLang="en-US" dirty="0"/>
            </a:br>
            <a:r>
              <a:rPr lang="en-US" altLang="en-US" dirty="0"/>
              <a:t>      </a:t>
            </a:r>
            <a:r>
              <a:rPr lang="en-US" altLang="en-US" i="1" dirty="0"/>
              <a:t>(continued)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 determine the percentage of marriages ending in divorce after 15 years we will use the equation </a:t>
            </a:r>
            <a:br>
              <a:rPr lang="en-US" altLang="en-US" dirty="0"/>
            </a:br>
            <a:r>
              <a:rPr lang="en-US" altLang="en-US" i="1" dirty="0"/>
              <a:t>d</a:t>
            </a:r>
            <a:r>
              <a:rPr lang="en-US" altLang="en-US" dirty="0"/>
              <a:t> = 1.8</a:t>
            </a:r>
            <a:r>
              <a:rPr lang="en-US" altLang="en-US" i="1" dirty="0"/>
              <a:t>n</a:t>
            </a:r>
            <a:r>
              <a:rPr lang="en-US" altLang="en-US" dirty="0"/>
              <a:t> + 14 where </a:t>
            </a:r>
            <a:r>
              <a:rPr lang="en-US" altLang="en-US" i="1" dirty="0"/>
              <a:t>d</a:t>
            </a:r>
            <a:r>
              <a:rPr lang="en-US" altLang="en-US" dirty="0"/>
              <a:t> is the percentage of marriages that end in divorce after </a:t>
            </a:r>
            <a:r>
              <a:rPr lang="en-US" altLang="en-US" i="1" dirty="0"/>
              <a:t>n</a:t>
            </a:r>
            <a:r>
              <a:rPr lang="en-US" altLang="en-US" dirty="0"/>
              <a:t> years.</a:t>
            </a:r>
          </a:p>
          <a:p>
            <a:r>
              <a:rPr lang="en-US" altLang="en-US" i="1" dirty="0"/>
              <a:t>d</a:t>
            </a:r>
            <a:r>
              <a:rPr lang="en-US" altLang="en-US" dirty="0"/>
              <a:t> = 1.8</a:t>
            </a:r>
            <a:r>
              <a:rPr lang="en-US" altLang="en-US" i="1" dirty="0"/>
              <a:t>n</a:t>
            </a:r>
            <a:r>
              <a:rPr lang="en-US" altLang="en-US" dirty="0"/>
              <a:t> + 14</a:t>
            </a:r>
          </a:p>
          <a:p>
            <a:r>
              <a:rPr lang="en-US" altLang="en-US" i="1" dirty="0"/>
              <a:t>d</a:t>
            </a:r>
            <a:r>
              <a:rPr lang="en-US" altLang="en-US" dirty="0"/>
              <a:t> = 1.8(15) + 14 = 27 + 14 = 41 </a:t>
            </a:r>
            <a:endParaRPr lang="en-US" altLang="en-US" i="1" dirty="0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44463" y="4819650"/>
            <a:ext cx="81355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The percentage of marriages ending in divorce after 15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years for high school graduates with no college is 41%.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Plot points in the rectangular coordinate system.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Graph equations in the rectangular coordinate system.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Interpret information about a graphing utility’s viewing rectangle or table.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a graph to determine intercepts.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Interpret information given by graphs.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Rectangular Coordinate System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84163" y="1395413"/>
            <a:ext cx="387191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We draw a horizontal line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and a vertical line that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intersect at right angles.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22275" y="2933700"/>
            <a:ext cx="373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The horizontal line is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i="1" dirty="0"/>
              <a:t>x</a:t>
            </a:r>
            <a:r>
              <a:rPr lang="en-US" altLang="en-US" b="1" dirty="0"/>
              <a:t>-axis</a:t>
            </a:r>
            <a:r>
              <a:rPr lang="en-US" altLang="en-US" dirty="0"/>
              <a:t>.  The vertical line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is the </a:t>
            </a:r>
            <a:r>
              <a:rPr lang="en-US" altLang="en-US" b="1" i="1" dirty="0"/>
              <a:t>y</a:t>
            </a:r>
            <a:r>
              <a:rPr lang="en-US" altLang="en-US" b="1" dirty="0"/>
              <a:t>-axis</a:t>
            </a:r>
            <a:r>
              <a:rPr lang="en-US" altLang="en-US" dirty="0"/>
              <a:t>.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84163" y="4573588"/>
            <a:ext cx="4191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The point of intersection for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these axes is their zero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points, known as the </a:t>
            </a:r>
            <a:r>
              <a:rPr lang="en-US" altLang="en-US" b="1" dirty="0"/>
              <a:t>origin</a:t>
            </a:r>
            <a:r>
              <a:rPr lang="en-US" altLang="en-US" dirty="0"/>
              <a:t>.</a:t>
            </a:r>
          </a:p>
        </p:txBody>
      </p:sp>
      <p:pic>
        <p:nvPicPr>
          <p:cNvPr id="8198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369452"/>
            <a:ext cx="45180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Rectangular Coordinate System </a:t>
            </a:r>
            <a:r>
              <a:rPr lang="en-US" altLang="en-US" i="1" dirty="0"/>
              <a:t>(continued)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14325" y="1350963"/>
            <a:ext cx="438293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Positive numbers are shown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to the right of the origin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above the origin. 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Negative numbers are shown to the left of the origin and below the origin.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350963"/>
            <a:ext cx="4864100" cy="48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D90782-950D-40A8-8AB3-04270DE8AD01}"/>
              </a:ext>
            </a:extLst>
          </p:cNvPr>
          <p:cNvSpPr/>
          <p:nvPr/>
        </p:nvSpPr>
        <p:spPr bwMode="auto">
          <a:xfrm>
            <a:off x="6739003" y="3657600"/>
            <a:ext cx="1923832" cy="305412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9125202-6A6E-4D24-8783-D17A89DA97B7}"/>
              </a:ext>
            </a:extLst>
          </p:cNvPr>
          <p:cNvSpPr/>
          <p:nvPr/>
        </p:nvSpPr>
        <p:spPr bwMode="auto">
          <a:xfrm rot="16200000">
            <a:off x="5671960" y="2657307"/>
            <a:ext cx="1923832" cy="335516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ECDC41-FDD7-45BA-92C9-F24A12199846}"/>
              </a:ext>
            </a:extLst>
          </p:cNvPr>
          <p:cNvSpPr/>
          <p:nvPr/>
        </p:nvSpPr>
        <p:spPr bwMode="auto">
          <a:xfrm>
            <a:off x="4697260" y="3685381"/>
            <a:ext cx="1923832" cy="27763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1E50CD-72BE-4F48-B640-AC09DBE713E6}"/>
              </a:ext>
            </a:extLst>
          </p:cNvPr>
          <p:cNvSpPr/>
          <p:nvPr/>
        </p:nvSpPr>
        <p:spPr bwMode="auto">
          <a:xfrm rot="16200000">
            <a:off x="5671961" y="4757172"/>
            <a:ext cx="1923832" cy="33551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Plotting Points in the Rectangular Coordinate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4138"/>
            <a:ext cx="8229600" cy="4525962"/>
          </a:xfrm>
        </p:spPr>
        <p:txBody>
          <a:bodyPr/>
          <a:lstStyle/>
          <a:p>
            <a:r>
              <a:rPr lang="en-US" altLang="en-US" dirty="0"/>
              <a:t>Each </a:t>
            </a:r>
            <a:r>
              <a:rPr lang="en-US" altLang="en-US" b="1" dirty="0"/>
              <a:t>point</a:t>
            </a:r>
            <a:r>
              <a:rPr lang="en-US" altLang="en-US" dirty="0"/>
              <a:t> in the rectangular coordinate system corresponds to an </a:t>
            </a:r>
            <a:r>
              <a:rPr lang="en-US" altLang="en-US" b="1" dirty="0"/>
              <a:t>ordered pair</a:t>
            </a:r>
            <a:r>
              <a:rPr lang="en-US" altLang="en-US" dirty="0"/>
              <a:t> of real numbers, (</a:t>
            </a:r>
            <a:r>
              <a:rPr lang="en-US" altLang="en-US" i="1" dirty="0"/>
              <a:t>x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dirty="0"/>
              <a:t>).</a:t>
            </a:r>
          </a:p>
          <a:p>
            <a:endParaRPr lang="en-US" altLang="en-US" dirty="0"/>
          </a:p>
          <a:p>
            <a:r>
              <a:rPr lang="en-US" altLang="en-US" dirty="0"/>
              <a:t>The first number in each pair, called the </a:t>
            </a:r>
            <a:r>
              <a:rPr lang="en-US" altLang="en-US" b="1" i="1" dirty="0"/>
              <a:t>x</a:t>
            </a:r>
            <a:r>
              <a:rPr lang="en-US" altLang="en-US" b="1" dirty="0"/>
              <a:t>-coordinate</a:t>
            </a:r>
            <a:r>
              <a:rPr lang="en-US" altLang="en-US" dirty="0"/>
              <a:t>, denotes the distance and direction from the origin along the </a:t>
            </a:r>
            <a:r>
              <a:rPr lang="en-US" altLang="en-US" i="1" dirty="0"/>
              <a:t>x</a:t>
            </a:r>
            <a:r>
              <a:rPr lang="en-US" altLang="en-US" dirty="0"/>
              <a:t>-axis. The second number in each pair, called the </a:t>
            </a:r>
            <a:br>
              <a:rPr lang="en-US" altLang="en-US" dirty="0"/>
            </a:br>
            <a:r>
              <a:rPr lang="en-US" altLang="en-US" b="1" i="1" dirty="0"/>
              <a:t>y</a:t>
            </a:r>
            <a:r>
              <a:rPr lang="en-US" altLang="en-US" b="1" dirty="0"/>
              <a:t>-coordinate</a:t>
            </a:r>
            <a:r>
              <a:rPr lang="en-US" altLang="en-US" dirty="0"/>
              <a:t>, denotes the vertical distance and direction from the origin along the </a:t>
            </a:r>
            <a:r>
              <a:rPr lang="en-US" altLang="en-US" i="1" dirty="0"/>
              <a:t>y</a:t>
            </a:r>
            <a:r>
              <a:rPr lang="en-US" altLang="en-US" dirty="0"/>
              <a:t>-axis.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1a:  Plotting Points in the Rectangular Coordinate System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87350" y="2511425"/>
            <a:ext cx="37893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To plot the point (–2, 4),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we move 2 units to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left of the origin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and 4 units up.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87350" y="1411288"/>
            <a:ext cx="32560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Plot the point (–2, 4</a:t>
            </a:r>
            <a:r>
              <a:rPr lang="en-US" altLang="en-US" dirty="0" smtClean="0"/>
              <a:t>).</a:t>
            </a:r>
            <a:endParaRPr lang="en-US" altLang="en-US" dirty="0"/>
          </a:p>
        </p:txBody>
      </p:sp>
      <p:pic>
        <p:nvPicPr>
          <p:cNvPr id="11269" name="Picture 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6700" y="1600200"/>
            <a:ext cx="45180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5586413" y="24257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809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425700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5657850" y="3865563"/>
            <a:ext cx="655638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5661025" y="2586038"/>
            <a:ext cx="0" cy="126365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Plotting Points in the Rectangular Coordinate System </a:t>
            </a:r>
            <a:endParaRPr lang="en-US" altLang="en-US" i="1" dirty="0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55625" y="3165475"/>
            <a:ext cx="3689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To plot the point (4, –2),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we move 4 units to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right of the origin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and 2 units down.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55625" y="1452563"/>
            <a:ext cx="3345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Plot the point (4, –2</a:t>
            </a:r>
            <a:r>
              <a:rPr lang="en-US" altLang="en-US" dirty="0" smtClean="0"/>
              <a:t>). </a:t>
            </a:r>
            <a:endParaRPr lang="en-US" altLang="en-US" dirty="0"/>
          </a:p>
        </p:txBody>
      </p:sp>
      <p:cxnSp>
        <p:nvCxnSpPr>
          <p:cNvPr id="12293" name="Straight Arrow Connector 11"/>
          <p:cNvCxnSpPr>
            <a:cxnSpLocks noChangeShapeType="1"/>
          </p:cNvCxnSpPr>
          <p:nvPr/>
        </p:nvCxnSpPr>
        <p:spPr bwMode="auto">
          <a:xfrm>
            <a:off x="8763000" y="3716338"/>
            <a:ext cx="0" cy="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AutoShape 14"/>
          <p:cNvCxnSpPr>
            <a:cxnSpLocks noChangeShapeType="1"/>
          </p:cNvCxnSpPr>
          <p:nvPr/>
        </p:nvCxnSpPr>
        <p:spPr bwMode="auto">
          <a:xfrm>
            <a:off x="8763000" y="3716338"/>
            <a:ext cx="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5" name="Picture 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4975" y="1613693"/>
            <a:ext cx="45180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38" name="Object 18"/>
          <p:cNvGraphicFramePr>
            <a:graphicFrameLocks noChangeAspect="1"/>
          </p:cNvGraphicFramePr>
          <p:nvPr/>
        </p:nvGraphicFramePr>
        <p:xfrm>
          <a:off x="7777163" y="445452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819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163" y="445452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7866437" y="3876675"/>
            <a:ext cx="0" cy="62565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06E41B-876E-4B24-A587-3A8594A83DCD}"/>
              </a:ext>
            </a:extLst>
          </p:cNvPr>
          <p:cNvSpPr/>
          <p:nvPr/>
        </p:nvSpPr>
        <p:spPr bwMode="auto">
          <a:xfrm>
            <a:off x="8588375" y="3429000"/>
            <a:ext cx="174625" cy="4048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p:cxnSp>
        <p:nvCxnSpPr>
          <p:cNvPr id="2" name="Straight Arrow Connector 11"/>
          <p:cNvCxnSpPr>
            <a:cxnSpLocks noChangeShapeType="1"/>
          </p:cNvCxnSpPr>
          <p:nvPr/>
        </p:nvCxnSpPr>
        <p:spPr bwMode="auto">
          <a:xfrm>
            <a:off x="6500813" y="3876675"/>
            <a:ext cx="1347787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Graphs of Equations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relationship between two quantities can be expressed as an </a:t>
            </a:r>
            <a:r>
              <a:rPr lang="en-US" altLang="en-US" b="1" dirty="0"/>
              <a:t>equation in two variables</a:t>
            </a:r>
            <a:r>
              <a:rPr lang="en-US" altLang="en-US" dirty="0"/>
              <a:t>, such as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b="1" dirty="0"/>
              <a:t>solution of an equation in two variables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, is an ordered pair of real numbers with the following property:  When the </a:t>
            </a:r>
            <a:r>
              <a:rPr lang="en-US" altLang="en-US" i="1" dirty="0"/>
              <a:t>x</a:t>
            </a:r>
            <a:r>
              <a:rPr lang="en-US" altLang="en-US" dirty="0"/>
              <a:t>-coordinate is substituted for </a:t>
            </a:r>
            <a:r>
              <a:rPr lang="en-US" altLang="en-US" i="1" dirty="0"/>
              <a:t>x</a:t>
            </a:r>
            <a:r>
              <a:rPr lang="en-US" altLang="en-US" dirty="0"/>
              <a:t> and the </a:t>
            </a:r>
            <a:r>
              <a:rPr lang="en-US" altLang="en-US" i="1" dirty="0"/>
              <a:t>y</a:t>
            </a:r>
            <a:r>
              <a:rPr lang="en-US" altLang="en-US" dirty="0"/>
              <a:t>-coordinate is substituted for </a:t>
            </a:r>
            <a:r>
              <a:rPr lang="en-US" altLang="en-US" i="1" dirty="0"/>
              <a:t>y</a:t>
            </a:r>
            <a:r>
              <a:rPr lang="en-US" altLang="en-US" dirty="0"/>
              <a:t> in the equation, we obtain a true statement.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6C97C9A7-93F3-4CE6-82A6-DA04A9C3166E}"/>
                  </a:ext>
                </a:extLst>
              </p:cNvPr>
              <p:cNvSpPr txBox="1"/>
              <p:nvPr/>
            </p:nvSpPr>
            <p:spPr>
              <a:xfrm>
                <a:off x="3600450" y="2790646"/>
                <a:ext cx="17671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97C9A7-93F3-4CE6-82A6-DA04A9C31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50" y="2790646"/>
                <a:ext cx="176715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3:  Graphing an Equation Using the Point-Plotting Method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Graph </a:t>
            </a:r>
          </a:p>
          <a:p>
            <a:endParaRPr lang="en-US" altLang="en-US" dirty="0"/>
          </a:p>
          <a:p>
            <a:r>
              <a:rPr lang="en-US" altLang="en-US" dirty="0"/>
              <a:t>Select integers for </a:t>
            </a:r>
            <a:r>
              <a:rPr lang="en-US" altLang="en-US" i="1" dirty="0"/>
              <a:t>x</a:t>
            </a:r>
            <a:r>
              <a:rPr lang="en-US" altLang="en-US" dirty="0"/>
              <a:t>, starting with –4 and ending with 2.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7E01412-B7A3-4069-9A12-F323CB23F80A}"/>
                  </a:ext>
                </a:extLst>
              </p:cNvPr>
              <p:cNvSpPr txBox="1"/>
              <p:nvPr/>
            </p:nvSpPr>
            <p:spPr>
              <a:xfrm>
                <a:off x="1552671" y="1626427"/>
                <a:ext cx="18188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E01412-B7A3-4069-9A12-F323CB23F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671" y="1626427"/>
                <a:ext cx="1818831" cy="430887"/>
              </a:xfrm>
              <a:prstGeom prst="rect">
                <a:avLst/>
              </a:prstGeom>
              <a:blipFill>
                <a:blip r:embed="rId2"/>
                <a:stretch>
                  <a:fillRect l="-336" t="-25714" r="-1107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19195</TotalTime>
  <Words>832</Words>
  <Application>Microsoft Office PowerPoint</Application>
  <PresentationFormat>Letter Paper (8.5x11 in)</PresentationFormat>
  <Paragraphs>93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Tahoma</vt:lpstr>
      <vt:lpstr>Times New Roman</vt:lpstr>
      <vt:lpstr>Arial Narrow</vt:lpstr>
      <vt:lpstr>Cambria Math</vt:lpstr>
      <vt:lpstr>Calibri</vt:lpstr>
      <vt:lpstr>3_Custom Design</vt:lpstr>
      <vt:lpstr>Equation</vt:lpstr>
      <vt:lpstr>PowerPoint Presentation</vt:lpstr>
      <vt:lpstr>Objectives</vt:lpstr>
      <vt:lpstr>The Rectangular Coordinate System</vt:lpstr>
      <vt:lpstr>The Rectangular Coordinate System (continued)</vt:lpstr>
      <vt:lpstr>Plotting Points in the Rectangular Coordinate System</vt:lpstr>
      <vt:lpstr>Example 1a:  Plotting Points in the Rectangular Coordinate System</vt:lpstr>
      <vt:lpstr>Example 1b:  Plotting Points in the Rectangular Coordinate System </vt:lpstr>
      <vt:lpstr>Graphs of Equations</vt:lpstr>
      <vt:lpstr>Example 3:  Graphing an Equation Using the Point-Plotting Method</vt:lpstr>
      <vt:lpstr>Example 3:  Graphing an Equation Using the Point-Plotting Method (continued)</vt:lpstr>
      <vt:lpstr>Example 3:  Graphing an Equation Using the Point-Plotting Method (continued)</vt:lpstr>
      <vt:lpstr>Graphing Utilities</vt:lpstr>
      <vt:lpstr>Example 4:  Understanding the Viewing Rectangle</vt:lpstr>
      <vt:lpstr>Intercepts</vt:lpstr>
      <vt:lpstr>Example 5:  Identifying Intercepts</vt:lpstr>
      <vt:lpstr>Example 6:  Interpret Information Given by Graphs</vt:lpstr>
      <vt:lpstr>Example 6:  Interpret Information Given by Graphs      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1172</cp:revision>
  <cp:lastPrinted>2001-11-04T00:51:13Z</cp:lastPrinted>
  <dcterms:created xsi:type="dcterms:W3CDTF">2005-02-25T19:46:41Z</dcterms:created>
  <dcterms:modified xsi:type="dcterms:W3CDTF">2023-01-03T15:56:11Z</dcterms:modified>
</cp:coreProperties>
</file>