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17"/>
  </p:notesMasterIdLst>
  <p:handoutMasterIdLst>
    <p:handoutMasterId r:id="rId18"/>
  </p:handoutMasterIdLst>
  <p:sldIdLst>
    <p:sldId id="956" r:id="rId2"/>
    <p:sldId id="1507" r:id="rId3"/>
    <p:sldId id="1508" r:id="rId4"/>
    <p:sldId id="1499" r:id="rId5"/>
    <p:sldId id="1509" r:id="rId6"/>
    <p:sldId id="1501" r:id="rId7"/>
    <p:sldId id="1515" r:id="rId8"/>
    <p:sldId id="1516" r:id="rId9"/>
    <p:sldId id="1517" r:id="rId10"/>
    <p:sldId id="1519" r:id="rId11"/>
    <p:sldId id="1522" r:id="rId12"/>
    <p:sldId id="1523" r:id="rId13"/>
    <p:sldId id="1510" r:id="rId14"/>
    <p:sldId id="1511" r:id="rId15"/>
    <p:sldId id="1513" r:id="rId16"/>
  </p:sldIdLst>
  <p:sldSz cx="9144000" cy="6858000" type="letter"/>
  <p:notesSz cx="6858000" cy="9144000"/>
  <p:embeddedFontLst>
    <p:embeddedFont>
      <p:font typeface="Tahoma" pitchFamily="34" charset="0"/>
      <p:regular r:id="rId19"/>
      <p:bold r:id="rId20"/>
    </p:embeddedFont>
    <p:embeddedFont>
      <p:font typeface="Arial Narrow" pitchFamily="34" charset="0"/>
      <p:regular r:id="rId21"/>
      <p:bold r:id="rId22"/>
      <p:italic r:id="rId23"/>
      <p:boldItalic r:id="rId24"/>
    </p:embeddedFont>
    <p:embeddedFont>
      <p:font typeface="Cambria Math" pitchFamily="18" charset="0"/>
      <p:regular r:id="rId25"/>
    </p:embeddedFont>
    <p:embeddedFont>
      <p:font typeface="Calibri" pitchFamily="34" charset="0"/>
      <p:regular r:id="rId26"/>
      <p:bold r:id="rId27"/>
      <p:italic r:id="rId28"/>
      <p:boldItalic r:id="rId29"/>
    </p:embeddedFont>
  </p:embeddedFontLst>
  <p:custDataLst>
    <p:tags r:id="rId30"/>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66"/>
    <a:srgbClr val="E86542"/>
    <a:srgbClr val="4F2270"/>
    <a:srgbClr val="441D61"/>
    <a:srgbClr val="FFFFFF"/>
    <a:srgbClr val="3399FF"/>
    <a:srgbClr val="CCECFF"/>
    <a:srgbClr val="2BCEDF"/>
    <a:srgbClr val="BFE8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95" autoAdjust="0"/>
    <p:restoredTop sz="93129" autoAdjust="0"/>
  </p:normalViewPr>
  <p:slideViewPr>
    <p:cSldViewPr snapToGrid="0" snapToObjects="1">
      <p:cViewPr>
        <p:scale>
          <a:sx n="79" d="100"/>
          <a:sy n="79" d="100"/>
        </p:scale>
        <p:origin x="-120" y="186"/>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4898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7963" y="1187450"/>
            <a:ext cx="8705850" cy="512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E86542"/>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037" name="Straight Connector 4"/>
          <p:cNvCxnSpPr>
            <a:cxnSpLocks noChangeShapeType="1"/>
          </p:cNvCxnSpPr>
          <p:nvPr userDrawn="1"/>
        </p:nvCxnSpPr>
        <p:spPr bwMode="auto">
          <a:xfrm>
            <a:off x="0" y="1038225"/>
            <a:ext cx="9144000" cy="0"/>
          </a:xfrm>
          <a:prstGeom prst="line">
            <a:avLst/>
          </a:prstGeom>
          <a:noFill/>
          <a:ln w="44450" algn="ctr">
            <a:solidFill>
              <a:srgbClr val="E86542"/>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FF">
            <a:alpha val="98822"/>
          </a:srgbClr>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5</a:t>
            </a:r>
          </a:p>
        </p:txBody>
      </p:sp>
      <p:sp>
        <p:nvSpPr>
          <p:cNvPr id="4100" name="Rectangle 3"/>
          <p:cNvSpPr>
            <a:spLocks noChangeArrowheads="1"/>
          </p:cNvSpPr>
          <p:nvPr/>
        </p:nvSpPr>
        <p:spPr bwMode="auto">
          <a:xfrm>
            <a:off x="609600" y="1933575"/>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Systems of Equations and Inequalities</a:t>
            </a:r>
          </a:p>
        </p:txBody>
      </p:sp>
      <p:sp>
        <p:nvSpPr>
          <p:cNvPr id="4101" name="Text Box 37"/>
          <p:cNvSpPr txBox="1">
            <a:spLocks noChangeArrowheads="1"/>
          </p:cNvSpPr>
          <p:nvPr/>
        </p:nvSpPr>
        <p:spPr bwMode="auto">
          <a:xfrm>
            <a:off x="609600" y="4245817"/>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5.2 Systems of Linear Equations in Three Variables</a:t>
            </a:r>
          </a:p>
        </p:txBody>
      </p:sp>
      <p:pic>
        <p:nvPicPr>
          <p:cNvPr id="2" name="Picture 1" descr="A close up of a logo&#10;&#10;Description automatically generated">
            <a:extLst>
              <a:ext uri="{FF2B5EF4-FFF2-40B4-BE49-F238E27FC236}">
                <a16:creationId xmlns="" xmlns:a16="http://schemas.microsoft.com/office/drawing/2014/main" id="{7C88A565-983E-44BE-9EFF-668C676F7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08194"/>
            <a:ext cx="3916127" cy="4954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a:t>Example 2:  Solving a System in Three Variables</a:t>
            </a:r>
          </a:p>
        </p:txBody>
      </p:sp>
      <p:sp>
        <p:nvSpPr>
          <p:cNvPr id="81923" name="Rectangle 3"/>
          <p:cNvSpPr>
            <a:spLocks noGrp="1" noChangeArrowheads="1"/>
          </p:cNvSpPr>
          <p:nvPr>
            <p:ph type="body" idx="1"/>
          </p:nvPr>
        </p:nvSpPr>
        <p:spPr/>
        <p:txBody>
          <a:bodyPr/>
          <a:lstStyle/>
          <a:p>
            <a:r>
              <a:rPr lang="en-US" altLang="en-US" b="1" dirty="0"/>
              <a:t>Step 4  Back-substitute the values found for two variables into one of the original equations to find the value of the third variable.</a:t>
            </a:r>
          </a:p>
          <a:p>
            <a:r>
              <a:rPr lang="en-US" altLang="en-US" b="1" dirty="0"/>
              <a:t>	    </a:t>
            </a:r>
            <a:r>
              <a:rPr lang="en-US" altLang="en-US" i="1" dirty="0"/>
              <a:t>x</a:t>
            </a:r>
            <a:r>
              <a:rPr lang="en-US" altLang="en-US" dirty="0"/>
              <a:t> + 4</a:t>
            </a:r>
            <a:r>
              <a:rPr lang="en-US" altLang="en-US" i="1" dirty="0"/>
              <a:t>y</a:t>
            </a:r>
            <a:r>
              <a:rPr lang="en-US" altLang="en-US" dirty="0"/>
              <a:t> – </a:t>
            </a:r>
            <a:r>
              <a:rPr lang="en-US" altLang="en-US" i="1" dirty="0"/>
              <a:t>z</a:t>
            </a:r>
            <a:r>
              <a:rPr lang="en-US" altLang="en-US" dirty="0"/>
              <a:t> = 20 </a:t>
            </a:r>
          </a:p>
          <a:p>
            <a:r>
              <a:rPr lang="en-US" altLang="en-US" dirty="0"/>
              <a:t>	 1 + 4(4) – </a:t>
            </a:r>
            <a:r>
              <a:rPr lang="en-US" altLang="en-US" i="1" dirty="0"/>
              <a:t>z</a:t>
            </a:r>
            <a:r>
              <a:rPr lang="en-US" altLang="en-US" dirty="0"/>
              <a:t> = 20</a:t>
            </a:r>
          </a:p>
          <a:p>
            <a:r>
              <a:rPr lang="en-US" altLang="en-US" dirty="0"/>
              <a:t>		17 – </a:t>
            </a:r>
            <a:r>
              <a:rPr lang="en-US" altLang="en-US" i="1" dirty="0"/>
              <a:t>z</a:t>
            </a:r>
            <a:r>
              <a:rPr lang="en-US" altLang="en-US" dirty="0"/>
              <a:t> = 20</a:t>
            </a:r>
          </a:p>
          <a:p>
            <a:r>
              <a:rPr lang="en-US" altLang="en-US" dirty="0"/>
              <a:t>		      –</a:t>
            </a:r>
            <a:r>
              <a:rPr lang="en-US" altLang="en-US" i="1" dirty="0"/>
              <a:t>z</a:t>
            </a:r>
            <a:r>
              <a:rPr lang="en-US" altLang="en-US" dirty="0"/>
              <a:t> = 3</a:t>
            </a:r>
          </a:p>
          <a:p>
            <a:r>
              <a:rPr lang="en-US" altLang="en-US" i="1" dirty="0"/>
              <a:t>		        z</a:t>
            </a:r>
            <a:r>
              <a:rPr lang="en-US" altLang="en-US" dirty="0"/>
              <a:t> = </a:t>
            </a:r>
            <a:r>
              <a:rPr lang="en-US" altLang="en-US" dirty="0" smtClean="0"/>
              <a:t>–3 </a:t>
            </a:r>
            <a:endParaRPr lang="en-US" altLang="en-US" dirty="0"/>
          </a:p>
          <a:p>
            <a:pPr>
              <a:spcBef>
                <a:spcPts val="0"/>
              </a:spcBef>
            </a:pPr>
            <a:r>
              <a:rPr lang="en-US" altLang="en-US" dirty="0"/>
              <a:t>The proposed solution is (1, 4, –3). By substituting the values for </a:t>
            </a:r>
            <a:r>
              <a:rPr lang="en-US" altLang="en-US" i="1" dirty="0"/>
              <a:t>x, y</a:t>
            </a:r>
            <a:r>
              <a:rPr lang="en-US" altLang="en-US" dirty="0"/>
              <a:t>, and </a:t>
            </a:r>
            <a:r>
              <a:rPr lang="en-US" altLang="en-US" i="1" dirty="0"/>
              <a:t>z</a:t>
            </a:r>
            <a:r>
              <a:rPr lang="en-US" altLang="en-US" dirty="0"/>
              <a:t> into each of the original three equations you will find the solution set is {(1, 4, –3)}.</a:t>
            </a:r>
          </a:p>
          <a:p>
            <a:endParaRPr lang="en-US" altLang="en-US" i="1" dirty="0"/>
          </a:p>
          <a:p>
            <a:endParaRPr lang="en-US" altLang="en-US" b="1" dirty="0"/>
          </a:p>
          <a:p>
            <a:endParaRPr lang="en-US" altLang="en-US" b="1" dirty="0"/>
          </a:p>
          <a:p>
            <a:endParaRPr lang="en-US" altLang="en-US" dirty="0"/>
          </a:p>
        </p:txBody>
      </p:sp>
    </p:spTree>
    <p:extLst>
      <p:ext uri="{BB962C8B-B14F-4D97-AF65-F5344CB8AC3E}">
        <p14:creationId xmlns:p14="http://schemas.microsoft.com/office/powerpoint/2010/main" val="13185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animEffect transition="in" filter="fade">
                                      <p:cBhvr>
                                        <p:cTn id="7" dur="500"/>
                                        <p:tgtEl>
                                          <p:spTgt spid="819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23">
                                            <p:txEl>
                                              <p:pRg st="3" end="3"/>
                                            </p:txEl>
                                          </p:spTgt>
                                        </p:tgtEl>
                                        <p:attrNameLst>
                                          <p:attrName>style.visibility</p:attrName>
                                        </p:attrNameLst>
                                      </p:cBhvr>
                                      <p:to>
                                        <p:strVal val="visible"/>
                                      </p:to>
                                    </p:set>
                                    <p:animEffect transition="in" filter="fade">
                                      <p:cBhvr>
                                        <p:cTn id="12" dur="500"/>
                                        <p:tgtEl>
                                          <p:spTgt spid="819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animEffect transition="in" filter="fade">
                                      <p:cBhvr>
                                        <p:cTn id="17" dur="500"/>
                                        <p:tgtEl>
                                          <p:spTgt spid="819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23">
                                            <p:txEl>
                                              <p:pRg st="5" end="5"/>
                                            </p:txEl>
                                          </p:spTgt>
                                        </p:tgtEl>
                                        <p:attrNameLst>
                                          <p:attrName>style.visibility</p:attrName>
                                        </p:attrNameLst>
                                      </p:cBhvr>
                                      <p:to>
                                        <p:strVal val="visible"/>
                                      </p:to>
                                    </p:set>
                                    <p:animEffect transition="in" filter="fade">
                                      <p:cBhvr>
                                        <p:cTn id="22" dur="500"/>
                                        <p:tgtEl>
                                          <p:spTgt spid="819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23">
                                            <p:txEl>
                                              <p:pRg st="6" end="6"/>
                                            </p:txEl>
                                          </p:spTgt>
                                        </p:tgtEl>
                                        <p:attrNameLst>
                                          <p:attrName>style.visibility</p:attrName>
                                        </p:attrNameLst>
                                      </p:cBhvr>
                                      <p:to>
                                        <p:strVal val="visible"/>
                                      </p:to>
                                    </p:set>
                                    <p:animEffect transition="in" filter="fade">
                                      <p:cBhvr>
                                        <p:cTn id="27" dur="500"/>
                                        <p:tgtEl>
                                          <p:spTgt spid="81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dirty="0"/>
              <a:t>Example 4:  Application</a:t>
            </a:r>
          </a:p>
        </p:txBody>
      </p:sp>
      <mc:AlternateContent xmlns:mc="http://schemas.openxmlformats.org/markup-compatibility/2006">
        <mc:Choice xmlns:a14="http://schemas.microsoft.com/office/drawing/2010/main" Requires="a14">
          <p:sp>
            <p:nvSpPr>
              <p:cNvPr id="86019" name="Rectangle 3"/>
              <p:cNvSpPr>
                <a:spLocks noGrp="1" noChangeArrowheads="1"/>
              </p:cNvSpPr>
              <p:nvPr>
                <p:ph type="body" idx="1"/>
              </p:nvPr>
            </p:nvSpPr>
            <p:spPr/>
            <p:txBody>
              <a:bodyPr/>
              <a:lstStyle/>
              <a:p>
                <a:r>
                  <a:rPr lang="en-US" altLang="en-US" dirty="0"/>
                  <a:t>Find the quadratic function </a:t>
                </a:r>
                <a14:m>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m:t>
                    </m:r>
                    <m:r>
                      <a:rPr lang="en-US" altLang="en-US" b="0" i="1" smtClean="0">
                        <a:latin typeface="Cambria Math" panose="02040503050406030204" pitchFamily="18" charset="0"/>
                      </a:rPr>
                      <m:t>𝑎</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m:t>
                    </m:r>
                    <m:r>
                      <a:rPr lang="en-US" altLang="en-US" b="0" i="1" smtClean="0">
                        <a:latin typeface="Cambria Math" panose="02040503050406030204" pitchFamily="18" charset="0"/>
                      </a:rPr>
                      <m:t>𝑏𝑥</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oMath>
                </a14:m>
                <a:r>
                  <a:rPr lang="en-US" altLang="en-US" dirty="0"/>
                  <a:t> whose graph passes through the points (1, 4), (2, 1), and (3, 4).</a:t>
                </a:r>
              </a:p>
              <a:p>
                <a:r>
                  <a:rPr lang="en-US" altLang="en-US" dirty="0"/>
                  <a:t>We begin by substituting each ordered pair into the equation </a:t>
                </a:r>
                <a14:m>
                  <m:oMath xmlns:m="http://schemas.openxmlformats.org/officeDocument/2006/math">
                    <m:r>
                      <a:rPr lang="en-US" altLang="en-US" i="1">
                        <a:latin typeface="Cambria Math" panose="02040503050406030204" pitchFamily="18" charset="0"/>
                      </a:rPr>
                      <m:t>𝑦</m:t>
                    </m:r>
                    <m:r>
                      <a:rPr lang="en-US" altLang="en-US" i="1">
                        <a:latin typeface="Cambria Math" panose="02040503050406030204" pitchFamily="18" charset="0"/>
                      </a:rPr>
                      <m:t>=</m:t>
                    </m:r>
                    <m:r>
                      <a:rPr lang="en-US" altLang="en-US" i="1">
                        <a:latin typeface="Cambria Math" panose="02040503050406030204" pitchFamily="18" charset="0"/>
                      </a:rPr>
                      <m:t>𝑎</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m:t>
                    </m:r>
                    <m:r>
                      <a:rPr lang="en-US" altLang="en-US" i="1">
                        <a:latin typeface="Cambria Math" panose="02040503050406030204" pitchFamily="18" charset="0"/>
                      </a:rPr>
                      <m:t>𝑏𝑥</m:t>
                    </m:r>
                    <m:r>
                      <a:rPr lang="en-US" altLang="en-US" i="1">
                        <a:latin typeface="Cambria Math" panose="02040503050406030204" pitchFamily="18" charset="0"/>
                      </a:rPr>
                      <m:t>+</m:t>
                    </m:r>
                    <m:r>
                      <a:rPr lang="en-US" altLang="en-US" i="1">
                        <a:latin typeface="Cambria Math" panose="02040503050406030204" pitchFamily="18" charset="0"/>
                      </a:rPr>
                      <m:t>𝑐</m:t>
                    </m:r>
                  </m:oMath>
                </a14:m>
                <a:r>
                  <a:rPr lang="en-US" altLang="en-US" dirty="0"/>
                  <a:t>:</a:t>
                </a:r>
              </a:p>
              <a:p>
                <a:pPr/>
                <a14:m>
                  <m:oMathPara xmlns:m="http://schemas.openxmlformats.org/officeDocument/2006/math">
                    <m:oMathParaPr>
                      <m:jc m:val="left"/>
                    </m:oMathParaPr>
                    <m:oMath xmlns:m="http://schemas.openxmlformats.org/officeDocument/2006/math">
                      <m:r>
                        <a:rPr lang="en-US" altLang="en-US" i="1">
                          <a:latin typeface="Cambria Math" panose="02040503050406030204" pitchFamily="18" charset="0"/>
                        </a:rPr>
                        <m:t>𝑦</m:t>
                      </m:r>
                      <m:r>
                        <a:rPr lang="en-US" altLang="en-US" i="1">
                          <a:latin typeface="Cambria Math" panose="02040503050406030204" pitchFamily="18" charset="0"/>
                        </a:rPr>
                        <m:t>=</m:t>
                      </m:r>
                      <m:r>
                        <a:rPr lang="en-US" altLang="en-US" i="1">
                          <a:latin typeface="Cambria Math" panose="02040503050406030204" pitchFamily="18" charset="0"/>
                        </a:rPr>
                        <m:t>𝑎</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m:t>
                      </m:r>
                      <m:r>
                        <a:rPr lang="en-US" altLang="en-US" i="1">
                          <a:latin typeface="Cambria Math" panose="02040503050406030204" pitchFamily="18" charset="0"/>
                        </a:rPr>
                        <m:t>𝑏𝑥</m:t>
                      </m:r>
                      <m:r>
                        <a:rPr lang="en-US" altLang="en-US" i="1">
                          <a:latin typeface="Cambria Math" panose="02040503050406030204" pitchFamily="18" charset="0"/>
                        </a:rPr>
                        <m:t>+</m:t>
                      </m:r>
                      <m:r>
                        <a:rPr lang="en-US" altLang="en-US" i="1">
                          <a:latin typeface="Cambria Math" panose="02040503050406030204" pitchFamily="18" charset="0"/>
                        </a:rPr>
                        <m:t>𝑐</m:t>
                      </m:r>
                    </m:oMath>
                  </m:oMathPara>
                </a14:m>
                <a:endParaRPr lang="en-US" altLang="en-US" dirty="0"/>
              </a:p>
              <a:p>
                <a:pPr/>
                <a14:m>
                  <m:oMathPara xmlns:m="http://schemas.openxmlformats.org/officeDocument/2006/math">
                    <m:oMathParaPr>
                      <m:jc m:val="left"/>
                    </m:oMathParaPr>
                    <m:oMath xmlns:m="http://schemas.openxmlformats.org/officeDocument/2006/math">
                      <m:r>
                        <a:rPr lang="en-US" altLang="en-US" b="0" i="1" smtClean="0">
                          <a:solidFill>
                            <a:srgbClr val="0000FF"/>
                          </a:solidFill>
                          <a:latin typeface="Cambria Math" panose="02040503050406030204" pitchFamily="18" charset="0"/>
                        </a:rPr>
                        <m:t>4</m:t>
                      </m:r>
                      <m:r>
                        <a:rPr lang="en-US" altLang="en-US" b="0" i="1" smtClean="0">
                          <a:latin typeface="Cambria Math" panose="02040503050406030204" pitchFamily="18" charset="0"/>
                        </a:rPr>
                        <m:t>=</m:t>
                      </m:r>
                      <m:r>
                        <a:rPr lang="en-US" altLang="en-US" b="0" i="1" smtClean="0">
                          <a:latin typeface="Cambria Math" panose="02040503050406030204" pitchFamily="18" charset="0"/>
                        </a:rPr>
                        <m:t>𝑎</m:t>
                      </m:r>
                      <m:sSup>
                        <m:sSupPr>
                          <m:ctrlPr>
                            <a:rPr lang="en-US" altLang="en-US" b="0" i="1" smtClean="0">
                              <a:latin typeface="Cambria Math"/>
                            </a:rPr>
                          </m:ctrlPr>
                        </m:sSupPr>
                        <m:e>
                          <m:r>
                            <a:rPr lang="en-US" altLang="en-US" b="0" i="1" smtClean="0">
                              <a:latin typeface="Cambria Math" panose="02040503050406030204" pitchFamily="18" charset="0"/>
                            </a:rPr>
                            <m:t>(</m:t>
                          </m:r>
                          <m:r>
                            <a:rPr lang="en-US" altLang="en-US" b="0" i="1" smtClean="0">
                              <a:solidFill>
                                <a:srgbClr val="C00000"/>
                              </a:solidFill>
                              <a:latin typeface="Cambria Math" panose="02040503050406030204" pitchFamily="18" charset="0"/>
                            </a:rPr>
                            <m:t>1</m:t>
                          </m:r>
                          <m:r>
                            <a:rPr lang="en-US" altLang="en-US" b="0" i="1" smtClean="0">
                              <a:latin typeface="Cambria Math" panose="02040503050406030204" pitchFamily="18" charset="0"/>
                            </a:rPr>
                            <m:t>)</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m:t>
                      </m:r>
                      <m:r>
                        <a:rPr lang="en-US" altLang="en-US" b="0" i="1" smtClean="0">
                          <a:latin typeface="Cambria Math" panose="02040503050406030204" pitchFamily="18" charset="0"/>
                        </a:rPr>
                        <m:t>𝑏</m:t>
                      </m:r>
                      <m:d>
                        <m:dPr>
                          <m:ctrlPr>
                            <a:rPr lang="en-US" altLang="en-US" b="0" i="1" smtClean="0">
                              <a:latin typeface="Cambria Math"/>
                            </a:rPr>
                          </m:ctrlPr>
                        </m:dPr>
                        <m:e>
                          <m:r>
                            <a:rPr lang="en-US" altLang="en-US" i="1">
                              <a:solidFill>
                                <a:srgbClr val="C00000"/>
                              </a:solidFill>
                              <a:latin typeface="Cambria Math" panose="02040503050406030204" pitchFamily="18" charset="0"/>
                            </a:rPr>
                            <m:t>1</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𝑐</m:t>
                      </m:r>
                    </m:oMath>
                  </m:oMathPara>
                </a14:m>
                <a:endParaRPr lang="en-US" altLang="en-US" dirty="0"/>
              </a:p>
              <a:p>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4=</m:t>
                      </m:r>
                      <m:r>
                        <a:rPr lang="en-US" altLang="en-US" b="0" i="1" smtClean="0">
                          <a:latin typeface="Cambria Math" panose="02040503050406030204" pitchFamily="18" charset="0"/>
                        </a:rPr>
                        <m:t>𝑎</m:t>
                      </m:r>
                      <m:r>
                        <a:rPr lang="en-US" altLang="en-US" b="0" i="1" smtClean="0">
                          <a:latin typeface="Cambria Math" panose="02040503050406030204" pitchFamily="18" charset="0"/>
                        </a:rPr>
                        <m:t>+</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oMath>
                  </m:oMathPara>
                </a14:m>
                <a:endParaRPr lang="en-US" altLang="en-US" dirty="0"/>
              </a:p>
              <a:p>
                <a:endParaRPr lang="en-US" altLang="en-US" dirty="0"/>
              </a:p>
            </p:txBody>
          </p:sp>
        </mc:Choice>
        <mc:Fallback>
          <p:sp>
            <p:nvSpPr>
              <p:cNvPr id="86019"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01" t="-1190" r="-2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BFA1DCFD-0546-4F2A-B1E0-293822F2BAF8}"/>
                  </a:ext>
                </a:extLst>
              </p:cNvPr>
              <p:cNvSpPr txBox="1"/>
              <p:nvPr/>
            </p:nvSpPr>
            <p:spPr>
              <a:xfrm>
                <a:off x="232682" y="4692304"/>
                <a:ext cx="299792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𝑦</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𝑏𝑥</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id="{BFA1DCFD-0546-4F2A-B1E0-293822F2BAF8}"/>
                  </a:ext>
                </a:extLst>
              </p:cNvPr>
              <p:cNvSpPr txBox="1">
                <a:spLocks noRot="1" noChangeAspect="1" noMove="1" noResize="1" noEditPoints="1" noAdjustHandles="1" noChangeArrowheads="1" noChangeShapeType="1" noTextEdit="1"/>
              </p:cNvSpPr>
              <p:nvPr/>
            </p:nvSpPr>
            <p:spPr>
              <a:xfrm>
                <a:off x="232682" y="4692304"/>
                <a:ext cx="2997925"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 xmlns:a16="http://schemas.microsoft.com/office/drawing/2014/main" id="{732647F9-FD2C-4EBE-B8C7-179F0D7F8FB6}"/>
                  </a:ext>
                </a:extLst>
              </p:cNvPr>
              <p:cNvSpPr txBox="1"/>
              <p:nvPr/>
            </p:nvSpPr>
            <p:spPr>
              <a:xfrm>
                <a:off x="337185" y="5111578"/>
                <a:ext cx="342655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en-US" b="0" i="1" smtClean="0">
                          <a:solidFill>
                            <a:srgbClr val="0000FF"/>
                          </a:solidFill>
                          <a:latin typeface="Cambria Math" panose="02040503050406030204" pitchFamily="18" charset="0"/>
                        </a:rPr>
                        <m:t>1</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𝑎</m:t>
                      </m:r>
                      <m:sSup>
                        <m:sSupPr>
                          <m:ctrlPr>
                            <a:rPr lang="en-US" altLang="en-US" b="0" i="1" smtClean="0">
                              <a:solidFill>
                                <a:schemeClr val="tx1"/>
                              </a:solidFill>
                              <a:latin typeface="Cambria Math"/>
                            </a:rPr>
                          </m:ctrlPr>
                        </m:sSupPr>
                        <m:e>
                          <m:r>
                            <a:rPr lang="en-US" altLang="en-US" b="0" i="1" smtClean="0">
                              <a:solidFill>
                                <a:schemeClr val="tx1"/>
                              </a:solidFill>
                              <a:latin typeface="Cambria Math" panose="02040503050406030204" pitchFamily="18" charset="0"/>
                            </a:rPr>
                            <m:t>(</m:t>
                          </m:r>
                          <m:r>
                            <a:rPr lang="en-US" altLang="en-US" b="0" i="1" smtClean="0">
                              <a:solidFill>
                                <a:srgbClr val="C00000"/>
                              </a:solidFill>
                              <a:latin typeface="Cambria Math" panose="02040503050406030204" pitchFamily="18" charset="0"/>
                            </a:rPr>
                            <m:t>2</m:t>
                          </m:r>
                          <m:r>
                            <a:rPr lang="en-US" altLang="en-US" b="0" i="1" smtClean="0">
                              <a:solidFill>
                                <a:schemeClr val="tx1"/>
                              </a:solidFill>
                              <a:latin typeface="Cambria Math" panose="02040503050406030204" pitchFamily="18" charset="0"/>
                            </a:rPr>
                            <m:t>)</m:t>
                          </m:r>
                        </m:e>
                        <m:sup>
                          <m:r>
                            <a:rPr lang="en-US" altLang="en-US" b="0" i="1" smtClean="0">
                              <a:solidFill>
                                <a:schemeClr val="tx1"/>
                              </a:solidFill>
                              <a:latin typeface="Cambria Math" panose="02040503050406030204" pitchFamily="18" charset="0"/>
                            </a:rPr>
                            <m:t>2</m:t>
                          </m:r>
                        </m:sup>
                      </m:sSup>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𝑏</m:t>
                      </m:r>
                      <m:d>
                        <m:dPr>
                          <m:ctrlPr>
                            <a:rPr lang="en-US" altLang="en-US" b="0" i="1" smtClean="0">
                              <a:solidFill>
                                <a:schemeClr val="tx1"/>
                              </a:solidFill>
                              <a:latin typeface="Cambria Math"/>
                            </a:rPr>
                          </m:ctrlPr>
                        </m:dPr>
                        <m:e>
                          <m:r>
                            <a:rPr lang="en-US" altLang="en-US" i="1">
                              <a:solidFill>
                                <a:srgbClr val="C00000"/>
                              </a:solidFill>
                              <a:latin typeface="Cambria Math" panose="02040503050406030204" pitchFamily="18" charset="0"/>
                            </a:rPr>
                            <m:t>2</m:t>
                          </m:r>
                        </m:e>
                      </m:d>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oMath>
                  </m:oMathPara>
                </a14:m>
                <a:endParaRPr lang="en-US" altLang="en-US" dirty="0">
                  <a:solidFill>
                    <a:schemeClr val="tx1"/>
                  </a:solidFill>
                </a:endParaRPr>
              </a:p>
            </p:txBody>
          </p:sp>
        </mc:Choice>
        <mc:Fallback>
          <p:sp>
            <p:nvSpPr>
              <p:cNvPr id="20" name="TextBox 19">
                <a:extLst>
                  <a:ext uri="{FF2B5EF4-FFF2-40B4-BE49-F238E27FC236}">
                    <a16:creationId xmlns="" xmlns:a16="http://schemas.microsoft.com/office/drawing/2014/main" xmlns:a14="http://schemas.microsoft.com/office/drawing/2010/main" id="{732647F9-FD2C-4EBE-B8C7-179F0D7F8FB6}"/>
                  </a:ext>
                </a:extLst>
              </p:cNvPr>
              <p:cNvSpPr txBox="1">
                <a:spLocks noRot="1" noChangeAspect="1" noMove="1" noResize="1" noEditPoints="1" noAdjustHandles="1" noChangeArrowheads="1" noChangeShapeType="1" noTextEdit="1"/>
              </p:cNvSpPr>
              <p:nvPr/>
            </p:nvSpPr>
            <p:spPr>
              <a:xfrm>
                <a:off x="337185" y="5111578"/>
                <a:ext cx="342655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 xmlns:a16="http://schemas.microsoft.com/office/drawing/2014/main" id="{BF6D0B87-CFFB-4E95-9639-9DED240805CE}"/>
                  </a:ext>
                </a:extLst>
              </p:cNvPr>
              <p:cNvSpPr txBox="1"/>
              <p:nvPr/>
            </p:nvSpPr>
            <p:spPr>
              <a:xfrm>
                <a:off x="232682" y="5563688"/>
                <a:ext cx="285423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1</m:t>
                      </m:r>
                      <m:r>
                        <a:rPr lang="en-US" i="0">
                          <a:solidFill>
                            <a:schemeClr val="tx1"/>
                          </a:solidFill>
                          <a:latin typeface="Cambria Math" panose="02040503050406030204" pitchFamily="18" charset="0"/>
                        </a:rPr>
                        <m:t>=4</m:t>
                      </m:r>
                      <m:r>
                        <a:rPr lang="en-US" i="1">
                          <a:solidFill>
                            <a:schemeClr val="tx1"/>
                          </a:solidFill>
                          <a:latin typeface="Cambria Math" panose="02040503050406030204" pitchFamily="18" charset="0"/>
                        </a:rPr>
                        <m:t>𝑎</m:t>
                      </m:r>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𝑏</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oMath>
                  </m:oMathPara>
                </a14:m>
                <a:endParaRPr lang="en-US" dirty="0">
                  <a:solidFill>
                    <a:schemeClr val="tx1"/>
                  </a:solidFill>
                </a:endParaRPr>
              </a:p>
            </p:txBody>
          </p:sp>
        </mc:Choice>
        <mc:Fallback xmlns="">
          <p:sp>
            <p:nvSpPr>
              <p:cNvPr id="22" name="TextBox 21">
                <a:extLst>
                  <a:ext uri="{FF2B5EF4-FFF2-40B4-BE49-F238E27FC236}">
                    <a16:creationId xmlns:a16="http://schemas.microsoft.com/office/drawing/2014/main" id="{BF6D0B87-CFFB-4E95-9639-9DED240805CE}"/>
                  </a:ext>
                </a:extLst>
              </p:cNvPr>
              <p:cNvSpPr txBox="1">
                <a:spLocks noRot="1" noChangeAspect="1" noMove="1" noResize="1" noEditPoints="1" noAdjustHandles="1" noChangeArrowheads="1" noChangeShapeType="1" noTextEdit="1"/>
              </p:cNvSpPr>
              <p:nvPr/>
            </p:nvSpPr>
            <p:spPr>
              <a:xfrm>
                <a:off x="232682" y="5563688"/>
                <a:ext cx="2854233"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0ACACCF4-7BEC-4D7D-BC4D-14ACA08D300F}"/>
                  </a:ext>
                </a:extLst>
              </p:cNvPr>
              <p:cNvSpPr txBox="1"/>
              <p:nvPr/>
            </p:nvSpPr>
            <p:spPr>
              <a:xfrm>
                <a:off x="4967151" y="3418439"/>
                <a:ext cx="299792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𝑦</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sSup>
                        <m:sSupPr>
                          <m:ctrlPr>
                            <a:rPr lang="en-US" i="1">
                              <a:solidFill>
                                <a:schemeClr val="tx1"/>
                              </a:solidFill>
                              <a:latin typeface="Cambria Math"/>
                            </a:rPr>
                          </m:ctrlPr>
                        </m:sSupPr>
                        <m:e>
                          <m:r>
                            <a:rPr lang="en-US" i="1">
                              <a:solidFill>
                                <a:schemeClr val="tx1"/>
                              </a:solidFill>
                              <a:latin typeface="Cambria Math" panose="02040503050406030204" pitchFamily="18" charset="0"/>
                            </a:rPr>
                            <m:t>𝑥</m:t>
                          </m:r>
                        </m:e>
                        <m:sup>
                          <m:r>
                            <a:rPr lang="en-US" i="0">
                              <a:solidFill>
                                <a:schemeClr val="tx1"/>
                              </a:solidFill>
                              <a:latin typeface="Cambria Math" panose="02040503050406030204" pitchFamily="18" charset="0"/>
                            </a:rPr>
                            <m:t>2</m:t>
                          </m:r>
                        </m:sup>
                      </m:sSup>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𝑏𝑥</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oMath>
                  </m:oMathPara>
                </a14:m>
                <a:endParaRPr lang="en-US" dirty="0">
                  <a:solidFill>
                    <a:schemeClr val="tx1"/>
                  </a:solidFill>
                </a:endParaRPr>
              </a:p>
            </p:txBody>
          </p:sp>
        </mc:Choice>
        <mc:Fallback xmlns="">
          <p:sp>
            <p:nvSpPr>
              <p:cNvPr id="6" name="TextBox 5">
                <a:extLst>
                  <a:ext uri="{FF2B5EF4-FFF2-40B4-BE49-F238E27FC236}">
                    <a16:creationId xmlns:a16="http://schemas.microsoft.com/office/drawing/2014/main" id="{0ACACCF4-7BEC-4D7D-BC4D-14ACA08D300F}"/>
                  </a:ext>
                </a:extLst>
              </p:cNvPr>
              <p:cNvSpPr txBox="1">
                <a:spLocks noRot="1" noChangeAspect="1" noMove="1" noResize="1" noEditPoints="1" noAdjustHandles="1" noChangeArrowheads="1" noChangeShapeType="1" noTextEdit="1"/>
              </p:cNvSpPr>
              <p:nvPr/>
            </p:nvSpPr>
            <p:spPr>
              <a:xfrm>
                <a:off x="4967151" y="3418439"/>
                <a:ext cx="2997925"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 xmlns:a16="http://schemas.microsoft.com/office/drawing/2014/main" id="{045D7E37-424D-4EDE-A9DA-DF3AB078B47F}"/>
                  </a:ext>
                </a:extLst>
              </p:cNvPr>
              <p:cNvSpPr txBox="1"/>
              <p:nvPr/>
            </p:nvSpPr>
            <p:spPr>
              <a:xfrm>
                <a:off x="5015320" y="3970216"/>
                <a:ext cx="3426550" cy="52322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en-US" b="0" i="1" smtClean="0">
                          <a:solidFill>
                            <a:srgbClr val="0000FF"/>
                          </a:solidFill>
                          <a:latin typeface="Cambria Math" panose="02040503050406030204" pitchFamily="18" charset="0"/>
                        </a:rPr>
                        <m:t>4</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𝑎</m:t>
                      </m:r>
                      <m:sSup>
                        <m:sSupPr>
                          <m:ctrlPr>
                            <a:rPr lang="en-US" altLang="en-US" b="0" i="1" smtClean="0">
                              <a:solidFill>
                                <a:schemeClr val="tx1"/>
                              </a:solidFill>
                              <a:latin typeface="Cambria Math"/>
                            </a:rPr>
                          </m:ctrlPr>
                        </m:sSupPr>
                        <m:e>
                          <m:r>
                            <a:rPr lang="en-US" altLang="en-US" b="0" i="1" smtClean="0">
                              <a:solidFill>
                                <a:schemeClr val="tx1"/>
                              </a:solidFill>
                              <a:latin typeface="Cambria Math" panose="02040503050406030204" pitchFamily="18" charset="0"/>
                            </a:rPr>
                            <m:t>(</m:t>
                          </m:r>
                          <m:r>
                            <a:rPr lang="en-US" altLang="en-US" b="0" i="1" smtClean="0">
                              <a:solidFill>
                                <a:srgbClr val="C00000"/>
                              </a:solidFill>
                              <a:latin typeface="Cambria Math" panose="02040503050406030204" pitchFamily="18" charset="0"/>
                            </a:rPr>
                            <m:t>3</m:t>
                          </m:r>
                          <m:r>
                            <a:rPr lang="en-US" altLang="en-US" b="0" i="1" smtClean="0">
                              <a:solidFill>
                                <a:schemeClr val="tx1"/>
                              </a:solidFill>
                              <a:latin typeface="Cambria Math" panose="02040503050406030204" pitchFamily="18" charset="0"/>
                            </a:rPr>
                            <m:t>)</m:t>
                          </m:r>
                        </m:e>
                        <m:sup>
                          <m:r>
                            <a:rPr lang="en-US" altLang="en-US" b="0" i="1" smtClean="0">
                              <a:solidFill>
                                <a:schemeClr val="tx1"/>
                              </a:solidFill>
                              <a:latin typeface="Cambria Math" panose="02040503050406030204" pitchFamily="18" charset="0"/>
                            </a:rPr>
                            <m:t>2</m:t>
                          </m:r>
                        </m:sup>
                      </m:sSup>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𝑏</m:t>
                      </m:r>
                      <m:d>
                        <m:dPr>
                          <m:ctrlPr>
                            <a:rPr lang="en-US" altLang="en-US" b="0" i="1" smtClean="0">
                              <a:solidFill>
                                <a:schemeClr val="tx1"/>
                              </a:solidFill>
                              <a:latin typeface="Cambria Math"/>
                            </a:rPr>
                          </m:ctrlPr>
                        </m:dPr>
                        <m:e>
                          <m:r>
                            <a:rPr lang="en-US" altLang="en-US" i="1">
                              <a:solidFill>
                                <a:srgbClr val="C00000"/>
                              </a:solidFill>
                              <a:latin typeface="Cambria Math" panose="02040503050406030204" pitchFamily="18" charset="0"/>
                            </a:rPr>
                            <m:t>3</m:t>
                          </m:r>
                        </m:e>
                      </m:d>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oMath>
                  </m:oMathPara>
                </a14:m>
                <a:endParaRPr lang="en-US" altLang="en-US" dirty="0">
                  <a:solidFill>
                    <a:schemeClr val="tx1"/>
                  </a:solidFill>
                </a:endParaRPr>
              </a:p>
            </p:txBody>
          </p:sp>
        </mc:Choice>
        <mc:Fallback>
          <p:sp>
            <p:nvSpPr>
              <p:cNvPr id="7" name="TextBox 6">
                <a:extLst>
                  <a:ext uri="{FF2B5EF4-FFF2-40B4-BE49-F238E27FC236}">
                    <a16:creationId xmlns="" xmlns:a16="http://schemas.microsoft.com/office/drawing/2014/main" xmlns:a14="http://schemas.microsoft.com/office/drawing/2010/main" id="{045D7E37-424D-4EDE-A9DA-DF3AB078B47F}"/>
                  </a:ext>
                </a:extLst>
              </p:cNvPr>
              <p:cNvSpPr txBox="1">
                <a:spLocks noRot="1" noChangeAspect="1" noMove="1" noResize="1" noEditPoints="1" noAdjustHandles="1" noChangeArrowheads="1" noChangeShapeType="1" noTextEdit="1"/>
              </p:cNvSpPr>
              <p:nvPr/>
            </p:nvSpPr>
            <p:spPr>
              <a:xfrm>
                <a:off x="5015320" y="3970216"/>
                <a:ext cx="3426550"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ADB20007-E1BE-4B49-90A5-D3A91C9D9E69}"/>
                  </a:ext>
                </a:extLst>
              </p:cNvPr>
              <p:cNvSpPr txBox="1"/>
              <p:nvPr/>
            </p:nvSpPr>
            <p:spPr>
              <a:xfrm>
                <a:off x="4899028" y="4521993"/>
                <a:ext cx="285423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4</m:t>
                      </m:r>
                      <m:r>
                        <a:rPr lang="en-US" i="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9</m:t>
                      </m:r>
                      <m:r>
                        <a:rPr lang="en-US" i="1">
                          <a:solidFill>
                            <a:schemeClr val="tx1"/>
                          </a:solidFill>
                          <a:latin typeface="Cambria Math" panose="02040503050406030204" pitchFamily="18" charset="0"/>
                        </a:rPr>
                        <m:t>𝑎</m:t>
                      </m:r>
                      <m:r>
                        <a:rPr lang="en-US" i="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𝑏</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𝑐</m:t>
                      </m:r>
                    </m:oMath>
                  </m:oMathPara>
                </a14:m>
                <a:endParaRPr lang="en-US" dirty="0">
                  <a:solidFill>
                    <a:schemeClr val="tx1"/>
                  </a:solidFill>
                </a:endParaRPr>
              </a:p>
            </p:txBody>
          </p:sp>
        </mc:Choice>
        <mc:Fallback xmlns="">
          <p:sp>
            <p:nvSpPr>
              <p:cNvPr id="8" name="TextBox 7">
                <a:extLst>
                  <a:ext uri="{FF2B5EF4-FFF2-40B4-BE49-F238E27FC236}">
                    <a16:creationId xmlns:a16="http://schemas.microsoft.com/office/drawing/2014/main" id="{ADB20007-E1BE-4B49-90A5-D3A91C9D9E69}"/>
                  </a:ext>
                </a:extLst>
              </p:cNvPr>
              <p:cNvSpPr txBox="1">
                <a:spLocks noRot="1" noChangeAspect="1" noMove="1" noResize="1" noEditPoints="1" noAdjustHandles="1" noChangeArrowheads="1" noChangeShapeType="1" noTextEdit="1"/>
              </p:cNvSpPr>
              <p:nvPr/>
            </p:nvSpPr>
            <p:spPr>
              <a:xfrm>
                <a:off x="4899028" y="4521993"/>
                <a:ext cx="2854233" cy="523220"/>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929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Effect transition="in" filter="fade">
                                      <p:cBhvr>
                                        <p:cTn id="7" dur="500"/>
                                        <p:tgtEl>
                                          <p:spTgt spid="860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019">
                                            <p:txEl>
                                              <p:pRg st="2" end="2"/>
                                            </p:txEl>
                                          </p:spTgt>
                                        </p:tgtEl>
                                        <p:attrNameLst>
                                          <p:attrName>style.visibility</p:attrName>
                                        </p:attrNameLst>
                                      </p:cBhvr>
                                      <p:to>
                                        <p:strVal val="visible"/>
                                      </p:to>
                                    </p:set>
                                    <p:animEffect transition="in" filter="fade">
                                      <p:cBhvr>
                                        <p:cTn id="12" dur="500"/>
                                        <p:tgtEl>
                                          <p:spTgt spid="860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019">
                                            <p:txEl>
                                              <p:pRg st="3" end="3"/>
                                            </p:txEl>
                                          </p:spTgt>
                                        </p:tgtEl>
                                        <p:attrNameLst>
                                          <p:attrName>style.visibility</p:attrName>
                                        </p:attrNameLst>
                                      </p:cBhvr>
                                      <p:to>
                                        <p:strVal val="visible"/>
                                      </p:to>
                                    </p:set>
                                    <p:animEffect transition="in" filter="fade">
                                      <p:cBhvr>
                                        <p:cTn id="17" dur="500"/>
                                        <p:tgtEl>
                                          <p:spTgt spid="860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019">
                                            <p:txEl>
                                              <p:pRg st="4" end="4"/>
                                            </p:txEl>
                                          </p:spTgt>
                                        </p:tgtEl>
                                        <p:attrNameLst>
                                          <p:attrName>style.visibility</p:attrName>
                                        </p:attrNameLst>
                                      </p:cBhvr>
                                      <p:to>
                                        <p:strVal val="visible"/>
                                      </p:to>
                                    </p:set>
                                    <p:animEffect transition="in" filter="fade">
                                      <p:cBhvr>
                                        <p:cTn id="22" dur="500"/>
                                        <p:tgtEl>
                                          <p:spTgt spid="860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dirty="0"/>
              <a:t>Example 4:  Application   </a:t>
            </a:r>
            <a:r>
              <a:rPr lang="en-US" altLang="en-US" i="1" dirty="0"/>
              <a:t>(continued)</a:t>
            </a:r>
          </a:p>
        </p:txBody>
      </p:sp>
      <mc:AlternateContent xmlns:mc="http://schemas.openxmlformats.org/markup-compatibility/2006" xmlns:a14="http://schemas.microsoft.com/office/drawing/2010/main">
        <mc:Choice Requires="a14">
          <p:sp>
            <p:nvSpPr>
              <p:cNvPr id="87043" name="Rectangle 3"/>
              <p:cNvSpPr>
                <a:spLocks noGrp="1" noChangeArrowheads="1"/>
              </p:cNvSpPr>
              <p:nvPr>
                <p:ph idx="1"/>
              </p:nvPr>
            </p:nvSpPr>
            <p:spPr/>
            <p:txBody>
              <a:bodyPr/>
              <a:lstStyle/>
              <a:p>
                <a:r>
                  <a:rPr lang="en-US" altLang="en-US" dirty="0"/>
                  <a:t>To find </a:t>
                </a:r>
                <a:r>
                  <a:rPr lang="en-US" altLang="en-US" i="1" dirty="0"/>
                  <a:t>a</a:t>
                </a:r>
                <a:r>
                  <a:rPr lang="en-US" altLang="en-US" dirty="0"/>
                  <a:t>, </a:t>
                </a:r>
                <a:r>
                  <a:rPr lang="en-US" altLang="en-US" i="1" dirty="0"/>
                  <a:t>b</a:t>
                </a:r>
                <a:r>
                  <a:rPr lang="en-US" altLang="en-US" dirty="0"/>
                  <a:t>, and </a:t>
                </a:r>
                <a:r>
                  <a:rPr lang="en-US" altLang="en-US" i="1" dirty="0"/>
                  <a:t>c</a:t>
                </a:r>
                <a:r>
                  <a:rPr lang="en-US" altLang="en-US" dirty="0"/>
                  <a:t>, we will solve the system:</a:t>
                </a:r>
              </a:p>
              <a:p>
                <a:pPr/>
                <a14:m>
                  <m:oMathPara xmlns:m="http://schemas.openxmlformats.org/officeDocument/2006/math">
                    <m:oMathParaPr>
                      <m:jc m:val="left"/>
                    </m:oMathParaPr>
                    <m:oMath xmlns:m="http://schemas.openxmlformats.org/officeDocument/2006/math">
                      <m:d>
                        <m:dPr>
                          <m:begChr m:val="{"/>
                          <m:endChr m:val=""/>
                          <m:ctrlPr>
                            <a:rPr lang="en-US" altLang="en-US" i="1" smtClean="0">
                              <a:latin typeface="Cambria Math"/>
                            </a:rPr>
                          </m:ctrlPr>
                        </m:dPr>
                        <m:e>
                          <m:eqArr>
                            <m:eqArrPr>
                              <m:ctrlPr>
                                <a:rPr lang="en-US" altLang="en-US" b="0" i="1" smtClean="0">
                                  <a:latin typeface="Cambria Math"/>
                                </a:rPr>
                              </m:ctrlPr>
                            </m:eqArrPr>
                            <m:e>
                              <m:r>
                                <a:rPr lang="en-US" altLang="en-US" b="0" i="1" smtClean="0">
                                  <a:latin typeface="Cambria Math" panose="02040503050406030204" pitchFamily="18" charset="0"/>
                                </a:rPr>
                                <m:t>𝑎</m:t>
                              </m:r>
                              <m:r>
                                <a:rPr lang="en-US" altLang="en-US" b="0" i="1" smtClean="0">
                                  <a:latin typeface="Cambria Math" panose="02040503050406030204" pitchFamily="18" charset="0"/>
                                </a:rPr>
                                <m:t>+</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r>
                                <a:rPr lang="en-US" altLang="en-US" b="0" i="1" smtClean="0">
                                  <a:latin typeface="Cambria Math" panose="02040503050406030204" pitchFamily="18" charset="0"/>
                                </a:rPr>
                                <m:t>=4</m:t>
                              </m:r>
                            </m:e>
                            <m:e>
                              <m:r>
                                <a:rPr lang="en-US" altLang="en-US" b="0" i="1" smtClean="0">
                                  <a:latin typeface="Cambria Math" panose="02040503050406030204" pitchFamily="18" charset="0"/>
                                </a:rPr>
                                <m:t>4</m:t>
                              </m:r>
                              <m:r>
                                <a:rPr lang="en-US" altLang="en-US" b="0" i="1" smtClean="0">
                                  <a:latin typeface="Cambria Math" panose="02040503050406030204" pitchFamily="18" charset="0"/>
                                </a:rPr>
                                <m:t>𝑎</m:t>
                              </m:r>
                              <m:r>
                                <a:rPr lang="en-US" altLang="en-US" b="0" i="1" smtClean="0">
                                  <a:latin typeface="Cambria Math" panose="02040503050406030204" pitchFamily="18" charset="0"/>
                                </a:rPr>
                                <m:t>+2</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r>
                                <a:rPr lang="en-US" altLang="en-US" b="0" i="1" smtClean="0">
                                  <a:latin typeface="Cambria Math" panose="02040503050406030204" pitchFamily="18" charset="0"/>
                                </a:rPr>
                                <m:t>=1</m:t>
                              </m:r>
                            </m:e>
                            <m:e>
                              <m:r>
                                <a:rPr lang="en-US" altLang="en-US" b="0" i="1" smtClean="0">
                                  <a:latin typeface="Cambria Math" panose="02040503050406030204" pitchFamily="18" charset="0"/>
                                </a:rPr>
                                <m:t>9</m:t>
                              </m:r>
                              <m:r>
                                <a:rPr lang="en-US" altLang="en-US" b="0" i="1" smtClean="0">
                                  <a:latin typeface="Cambria Math" panose="02040503050406030204" pitchFamily="18" charset="0"/>
                                </a:rPr>
                                <m:t>𝑎</m:t>
                              </m:r>
                              <m:r>
                                <a:rPr lang="en-US" altLang="en-US" b="0" i="1" smtClean="0">
                                  <a:latin typeface="Cambria Math" panose="02040503050406030204" pitchFamily="18" charset="0"/>
                                </a:rPr>
                                <m:t>+3</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r>
                                <a:rPr lang="en-US" altLang="en-US" b="0" i="1" smtClean="0">
                                  <a:latin typeface="Cambria Math" panose="02040503050406030204" pitchFamily="18" charset="0"/>
                                </a:rPr>
                                <m:t>=4</m:t>
                              </m:r>
                            </m:e>
                          </m:eqArr>
                        </m:e>
                      </m:d>
                    </m:oMath>
                  </m:oMathPara>
                </a14:m>
                <a:endParaRPr lang="en-US" altLang="en-US" dirty="0"/>
              </a:p>
              <a:p>
                <a:pPr>
                  <a:spcBef>
                    <a:spcPct val="0"/>
                  </a:spcBef>
                </a:pPr>
                <a:r>
                  <a:rPr lang="en-US" altLang="en-US" b="1" dirty="0"/>
                  <a:t>Step 1  Reduce the system to two equations in two variables.</a:t>
                </a:r>
              </a:p>
              <a:p>
                <a:pPr>
                  <a:spcBef>
                    <a:spcPct val="0"/>
                  </a:spcBef>
                </a:pPr>
                <a:r>
                  <a:rPr lang="en-US" altLang="en-US" dirty="0"/>
                  <a:t>Eliminate </a:t>
                </a:r>
                <a:r>
                  <a:rPr lang="en-US" altLang="en-US" i="1" dirty="0"/>
                  <a:t>c</a:t>
                </a:r>
                <a:r>
                  <a:rPr lang="en-US" altLang="en-US" dirty="0"/>
                  <a:t> from Equation 1 and 2.</a:t>
                </a:r>
              </a:p>
              <a:p>
                <a:endParaRPr lang="en-US" altLang="en-US" dirty="0"/>
              </a:p>
              <a:p>
                <a:endParaRPr lang="en-US" altLang="en-US" dirty="0"/>
              </a:p>
            </p:txBody>
          </p:sp>
        </mc:Choice>
        <mc:Fallback xmlns="">
          <p:sp>
            <p:nvSpPr>
              <p:cNvPr id="87043" name="Rectangle 3"/>
              <p:cNvSpPr>
                <a:spLocks noGrp="1" noRot="1" noChangeAspect="1" noMove="1" noResize="1" noEditPoints="1" noAdjustHandles="1" noChangeArrowheads="1" noChangeShapeType="1" noTextEdit="1"/>
              </p:cNvSpPr>
              <p:nvPr>
                <p:ph idx="1"/>
              </p:nvPr>
            </p:nvSpPr>
            <p:spPr>
              <a:blipFill>
                <a:blip r:embed="rId2"/>
                <a:stretch>
                  <a:fillRect l="-1401" t="-1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1533DEE7-3169-4EC7-90A4-056C6588946C}"/>
                  </a:ext>
                </a:extLst>
              </p:cNvPr>
              <p:cNvSpPr txBox="1"/>
              <p:nvPr/>
            </p:nvSpPr>
            <p:spPr>
              <a:xfrm>
                <a:off x="5839352" y="5211243"/>
                <a:ext cx="231869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r>
                        <a:rPr lang="en-US" b="0" i="1" smtClean="0">
                          <a:solidFill>
                            <a:schemeClr val="tx1"/>
                          </a:solidFill>
                          <a:latin typeface="Cambria Math" panose="02040503050406030204" pitchFamily="18" charset="0"/>
                        </a:rPr>
                        <m:t>=3</m:t>
                      </m:r>
                    </m:oMath>
                  </m:oMathPara>
                </a14:m>
                <a:endParaRPr lang="en-US" dirty="0">
                  <a:solidFill>
                    <a:schemeClr val="tx1"/>
                  </a:solidFill>
                </a:endParaRPr>
              </a:p>
            </p:txBody>
          </p:sp>
        </mc:Choice>
        <mc:Fallback xmlns="">
          <p:sp>
            <p:nvSpPr>
              <p:cNvPr id="9" name="TextBox 8">
                <a:extLst>
                  <a:ext uri="{FF2B5EF4-FFF2-40B4-BE49-F238E27FC236}">
                    <a16:creationId xmlns:a16="http://schemas.microsoft.com/office/drawing/2014/main" xmlns:a14="http://schemas.microsoft.com/office/drawing/2010/main" xmlns="" id="{1533DEE7-3169-4EC7-90A4-056C6588946C}"/>
                  </a:ext>
                </a:extLst>
              </p:cNvPr>
              <p:cNvSpPr txBox="1">
                <a:spLocks noRot="1" noChangeAspect="1" noMove="1" noResize="1" noEditPoints="1" noAdjustHandles="1" noChangeArrowheads="1" noChangeShapeType="1" noTextEdit="1"/>
              </p:cNvSpPr>
              <p:nvPr/>
            </p:nvSpPr>
            <p:spPr>
              <a:xfrm>
                <a:off x="5839352" y="5211243"/>
                <a:ext cx="2318694"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F8B8F2A2-AE8A-4E9B-A2AE-5BEDE12DC8B3}"/>
                  </a:ext>
                </a:extLst>
              </p:cNvPr>
              <p:cNvSpPr txBox="1"/>
              <p:nvPr/>
            </p:nvSpPr>
            <p:spPr>
              <a:xfrm>
                <a:off x="0" y="4358250"/>
                <a:ext cx="3200400"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en-US" i="1" smtClean="0">
                              <a:solidFill>
                                <a:schemeClr val="tx1"/>
                              </a:solidFill>
                              <a:latin typeface="Cambria Math"/>
                            </a:rPr>
                          </m:ctrlPr>
                        </m:dPr>
                        <m:e>
                          <m:eqArr>
                            <m:eqArrPr>
                              <m:ctrlPr>
                                <a:rPr lang="en-US" altLang="en-US" b="0" i="1" smtClean="0">
                                  <a:solidFill>
                                    <a:schemeClr val="tx1"/>
                                  </a:solidFill>
                                  <a:latin typeface="Cambria Math"/>
                                </a:rPr>
                              </m:ctrlPr>
                            </m:eqArrPr>
                            <m:e>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r>
                                <a:rPr lang="en-US" altLang="en-US" b="0" i="1" smtClean="0">
                                  <a:solidFill>
                                    <a:schemeClr val="tx1"/>
                                  </a:solidFill>
                                  <a:latin typeface="Cambria Math" panose="02040503050406030204" pitchFamily="18" charset="0"/>
                                </a:rPr>
                                <m:t>=4</m:t>
                              </m:r>
                            </m:e>
                            <m:e>
                              <m:r>
                                <a:rPr lang="en-US" altLang="en-US" b="0" i="1" smtClean="0">
                                  <a:solidFill>
                                    <a:schemeClr val="tx1"/>
                                  </a:solidFill>
                                  <a:latin typeface="Cambria Math" panose="02040503050406030204" pitchFamily="18" charset="0"/>
                                </a:rPr>
                                <m:t>4</m:t>
                              </m:r>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+2</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r>
                                <a:rPr lang="en-US" altLang="en-US" b="0" i="1" smtClean="0">
                                  <a:solidFill>
                                    <a:schemeClr val="tx1"/>
                                  </a:solidFill>
                                  <a:latin typeface="Cambria Math" panose="02040503050406030204" pitchFamily="18" charset="0"/>
                                </a:rPr>
                                <m:t>=1</m:t>
                              </m:r>
                            </m:e>
                          </m:eqArr>
                        </m:e>
                      </m:d>
                    </m:oMath>
                  </m:oMathPara>
                </a14:m>
                <a:endParaRPr lang="en-US" dirty="0">
                  <a:solidFill>
                    <a:schemeClr val="tx1"/>
                  </a:solidFill>
                </a:endParaRPr>
              </a:p>
            </p:txBody>
          </p:sp>
        </mc:Choice>
        <mc:Fallback xmlns="">
          <p:sp>
            <p:nvSpPr>
              <p:cNvPr id="10" name="TextBox 9">
                <a:extLst>
                  <a:ext uri="{FF2B5EF4-FFF2-40B4-BE49-F238E27FC236}">
                    <a16:creationId xmlns:a16="http://schemas.microsoft.com/office/drawing/2014/main" id="{F8B8F2A2-AE8A-4E9B-A2AE-5BEDE12DC8B3}"/>
                  </a:ext>
                </a:extLst>
              </p:cNvPr>
              <p:cNvSpPr txBox="1">
                <a:spLocks noRot="1" noChangeAspect="1" noMove="1" noResize="1" noEditPoints="1" noAdjustHandles="1" noChangeArrowheads="1" noChangeShapeType="1" noTextEdit="1"/>
              </p:cNvSpPr>
              <p:nvPr/>
            </p:nvSpPr>
            <p:spPr>
              <a:xfrm>
                <a:off x="0" y="4358250"/>
                <a:ext cx="3200400" cy="1053494"/>
              </a:xfrm>
              <a:prstGeom prst="rect">
                <a:avLst/>
              </a:prstGeom>
              <a:blipFill>
                <a:blip r:embed="rId4"/>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 xmlns:a16="http://schemas.microsoft.com/office/drawing/2014/main" id="{68839714-E3CF-4912-AEDE-7EC855BF3754}"/>
              </a:ext>
            </a:extLst>
          </p:cNvPr>
          <p:cNvCxnSpPr>
            <a:cxnSpLocks/>
          </p:cNvCxnSpPr>
          <p:nvPr/>
        </p:nvCxnSpPr>
        <p:spPr bwMode="auto">
          <a:xfrm>
            <a:off x="5251560" y="5243296"/>
            <a:ext cx="307429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12" name="Group 11">
            <a:extLst>
              <a:ext uri="{FF2B5EF4-FFF2-40B4-BE49-F238E27FC236}">
                <a16:creationId xmlns="" xmlns:a16="http://schemas.microsoft.com/office/drawing/2014/main" id="{954A69A9-6D06-4FDA-A995-F913434D4CD0}"/>
              </a:ext>
            </a:extLst>
          </p:cNvPr>
          <p:cNvGrpSpPr/>
          <p:nvPr/>
        </p:nvGrpSpPr>
        <p:grpSpPr>
          <a:xfrm>
            <a:off x="3093130" y="4172517"/>
            <a:ext cx="2505302" cy="369332"/>
            <a:chOff x="2677886" y="3081674"/>
            <a:chExt cx="2505302" cy="369332"/>
          </a:xfrm>
        </p:grpSpPr>
        <p:sp>
          <p:nvSpPr>
            <p:cNvPr id="13" name="TextBox 12">
              <a:extLst>
                <a:ext uri="{FF2B5EF4-FFF2-40B4-BE49-F238E27FC236}">
                  <a16:creationId xmlns="" xmlns:a16="http://schemas.microsoft.com/office/drawing/2014/main" id="{5E1EC186-E25C-44D3-A289-51BBECC077B7}"/>
                </a:ext>
              </a:extLst>
            </p:cNvPr>
            <p:cNvSpPr txBox="1"/>
            <p:nvPr/>
          </p:nvSpPr>
          <p:spPr>
            <a:xfrm>
              <a:off x="2897188" y="3081674"/>
              <a:ext cx="2286000" cy="369332"/>
            </a:xfrm>
            <a:prstGeom prst="rect">
              <a:avLst/>
            </a:prstGeom>
            <a:noFill/>
          </p:spPr>
          <p:txBody>
            <a:bodyPr wrap="square" rtlCol="0">
              <a:spAutoFit/>
            </a:bodyPr>
            <a:lstStyle/>
            <a:p>
              <a:pPr algn="l"/>
              <a:r>
                <a:rPr lang="en-US" sz="1800" dirty="0">
                  <a:solidFill>
                    <a:srgbClr val="C00000"/>
                  </a:solidFill>
                </a:rPr>
                <a:t>No Change</a:t>
              </a:r>
            </a:p>
          </p:txBody>
        </p:sp>
        <p:cxnSp>
          <p:nvCxnSpPr>
            <p:cNvPr id="14" name="Straight Arrow Connector 13">
              <a:extLst>
                <a:ext uri="{FF2B5EF4-FFF2-40B4-BE49-F238E27FC236}">
                  <a16:creationId xmlns="" xmlns:a16="http://schemas.microsoft.com/office/drawing/2014/main" id="{E8A063C9-7983-4987-A5AD-B831C9BF3D23}"/>
                </a:ext>
              </a:extLst>
            </p:cNvPr>
            <p:cNvCxnSpPr/>
            <p:nvPr/>
          </p:nvCxnSpPr>
          <p:spPr bwMode="auto">
            <a:xfrm>
              <a:off x="2677886" y="3450431"/>
              <a:ext cx="1776548"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grpSp>
      <p:grpSp>
        <p:nvGrpSpPr>
          <p:cNvPr id="15" name="Group 14">
            <a:extLst>
              <a:ext uri="{FF2B5EF4-FFF2-40B4-BE49-F238E27FC236}">
                <a16:creationId xmlns="" xmlns:a16="http://schemas.microsoft.com/office/drawing/2014/main" id="{98362214-20C0-4A58-BAB0-DEE26DB4AE0E}"/>
              </a:ext>
            </a:extLst>
          </p:cNvPr>
          <p:cNvGrpSpPr/>
          <p:nvPr/>
        </p:nvGrpSpPr>
        <p:grpSpPr>
          <a:xfrm>
            <a:off x="3093130" y="4628890"/>
            <a:ext cx="2387736" cy="383632"/>
            <a:chOff x="2677886" y="3718481"/>
            <a:chExt cx="2387736" cy="383632"/>
          </a:xfrm>
        </p:grpSpPr>
        <p:sp>
          <p:nvSpPr>
            <p:cNvPr id="16" name="TextBox 15">
              <a:extLst>
                <a:ext uri="{FF2B5EF4-FFF2-40B4-BE49-F238E27FC236}">
                  <a16:creationId xmlns="" xmlns:a16="http://schemas.microsoft.com/office/drawing/2014/main" id="{D34904C2-F441-44F2-AD89-EBB0E347A3C2}"/>
                </a:ext>
              </a:extLst>
            </p:cNvPr>
            <p:cNvSpPr txBox="1"/>
            <p:nvPr/>
          </p:nvSpPr>
          <p:spPr>
            <a:xfrm>
              <a:off x="2779622" y="3718481"/>
              <a:ext cx="2286000" cy="369332"/>
            </a:xfrm>
            <a:prstGeom prst="rect">
              <a:avLst/>
            </a:prstGeom>
            <a:noFill/>
          </p:spPr>
          <p:txBody>
            <a:bodyPr wrap="square" rtlCol="0">
              <a:spAutoFit/>
            </a:bodyPr>
            <a:lstStyle/>
            <a:p>
              <a:pPr algn="l"/>
              <a:r>
                <a:rPr lang="en-US" sz="1800" dirty="0">
                  <a:solidFill>
                    <a:srgbClr val="C00000"/>
                  </a:solidFill>
                </a:rPr>
                <a:t>Multiply by –1. </a:t>
              </a:r>
            </a:p>
          </p:txBody>
        </p:sp>
        <p:cxnSp>
          <p:nvCxnSpPr>
            <p:cNvPr id="17" name="Straight Arrow Connector 16">
              <a:extLst>
                <a:ext uri="{FF2B5EF4-FFF2-40B4-BE49-F238E27FC236}">
                  <a16:creationId xmlns="" xmlns:a16="http://schemas.microsoft.com/office/drawing/2014/main" id="{11C3727B-42FF-49D0-956A-92FB76392DBA}"/>
                </a:ext>
              </a:extLst>
            </p:cNvPr>
            <p:cNvCxnSpPr/>
            <p:nvPr/>
          </p:nvCxnSpPr>
          <p:spPr bwMode="auto">
            <a:xfrm>
              <a:off x="2677886" y="4102113"/>
              <a:ext cx="1776548"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DA6D2492-5CFB-4264-8C4B-5F72749E6F4C}"/>
                  </a:ext>
                </a:extLst>
              </p:cNvPr>
              <p:cNvSpPr txBox="1"/>
              <p:nvPr/>
            </p:nvSpPr>
            <p:spPr>
              <a:xfrm>
                <a:off x="4981710" y="4353927"/>
                <a:ext cx="3200400"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en-US" i="1" smtClean="0">
                              <a:solidFill>
                                <a:schemeClr val="tx1"/>
                              </a:solidFill>
                              <a:latin typeface="Cambria Math"/>
                            </a:rPr>
                          </m:ctrlPr>
                        </m:dPr>
                        <m:e>
                          <m:eqArr>
                            <m:eqArrPr>
                              <m:ctrlPr>
                                <a:rPr lang="en-US" altLang="en-US" b="0" i="1" smtClean="0">
                                  <a:solidFill>
                                    <a:schemeClr val="tx1"/>
                                  </a:solidFill>
                                  <a:latin typeface="Cambria Math"/>
                                </a:rPr>
                              </m:ctrlPr>
                            </m:eqArrPr>
                            <m:e>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r>
                                <a:rPr lang="en-US" altLang="en-US" b="0" i="1" smtClean="0">
                                  <a:solidFill>
                                    <a:schemeClr val="tx1"/>
                                  </a:solidFill>
                                  <a:latin typeface="Cambria Math" panose="02040503050406030204" pitchFamily="18" charset="0"/>
                                </a:rPr>
                                <m:t>=4</m:t>
                              </m:r>
                            </m:e>
                            <m:e>
                              <m:r>
                                <a:rPr lang="en-US" altLang="en-US" b="0" i="1" smtClean="0">
                                  <a:solidFill>
                                    <a:schemeClr val="tx1"/>
                                  </a:solidFill>
                                  <a:latin typeface="Cambria Math" panose="02040503050406030204" pitchFamily="18" charset="0"/>
                                </a:rPr>
                                <m:t>−4</m:t>
                              </m:r>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−2</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r>
                                <a:rPr lang="en-US" altLang="en-US" b="0" i="1" smtClean="0">
                                  <a:solidFill>
                                    <a:schemeClr val="tx1"/>
                                  </a:solidFill>
                                  <a:latin typeface="Cambria Math" panose="02040503050406030204" pitchFamily="18" charset="0"/>
                                </a:rPr>
                                <m:t>=−1</m:t>
                              </m:r>
                            </m:e>
                          </m:eqArr>
                        </m:e>
                      </m:d>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xmlns:a14="http://schemas.microsoft.com/office/drawing/2010/main" xmlns="" id="{DA6D2492-5CFB-4264-8C4B-5F72749E6F4C}"/>
                  </a:ext>
                </a:extLst>
              </p:cNvPr>
              <p:cNvSpPr txBox="1">
                <a:spLocks noRot="1" noChangeAspect="1" noMove="1" noResize="1" noEditPoints="1" noAdjustHandles="1" noChangeArrowheads="1" noChangeShapeType="1" noTextEdit="1"/>
              </p:cNvSpPr>
              <p:nvPr/>
            </p:nvSpPr>
            <p:spPr>
              <a:xfrm>
                <a:off x="4981710" y="4353927"/>
                <a:ext cx="3200400" cy="1053494"/>
              </a:xfrm>
              <a:prstGeom prst="rect">
                <a:avLst/>
              </a:prstGeom>
              <a:blipFill rotWithShape="1">
                <a:blip r:embed="rId5"/>
                <a:stretch>
                  <a:fillRect r="-762"/>
                </a:stretch>
              </a:blipFill>
            </p:spPr>
            <p:txBody>
              <a:bodyPr/>
              <a:lstStyle/>
              <a:p>
                <a:r>
                  <a:rPr lang="en-US">
                    <a:noFill/>
                  </a:rPr>
                  <a:t> </a:t>
                </a:r>
              </a:p>
            </p:txBody>
          </p:sp>
        </mc:Fallback>
      </mc:AlternateContent>
    </p:spTree>
    <p:extLst>
      <p:ext uri="{BB962C8B-B14F-4D97-AF65-F5344CB8AC3E}">
        <p14:creationId xmlns:p14="http://schemas.microsoft.com/office/powerpoint/2010/main" val="103257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Effect transition="in" filter="fade">
                                      <p:cBhvr>
                                        <p:cTn id="7" dur="500"/>
                                        <p:tgtEl>
                                          <p:spTgt spid="8704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7043">
                                            <p:txEl>
                                              <p:pRg st="3" end="3"/>
                                            </p:txEl>
                                          </p:spTgt>
                                        </p:tgtEl>
                                        <p:attrNameLst>
                                          <p:attrName>style.visibility</p:attrName>
                                        </p:attrNameLst>
                                      </p:cBhvr>
                                      <p:to>
                                        <p:strVal val="visible"/>
                                      </p:to>
                                    </p:set>
                                    <p:animEffect transition="in" filter="fade">
                                      <p:cBhvr>
                                        <p:cTn id="10" dur="500"/>
                                        <p:tgtEl>
                                          <p:spTgt spid="8704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dirty="0"/>
              <a:t>Example 4:  Application   </a:t>
            </a:r>
            <a:r>
              <a:rPr lang="en-US" altLang="en-US" i="1" dirty="0"/>
              <a:t>(continued)</a:t>
            </a:r>
          </a:p>
        </p:txBody>
      </p:sp>
      <mc:AlternateContent xmlns:mc="http://schemas.openxmlformats.org/markup-compatibility/2006" xmlns:a14="http://schemas.microsoft.com/office/drawing/2010/main">
        <mc:Choice Requires="a14">
          <p:sp>
            <p:nvSpPr>
              <p:cNvPr id="88067" name="Rectangle 3"/>
              <p:cNvSpPr>
                <a:spLocks noGrp="1" noChangeArrowheads="1"/>
              </p:cNvSpPr>
              <p:nvPr>
                <p:ph idx="1"/>
              </p:nvPr>
            </p:nvSpPr>
            <p:spPr/>
            <p:txBody>
              <a:bodyPr/>
              <a:lstStyle/>
              <a:p>
                <a:pPr>
                  <a:spcBef>
                    <a:spcPct val="0"/>
                  </a:spcBef>
                </a:pPr>
                <a:r>
                  <a:rPr lang="en-US" altLang="en-US" sz="2800" b="1" dirty="0">
                    <a:solidFill>
                      <a:schemeClr val="tx1"/>
                    </a:solidFill>
                    <a:latin typeface="Times New Roman" panose="02020603050405020304" pitchFamily="18" charset="0"/>
                  </a:rPr>
                  <a:t>Step 1  </a:t>
                </a:r>
                <a:r>
                  <a:rPr lang="en-US" altLang="en-US" sz="2800" b="1" i="1" dirty="0">
                    <a:solidFill>
                      <a:schemeClr val="tx1"/>
                    </a:solidFill>
                    <a:latin typeface="Times New Roman" panose="02020603050405020304" pitchFamily="18" charset="0"/>
                  </a:rPr>
                  <a:t>(</a:t>
                </a:r>
                <a:r>
                  <a:rPr lang="en-US" altLang="en-US" sz="2800" b="1" i="1" dirty="0" err="1">
                    <a:solidFill>
                      <a:schemeClr val="tx1"/>
                    </a:solidFill>
                    <a:latin typeface="Times New Roman" panose="02020603050405020304" pitchFamily="18" charset="0"/>
                  </a:rPr>
                  <a:t>cont</a:t>
                </a:r>
                <a:r>
                  <a:rPr lang="en-US" altLang="en-US" sz="2800" b="1" i="1" dirty="0">
                    <a:solidFill>
                      <a:schemeClr val="tx1"/>
                    </a:solidFill>
                    <a:latin typeface="Times New Roman" panose="02020603050405020304" pitchFamily="18" charset="0"/>
                  </a:rPr>
                  <a:t>)</a:t>
                </a:r>
                <a:r>
                  <a:rPr lang="en-US" altLang="en-US" sz="2800" b="1" dirty="0">
                    <a:solidFill>
                      <a:schemeClr val="tx1"/>
                    </a:solidFill>
                    <a:latin typeface="Times New Roman" panose="02020603050405020304" pitchFamily="18" charset="0"/>
                  </a:rPr>
                  <a:t> Reduce the system to two equations in two variables.</a:t>
                </a:r>
              </a:p>
              <a:p>
                <a:pPr>
                  <a:spcBef>
                    <a:spcPct val="0"/>
                  </a:spcBef>
                </a:pPr>
                <a14:m>
                  <m:oMathPara xmlns:m="http://schemas.openxmlformats.org/officeDocument/2006/math">
                    <m:oMathParaPr>
                      <m:jc m:val="left"/>
                    </m:oMathParaPr>
                    <m:oMath xmlns:m="http://schemas.openxmlformats.org/officeDocument/2006/math">
                      <m:d>
                        <m:dPr>
                          <m:begChr m:val="{"/>
                          <m:endChr m:val=""/>
                          <m:ctrlPr>
                            <a:rPr lang="en-US" altLang="en-US" i="1" smtClean="0">
                              <a:latin typeface="Cambria Math"/>
                            </a:rPr>
                          </m:ctrlPr>
                        </m:dPr>
                        <m:e>
                          <m:eqArr>
                            <m:eqArrPr>
                              <m:ctrlPr>
                                <a:rPr lang="en-US" altLang="en-US" b="0" i="1" smtClean="0">
                                  <a:latin typeface="Cambria Math"/>
                                </a:rPr>
                              </m:ctrlPr>
                            </m:eqArrPr>
                            <m:e>
                              <m:r>
                                <a:rPr lang="en-US" altLang="en-US" b="0" i="1" smtClean="0">
                                  <a:latin typeface="Cambria Math" panose="02040503050406030204" pitchFamily="18" charset="0"/>
                                </a:rPr>
                                <m:t>𝑎</m:t>
                              </m:r>
                              <m:r>
                                <a:rPr lang="en-US" altLang="en-US" b="0" i="1" smtClean="0">
                                  <a:latin typeface="Cambria Math" panose="02040503050406030204" pitchFamily="18" charset="0"/>
                                </a:rPr>
                                <m:t>+</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r>
                                <a:rPr lang="en-US" altLang="en-US" b="0" i="1" smtClean="0">
                                  <a:latin typeface="Cambria Math" panose="02040503050406030204" pitchFamily="18" charset="0"/>
                                </a:rPr>
                                <m:t>=4</m:t>
                              </m:r>
                            </m:e>
                            <m:e>
                              <m:r>
                                <a:rPr lang="en-US" altLang="en-US" b="0" i="1" smtClean="0">
                                  <a:latin typeface="Cambria Math" panose="02040503050406030204" pitchFamily="18" charset="0"/>
                                </a:rPr>
                                <m:t>4</m:t>
                              </m:r>
                              <m:r>
                                <a:rPr lang="en-US" altLang="en-US" b="0" i="1" smtClean="0">
                                  <a:latin typeface="Cambria Math" panose="02040503050406030204" pitchFamily="18" charset="0"/>
                                </a:rPr>
                                <m:t>𝑎</m:t>
                              </m:r>
                              <m:r>
                                <a:rPr lang="en-US" altLang="en-US" b="0" i="1" smtClean="0">
                                  <a:latin typeface="Cambria Math" panose="02040503050406030204" pitchFamily="18" charset="0"/>
                                </a:rPr>
                                <m:t>+2</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r>
                                <a:rPr lang="en-US" altLang="en-US" b="0" i="1" smtClean="0">
                                  <a:latin typeface="Cambria Math" panose="02040503050406030204" pitchFamily="18" charset="0"/>
                                </a:rPr>
                                <m:t>=1</m:t>
                              </m:r>
                            </m:e>
                            <m:e>
                              <m:r>
                                <a:rPr lang="en-US" altLang="en-US" b="0" i="1" smtClean="0">
                                  <a:latin typeface="Cambria Math" panose="02040503050406030204" pitchFamily="18" charset="0"/>
                                </a:rPr>
                                <m:t>9</m:t>
                              </m:r>
                              <m:r>
                                <a:rPr lang="en-US" altLang="en-US" b="0" i="1" smtClean="0">
                                  <a:latin typeface="Cambria Math" panose="02040503050406030204" pitchFamily="18" charset="0"/>
                                </a:rPr>
                                <m:t>𝑎</m:t>
                              </m:r>
                              <m:r>
                                <a:rPr lang="en-US" altLang="en-US" b="0" i="1" smtClean="0">
                                  <a:latin typeface="Cambria Math" panose="02040503050406030204" pitchFamily="18" charset="0"/>
                                </a:rPr>
                                <m:t>+3</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r>
                                <a:rPr lang="en-US" altLang="en-US" b="0" i="1" smtClean="0">
                                  <a:latin typeface="Cambria Math" panose="02040503050406030204" pitchFamily="18" charset="0"/>
                                </a:rPr>
                                <m:t>=4</m:t>
                              </m:r>
                            </m:e>
                          </m:eqArr>
                        </m:e>
                      </m:d>
                    </m:oMath>
                  </m:oMathPara>
                </a14:m>
                <a:endParaRPr lang="en-US" altLang="en-US" dirty="0"/>
              </a:p>
              <a:p>
                <a:pPr>
                  <a:spcBef>
                    <a:spcPts val="600"/>
                  </a:spcBef>
                </a:pPr>
                <a:r>
                  <a:rPr lang="en-US" altLang="en-US" dirty="0"/>
                  <a:t>Eliminate </a:t>
                </a:r>
                <a:r>
                  <a:rPr lang="en-US" altLang="en-US" i="1" dirty="0"/>
                  <a:t>c</a:t>
                </a:r>
                <a:r>
                  <a:rPr lang="en-US" altLang="en-US" dirty="0"/>
                  <a:t> from Equation 1 and 3.</a:t>
                </a:r>
              </a:p>
              <a:p>
                <a:pPr>
                  <a:spcBef>
                    <a:spcPct val="0"/>
                  </a:spcBef>
                </a:pPr>
                <a:endParaRPr lang="en-US" altLang="en-US" dirty="0"/>
              </a:p>
            </p:txBody>
          </p:sp>
        </mc:Choice>
        <mc:Fallback xmlns="">
          <p:sp>
            <p:nvSpPr>
              <p:cNvPr id="88067" name="Rectangle 3"/>
              <p:cNvSpPr>
                <a:spLocks noGrp="1" noRot="1" noChangeAspect="1" noMove="1" noResize="1" noEditPoints="1" noAdjustHandles="1" noChangeArrowheads="1" noChangeShapeType="1" noTextEdit="1"/>
              </p:cNvSpPr>
              <p:nvPr>
                <p:ph idx="1"/>
              </p:nvPr>
            </p:nvSpPr>
            <p:spPr>
              <a:blipFill rotWithShape="1">
                <a:blip r:embed="rId2"/>
                <a:stretch>
                  <a:fillRect l="-1401" t="-1190" r="-2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EAFD1D95-B6DF-42F0-95C8-2C1E2CFD09A2}"/>
                  </a:ext>
                </a:extLst>
              </p:cNvPr>
              <p:cNvSpPr txBox="1"/>
              <p:nvPr/>
            </p:nvSpPr>
            <p:spPr>
              <a:xfrm>
                <a:off x="230187" y="3835589"/>
                <a:ext cx="2757307"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en-US" i="1" smtClean="0">
                              <a:solidFill>
                                <a:schemeClr val="tx1"/>
                              </a:solidFill>
                              <a:latin typeface="Cambria Math"/>
                            </a:rPr>
                          </m:ctrlPr>
                        </m:dPr>
                        <m:e>
                          <m:eqArr>
                            <m:eqArrPr>
                              <m:ctrlPr>
                                <a:rPr lang="en-US" altLang="en-US" b="0" i="1" smtClean="0">
                                  <a:solidFill>
                                    <a:schemeClr val="tx1"/>
                                  </a:solidFill>
                                  <a:latin typeface="Cambria Math"/>
                                </a:rPr>
                              </m:ctrlPr>
                            </m:eqArrPr>
                            <m:e>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r>
                                <a:rPr lang="en-US" altLang="en-US" b="0" i="1" smtClean="0">
                                  <a:solidFill>
                                    <a:schemeClr val="tx1"/>
                                  </a:solidFill>
                                  <a:latin typeface="Cambria Math" panose="02040503050406030204" pitchFamily="18" charset="0"/>
                                </a:rPr>
                                <m:t>=4</m:t>
                              </m:r>
                            </m:e>
                            <m:e>
                              <m:r>
                                <a:rPr lang="en-US" altLang="en-US" b="0" i="1" smtClean="0">
                                  <a:solidFill>
                                    <a:schemeClr val="tx1"/>
                                  </a:solidFill>
                                  <a:latin typeface="Cambria Math" panose="02040503050406030204" pitchFamily="18" charset="0"/>
                                </a:rPr>
                                <m:t>9</m:t>
                              </m:r>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+3</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r>
                                <a:rPr lang="en-US" altLang="en-US" b="0" i="1" smtClean="0">
                                  <a:solidFill>
                                    <a:schemeClr val="tx1"/>
                                  </a:solidFill>
                                  <a:latin typeface="Cambria Math" panose="02040503050406030204" pitchFamily="18" charset="0"/>
                                </a:rPr>
                                <m:t>=4</m:t>
                              </m:r>
                            </m:e>
                          </m:eqArr>
                        </m:e>
                      </m:d>
                    </m:oMath>
                  </m:oMathPara>
                </a14:m>
                <a:endParaRPr lang="en-US" dirty="0">
                  <a:solidFill>
                    <a:schemeClr val="tx1"/>
                  </a:solidFill>
                </a:endParaRPr>
              </a:p>
            </p:txBody>
          </p:sp>
        </mc:Choice>
        <mc:Fallback xmlns="">
          <p:sp>
            <p:nvSpPr>
              <p:cNvPr id="9" name="TextBox 8">
                <a:extLst>
                  <a:ext uri="{FF2B5EF4-FFF2-40B4-BE49-F238E27FC236}">
                    <a16:creationId xmlns:a16="http://schemas.microsoft.com/office/drawing/2014/main" id="{EAFD1D95-B6DF-42F0-95C8-2C1E2CFD09A2}"/>
                  </a:ext>
                </a:extLst>
              </p:cNvPr>
              <p:cNvSpPr txBox="1">
                <a:spLocks noRot="1" noChangeAspect="1" noMove="1" noResize="1" noEditPoints="1" noAdjustHandles="1" noChangeArrowheads="1" noChangeShapeType="1" noTextEdit="1"/>
              </p:cNvSpPr>
              <p:nvPr/>
            </p:nvSpPr>
            <p:spPr>
              <a:xfrm>
                <a:off x="230187" y="3835589"/>
                <a:ext cx="2757307" cy="1053494"/>
              </a:xfrm>
              <a:prstGeom prst="rect">
                <a:avLst/>
              </a:prstGeom>
              <a:blipFill>
                <a:blip r:embed="rId3"/>
                <a:stretch>
                  <a:fillRect/>
                </a:stretch>
              </a:blipFill>
            </p:spPr>
            <p:txBody>
              <a:bodyPr/>
              <a:lstStyle/>
              <a:p>
                <a:r>
                  <a:rPr lang="en-US">
                    <a:noFill/>
                  </a:rPr>
                  <a:t> </a:t>
                </a:r>
              </a:p>
            </p:txBody>
          </p:sp>
        </mc:Fallback>
      </mc:AlternateContent>
      <p:grpSp>
        <p:nvGrpSpPr>
          <p:cNvPr id="10" name="Group 9">
            <a:extLst>
              <a:ext uri="{FF2B5EF4-FFF2-40B4-BE49-F238E27FC236}">
                <a16:creationId xmlns="" xmlns:a16="http://schemas.microsoft.com/office/drawing/2014/main" id="{CD0A32C5-6B73-4675-9C45-564512EECFE0}"/>
              </a:ext>
            </a:extLst>
          </p:cNvPr>
          <p:cNvGrpSpPr/>
          <p:nvPr/>
        </p:nvGrpSpPr>
        <p:grpSpPr>
          <a:xfrm>
            <a:off x="3093130" y="3731054"/>
            <a:ext cx="2505302" cy="369332"/>
            <a:chOff x="2677886" y="3081674"/>
            <a:chExt cx="2505302" cy="369332"/>
          </a:xfrm>
        </p:grpSpPr>
        <p:sp>
          <p:nvSpPr>
            <p:cNvPr id="11" name="TextBox 10">
              <a:extLst>
                <a:ext uri="{FF2B5EF4-FFF2-40B4-BE49-F238E27FC236}">
                  <a16:creationId xmlns="" xmlns:a16="http://schemas.microsoft.com/office/drawing/2014/main" id="{A763671F-4F03-4B66-844E-30EBAEF36139}"/>
                </a:ext>
              </a:extLst>
            </p:cNvPr>
            <p:cNvSpPr txBox="1"/>
            <p:nvPr/>
          </p:nvSpPr>
          <p:spPr>
            <a:xfrm>
              <a:off x="2897188" y="3081674"/>
              <a:ext cx="2286000" cy="369332"/>
            </a:xfrm>
            <a:prstGeom prst="rect">
              <a:avLst/>
            </a:prstGeom>
            <a:noFill/>
          </p:spPr>
          <p:txBody>
            <a:bodyPr wrap="square" rtlCol="0">
              <a:spAutoFit/>
            </a:bodyPr>
            <a:lstStyle/>
            <a:p>
              <a:pPr algn="l"/>
              <a:r>
                <a:rPr lang="en-US" sz="1800" dirty="0">
                  <a:solidFill>
                    <a:srgbClr val="C00000"/>
                  </a:solidFill>
                </a:rPr>
                <a:t>No Change</a:t>
              </a:r>
            </a:p>
          </p:txBody>
        </p:sp>
        <p:cxnSp>
          <p:nvCxnSpPr>
            <p:cNvPr id="12" name="Straight Arrow Connector 11">
              <a:extLst>
                <a:ext uri="{FF2B5EF4-FFF2-40B4-BE49-F238E27FC236}">
                  <a16:creationId xmlns="" xmlns:a16="http://schemas.microsoft.com/office/drawing/2014/main" id="{6E6E461A-2783-415C-95B0-FC6B924B6661}"/>
                </a:ext>
              </a:extLst>
            </p:cNvPr>
            <p:cNvCxnSpPr/>
            <p:nvPr/>
          </p:nvCxnSpPr>
          <p:spPr bwMode="auto">
            <a:xfrm>
              <a:off x="2677886" y="3450431"/>
              <a:ext cx="1776548"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grpSp>
      <p:grpSp>
        <p:nvGrpSpPr>
          <p:cNvPr id="13" name="Group 12">
            <a:extLst>
              <a:ext uri="{FF2B5EF4-FFF2-40B4-BE49-F238E27FC236}">
                <a16:creationId xmlns="" xmlns:a16="http://schemas.microsoft.com/office/drawing/2014/main" id="{1D35F7EA-1F55-4CCA-B6D5-94D52FB7BD50}"/>
              </a:ext>
            </a:extLst>
          </p:cNvPr>
          <p:cNvGrpSpPr/>
          <p:nvPr/>
        </p:nvGrpSpPr>
        <p:grpSpPr>
          <a:xfrm>
            <a:off x="3093130" y="4127267"/>
            <a:ext cx="2387736" cy="383632"/>
            <a:chOff x="2677886" y="3718481"/>
            <a:chExt cx="2387736" cy="383632"/>
          </a:xfrm>
        </p:grpSpPr>
        <p:sp>
          <p:nvSpPr>
            <p:cNvPr id="14" name="TextBox 13">
              <a:extLst>
                <a:ext uri="{FF2B5EF4-FFF2-40B4-BE49-F238E27FC236}">
                  <a16:creationId xmlns="" xmlns:a16="http://schemas.microsoft.com/office/drawing/2014/main" id="{E1287BFA-3AC7-445D-BFD3-294ABC7D3181}"/>
                </a:ext>
              </a:extLst>
            </p:cNvPr>
            <p:cNvSpPr txBox="1"/>
            <p:nvPr/>
          </p:nvSpPr>
          <p:spPr>
            <a:xfrm>
              <a:off x="2779622" y="3718481"/>
              <a:ext cx="2286000" cy="369332"/>
            </a:xfrm>
            <a:prstGeom prst="rect">
              <a:avLst/>
            </a:prstGeom>
            <a:noFill/>
          </p:spPr>
          <p:txBody>
            <a:bodyPr wrap="square" rtlCol="0">
              <a:spAutoFit/>
            </a:bodyPr>
            <a:lstStyle/>
            <a:p>
              <a:pPr algn="l"/>
              <a:r>
                <a:rPr lang="en-US" sz="1800" dirty="0">
                  <a:solidFill>
                    <a:srgbClr val="C00000"/>
                  </a:solidFill>
                </a:rPr>
                <a:t>Multiply by –1. </a:t>
              </a:r>
            </a:p>
          </p:txBody>
        </p:sp>
        <p:cxnSp>
          <p:nvCxnSpPr>
            <p:cNvPr id="15" name="Straight Arrow Connector 14">
              <a:extLst>
                <a:ext uri="{FF2B5EF4-FFF2-40B4-BE49-F238E27FC236}">
                  <a16:creationId xmlns="" xmlns:a16="http://schemas.microsoft.com/office/drawing/2014/main" id="{6303A44A-CEE0-43E6-909B-9E475CE15BF0}"/>
                </a:ext>
              </a:extLst>
            </p:cNvPr>
            <p:cNvCxnSpPr/>
            <p:nvPr/>
          </p:nvCxnSpPr>
          <p:spPr bwMode="auto">
            <a:xfrm>
              <a:off x="2677886" y="4102113"/>
              <a:ext cx="1776548"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D6E6F89F-8D65-4A9C-872B-81DCA6A997D7}"/>
                  </a:ext>
                </a:extLst>
              </p:cNvPr>
              <p:cNvSpPr txBox="1"/>
              <p:nvPr/>
            </p:nvSpPr>
            <p:spPr>
              <a:xfrm>
                <a:off x="5568252" y="4668182"/>
                <a:ext cx="261257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−8</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𝑏</m:t>
                      </m:r>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xmlns:a14="http://schemas.microsoft.com/office/drawing/2010/main" xmlns="" id="{D6E6F89F-8D65-4A9C-872B-81DCA6A997D7}"/>
                  </a:ext>
                </a:extLst>
              </p:cNvPr>
              <p:cNvSpPr txBox="1">
                <a:spLocks noRot="1" noChangeAspect="1" noMove="1" noResize="1" noEditPoints="1" noAdjustHandles="1" noChangeArrowheads="1" noChangeShapeType="1" noTextEdit="1"/>
              </p:cNvSpPr>
              <p:nvPr/>
            </p:nvSpPr>
            <p:spPr>
              <a:xfrm>
                <a:off x="5568252" y="4668182"/>
                <a:ext cx="2612570" cy="523220"/>
              </a:xfrm>
              <a:prstGeom prst="rect">
                <a:avLst/>
              </a:prstGeom>
              <a:blipFill rotWithShape="1">
                <a:blip r:embed="rId4"/>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 xmlns:a16="http://schemas.microsoft.com/office/drawing/2014/main" id="{5759980B-B58B-4792-B5BA-6BB42D1336F9}"/>
              </a:ext>
            </a:extLst>
          </p:cNvPr>
          <p:cNvCxnSpPr>
            <a:cxnSpLocks/>
          </p:cNvCxnSpPr>
          <p:nvPr/>
        </p:nvCxnSpPr>
        <p:spPr bwMode="auto">
          <a:xfrm>
            <a:off x="5185004" y="4700235"/>
            <a:ext cx="316039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C9285715-1ECF-47C7-AB9B-3C8B2C97F242}"/>
                  </a:ext>
                </a:extLst>
              </p:cNvPr>
              <p:cNvSpPr txBox="1"/>
              <p:nvPr/>
            </p:nvSpPr>
            <p:spPr>
              <a:xfrm>
                <a:off x="4975314" y="3834930"/>
                <a:ext cx="3200400"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en-US" i="1" smtClean="0">
                              <a:solidFill>
                                <a:schemeClr val="tx1"/>
                              </a:solidFill>
                              <a:latin typeface="Cambria Math"/>
                            </a:rPr>
                          </m:ctrlPr>
                        </m:dPr>
                        <m:e>
                          <m:eqArr>
                            <m:eqArrPr>
                              <m:ctrlPr>
                                <a:rPr lang="en-US" altLang="en-US" b="0" i="1" smtClean="0">
                                  <a:solidFill>
                                    <a:schemeClr val="tx1"/>
                                  </a:solidFill>
                                  <a:latin typeface="Cambria Math"/>
                                </a:rPr>
                              </m:ctrlPr>
                            </m:eqArrPr>
                            <m:e>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r>
                                <a:rPr lang="en-US" altLang="en-US" b="0" i="1" smtClean="0">
                                  <a:solidFill>
                                    <a:schemeClr val="tx1"/>
                                  </a:solidFill>
                                  <a:latin typeface="Cambria Math" panose="02040503050406030204" pitchFamily="18" charset="0"/>
                                </a:rPr>
                                <m:t>=4</m:t>
                              </m:r>
                            </m:e>
                            <m:e>
                              <m:r>
                                <a:rPr lang="en-US" altLang="en-US" b="0" i="1" smtClean="0">
                                  <a:solidFill>
                                    <a:schemeClr val="tx1"/>
                                  </a:solidFill>
                                  <a:latin typeface="Cambria Math" panose="02040503050406030204" pitchFamily="18" charset="0"/>
                                </a:rPr>
                                <m:t>−9</m:t>
                              </m:r>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−3</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m:t>
                              </m:r>
                              <m:r>
                                <a:rPr lang="en-US" altLang="en-US" b="0" i="1" smtClean="0">
                                  <a:solidFill>
                                    <a:schemeClr val="tx1"/>
                                  </a:solidFill>
                                  <a:latin typeface="Cambria Math" panose="02040503050406030204" pitchFamily="18" charset="0"/>
                                </a:rPr>
                                <m:t>𝑐</m:t>
                              </m:r>
                              <m:r>
                                <a:rPr lang="en-US" altLang="en-US" b="0" i="1" smtClean="0">
                                  <a:solidFill>
                                    <a:schemeClr val="tx1"/>
                                  </a:solidFill>
                                  <a:latin typeface="Cambria Math" panose="02040503050406030204" pitchFamily="18" charset="0"/>
                                </a:rPr>
                                <m:t>=−4</m:t>
                              </m:r>
                            </m:e>
                          </m:eqArr>
                        </m:e>
                      </m:d>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C9285715-1ECF-47C7-AB9B-3C8B2C97F242}"/>
                  </a:ext>
                </a:extLst>
              </p:cNvPr>
              <p:cNvSpPr txBox="1">
                <a:spLocks noRot="1" noChangeAspect="1" noMove="1" noResize="1" noEditPoints="1" noAdjustHandles="1" noChangeArrowheads="1" noChangeShapeType="1" noTextEdit="1"/>
              </p:cNvSpPr>
              <p:nvPr/>
            </p:nvSpPr>
            <p:spPr>
              <a:xfrm>
                <a:off x="4975314" y="3834930"/>
                <a:ext cx="3200400" cy="1053494"/>
              </a:xfrm>
              <a:prstGeom prst="rect">
                <a:avLst/>
              </a:prstGeom>
              <a:blipFill>
                <a:blip r:embed="rId5"/>
                <a:stretch>
                  <a:fillRect r="-2286"/>
                </a:stretch>
              </a:blipFill>
            </p:spPr>
            <p:txBody>
              <a:bodyPr/>
              <a:lstStyle/>
              <a:p>
                <a:r>
                  <a:rPr lang="en-US">
                    <a:noFill/>
                  </a:rPr>
                  <a:t> </a:t>
                </a:r>
              </a:p>
            </p:txBody>
          </p:sp>
        </mc:Fallback>
      </mc:AlternateContent>
    </p:spTree>
    <p:extLst>
      <p:ext uri="{BB962C8B-B14F-4D97-AF65-F5344CB8AC3E}">
        <p14:creationId xmlns:p14="http://schemas.microsoft.com/office/powerpoint/2010/main" val="328778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xEl>
                                              <p:pRg st="2" end="2"/>
                                            </p:txEl>
                                          </p:spTgt>
                                        </p:tgtEl>
                                        <p:attrNameLst>
                                          <p:attrName>style.visibility</p:attrName>
                                        </p:attrNameLst>
                                      </p:cBhvr>
                                      <p:to>
                                        <p:strVal val="visible"/>
                                      </p:to>
                                    </p:set>
                                    <p:animEffect transition="in" filter="fade">
                                      <p:cBhvr>
                                        <p:cTn id="7" dur="500"/>
                                        <p:tgtEl>
                                          <p:spTgt spid="880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dirty="0"/>
              <a:t>Example 4:  Application   </a:t>
            </a:r>
            <a:r>
              <a:rPr lang="en-US" altLang="en-US" i="1" dirty="0"/>
              <a:t>(continued)</a:t>
            </a:r>
          </a:p>
        </p:txBody>
      </p:sp>
      <mc:AlternateContent xmlns:mc="http://schemas.openxmlformats.org/markup-compatibility/2006" xmlns:a14="http://schemas.microsoft.com/office/drawing/2010/main">
        <mc:Choice Requires="a14">
          <p:sp>
            <p:nvSpPr>
              <p:cNvPr id="89091" name="Rectangle 3"/>
              <p:cNvSpPr>
                <a:spLocks noGrp="1" noChangeArrowheads="1"/>
              </p:cNvSpPr>
              <p:nvPr>
                <p:ph type="body" idx="1"/>
              </p:nvPr>
            </p:nvSpPr>
            <p:spPr/>
            <p:txBody>
              <a:bodyPr/>
              <a:lstStyle/>
              <a:p>
                <a:pPr>
                  <a:spcBef>
                    <a:spcPct val="0"/>
                  </a:spcBef>
                </a:pPr>
                <a:r>
                  <a:rPr lang="en-US" altLang="en-US" b="1" dirty="0"/>
                  <a:t>Step 2  Solve the resulting system of equations in two </a:t>
                </a:r>
              </a:p>
              <a:p>
                <a:pPr>
                  <a:spcBef>
                    <a:spcPct val="0"/>
                  </a:spcBef>
                </a:pPr>
                <a:r>
                  <a:rPr lang="en-US" altLang="en-US" b="1" dirty="0"/>
                  <a:t>variables.</a:t>
                </a:r>
              </a:p>
              <a:p>
                <a:pPr>
                  <a:spcBef>
                    <a:spcPct val="0"/>
                  </a:spcBef>
                </a:pPr>
                <a14:m>
                  <m:oMathPara xmlns:m="http://schemas.openxmlformats.org/officeDocument/2006/math">
                    <m:oMathParaPr>
                      <m:jc m:val="left"/>
                    </m:oMathParaPr>
                    <m:oMath xmlns:m="http://schemas.openxmlformats.org/officeDocument/2006/math">
                      <m:d>
                        <m:dPr>
                          <m:begChr m:val="{"/>
                          <m:endChr m:val=""/>
                          <m:ctrlPr>
                            <a:rPr lang="en-US" altLang="en-US" i="1" smtClean="0">
                              <a:latin typeface="Cambria Math"/>
                            </a:rPr>
                          </m:ctrlPr>
                        </m:dPr>
                        <m:e>
                          <m:eqArr>
                            <m:eqArrPr>
                              <m:ctrlPr>
                                <a:rPr lang="en-US" altLang="en-US" b="0" i="1" smtClean="0">
                                  <a:latin typeface="Cambria Math"/>
                                </a:rPr>
                              </m:ctrlPr>
                            </m:eqArrPr>
                            <m:e>
                              <m:r>
                                <a:rPr lang="en-US" altLang="en-US" b="0" i="1" smtClean="0">
                                  <a:latin typeface="Cambria Math" panose="02040503050406030204" pitchFamily="18" charset="0"/>
                                </a:rPr>
                                <m:t>−3</m:t>
                              </m:r>
                              <m:r>
                                <a:rPr lang="en-US" altLang="en-US" b="0" i="1" smtClean="0">
                                  <a:latin typeface="Cambria Math" panose="02040503050406030204" pitchFamily="18" charset="0"/>
                                </a:rPr>
                                <m:t>𝑎</m:t>
                              </m:r>
                              <m:r>
                                <a:rPr lang="en-US" altLang="en-US" b="0" i="1" smtClean="0">
                                  <a:latin typeface="Cambria Math" panose="02040503050406030204" pitchFamily="18" charset="0"/>
                                </a:rPr>
                                <m:t>−</m:t>
                              </m:r>
                              <m:r>
                                <a:rPr lang="en-US" altLang="en-US" b="0" i="1" smtClean="0">
                                  <a:latin typeface="Cambria Math" panose="02040503050406030204" pitchFamily="18" charset="0"/>
                                </a:rPr>
                                <m:t>𝑏</m:t>
                              </m:r>
                              <m:r>
                                <a:rPr lang="en-US" altLang="en-US" b="0" i="1" smtClean="0">
                                  <a:latin typeface="Cambria Math" panose="02040503050406030204" pitchFamily="18" charset="0"/>
                                </a:rPr>
                                <m:t>=3</m:t>
                              </m:r>
                            </m:e>
                            <m:e>
                              <m:r>
                                <a:rPr lang="en-US" altLang="en-US" b="0" i="1" smtClean="0">
                                  <a:latin typeface="Cambria Math" panose="02040503050406030204" pitchFamily="18" charset="0"/>
                                </a:rPr>
                                <m:t>−8</m:t>
                              </m:r>
                              <m:r>
                                <a:rPr lang="en-US" altLang="en-US" b="0" i="1" smtClean="0">
                                  <a:latin typeface="Cambria Math" panose="02040503050406030204" pitchFamily="18" charset="0"/>
                                </a:rPr>
                                <m:t>𝑎</m:t>
                              </m:r>
                              <m:r>
                                <a:rPr lang="en-US" altLang="en-US" b="0" i="1" smtClean="0">
                                  <a:latin typeface="Cambria Math" panose="02040503050406030204" pitchFamily="18" charset="0"/>
                                </a:rPr>
                                <m:t>−2</m:t>
                              </m:r>
                              <m:r>
                                <a:rPr lang="en-US" altLang="en-US" b="0" i="1" smtClean="0">
                                  <a:latin typeface="Cambria Math" panose="02040503050406030204" pitchFamily="18" charset="0"/>
                                </a:rPr>
                                <m:t>𝑏</m:t>
                              </m:r>
                              <m:r>
                                <a:rPr lang="en-US" altLang="en-US" b="0" i="1" smtClean="0">
                                  <a:latin typeface="Cambria Math" panose="02040503050406030204" pitchFamily="18" charset="0"/>
                                </a:rPr>
                                <m:t>=0</m:t>
                              </m:r>
                            </m:e>
                          </m:eqArr>
                        </m:e>
                      </m:d>
                    </m:oMath>
                  </m:oMathPara>
                </a14:m>
                <a:endParaRPr lang="en-US" altLang="en-US" dirty="0"/>
              </a:p>
              <a:p>
                <a:pPr>
                  <a:spcBef>
                    <a:spcPct val="0"/>
                  </a:spcBef>
                </a:pPr>
                <a:endParaRPr lang="en-US" altLang="en-US" dirty="0"/>
              </a:p>
              <a:p>
                <a:pPr>
                  <a:spcBef>
                    <a:spcPct val="0"/>
                  </a:spcBef>
                </a:pPr>
                <a:endParaRPr lang="en-US" altLang="en-US" dirty="0"/>
              </a:p>
              <a:p>
                <a:pPr>
                  <a:spcBef>
                    <a:spcPct val="0"/>
                  </a:spcBef>
                </a:pPr>
                <a:r>
                  <a:rPr lang="en-US" altLang="en-US" b="1" dirty="0"/>
                  <a:t>Step 3  Use back-substitution in one of the equations in two variables to find the value of the second variable.</a:t>
                </a:r>
                <a:endParaRPr lang="en-US" dirty="0"/>
              </a:p>
              <a:p>
                <a:pPr>
                  <a:spcBef>
                    <a:spcPct val="0"/>
                  </a:spcBef>
                </a:pPr>
                <a:endParaRPr lang="en-US" altLang="en-US" dirty="0"/>
              </a:p>
              <a:p>
                <a:endParaRPr lang="en-US" altLang="en-US" dirty="0"/>
              </a:p>
            </p:txBody>
          </p:sp>
        </mc:Choice>
        <mc:Fallback xmlns="">
          <p:sp>
            <p:nvSpPr>
              <p:cNvPr id="89091" name="Rectangle 3"/>
              <p:cNvSpPr>
                <a:spLocks noGrp="1" noRot="1" noChangeAspect="1" noMove="1" noResize="1" noEditPoints="1" noAdjustHandles="1" noChangeArrowheads="1" noChangeShapeType="1" noTextEdit="1"/>
              </p:cNvSpPr>
              <p:nvPr>
                <p:ph type="body" idx="1"/>
              </p:nvPr>
            </p:nvSpPr>
            <p:spPr>
              <a:blipFill>
                <a:blip r:embed="rId2"/>
                <a:stretch>
                  <a:fillRect l="-1401" t="-1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E29D763D-4F25-4141-A64D-3F5A3FFDBE26}"/>
                  </a:ext>
                </a:extLst>
              </p:cNvPr>
              <p:cNvSpPr txBox="1"/>
              <p:nvPr/>
            </p:nvSpPr>
            <p:spPr>
              <a:xfrm>
                <a:off x="5563985" y="2865118"/>
                <a:ext cx="231869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=−6</m:t>
                      </m:r>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xmlns:a14="http://schemas.microsoft.com/office/drawing/2010/main" xmlns="" id="{E29D763D-4F25-4141-A64D-3F5A3FFDBE26}"/>
                  </a:ext>
                </a:extLst>
              </p:cNvPr>
              <p:cNvSpPr txBox="1">
                <a:spLocks noRot="1" noChangeAspect="1" noMove="1" noResize="1" noEditPoints="1" noAdjustHandles="1" noChangeArrowheads="1" noChangeShapeType="1" noTextEdit="1"/>
              </p:cNvSpPr>
              <p:nvPr/>
            </p:nvSpPr>
            <p:spPr>
              <a:xfrm>
                <a:off x="5563985" y="2865118"/>
                <a:ext cx="2318694" cy="523220"/>
              </a:xfrm>
              <a:prstGeom prst="rect">
                <a:avLst/>
              </a:prstGeom>
              <a:blipFill rotWithShape="1">
                <a:blip r:embed="rId3"/>
                <a:stretch>
                  <a:fillRect/>
                </a:stretch>
              </a:blipFill>
            </p:spPr>
            <p:txBody>
              <a:bodyPr/>
              <a:lstStyle/>
              <a:p>
                <a:r>
                  <a:rPr lang="en-US">
                    <a:noFill/>
                  </a:rPr>
                  <a:t> </a:t>
                </a:r>
              </a:p>
            </p:txBody>
          </p:sp>
        </mc:Fallback>
      </mc:AlternateContent>
      <p:grpSp>
        <p:nvGrpSpPr>
          <p:cNvPr id="10" name="Group 9">
            <a:extLst>
              <a:ext uri="{FF2B5EF4-FFF2-40B4-BE49-F238E27FC236}">
                <a16:creationId xmlns="" xmlns:a16="http://schemas.microsoft.com/office/drawing/2014/main" id="{147479BB-38A9-4CA3-8A95-20BC61B01C6E}"/>
              </a:ext>
            </a:extLst>
          </p:cNvPr>
          <p:cNvGrpSpPr/>
          <p:nvPr/>
        </p:nvGrpSpPr>
        <p:grpSpPr>
          <a:xfrm>
            <a:off x="2777734" y="2329550"/>
            <a:ext cx="2505302" cy="369332"/>
            <a:chOff x="2677886" y="3081674"/>
            <a:chExt cx="2505302" cy="369332"/>
          </a:xfrm>
        </p:grpSpPr>
        <p:sp>
          <p:nvSpPr>
            <p:cNvPr id="11" name="TextBox 10">
              <a:extLst>
                <a:ext uri="{FF2B5EF4-FFF2-40B4-BE49-F238E27FC236}">
                  <a16:creationId xmlns="" xmlns:a16="http://schemas.microsoft.com/office/drawing/2014/main" id="{185253EC-4219-4404-AE7F-13F5F5E35E62}"/>
                </a:ext>
              </a:extLst>
            </p:cNvPr>
            <p:cNvSpPr txBox="1"/>
            <p:nvPr/>
          </p:nvSpPr>
          <p:spPr>
            <a:xfrm>
              <a:off x="2897188" y="3081674"/>
              <a:ext cx="2286000" cy="369332"/>
            </a:xfrm>
            <a:prstGeom prst="rect">
              <a:avLst/>
            </a:prstGeom>
            <a:noFill/>
          </p:spPr>
          <p:txBody>
            <a:bodyPr wrap="square" rtlCol="0">
              <a:spAutoFit/>
            </a:bodyPr>
            <a:lstStyle/>
            <a:p>
              <a:pPr algn="l"/>
              <a:r>
                <a:rPr lang="en-US" sz="1800" dirty="0">
                  <a:solidFill>
                    <a:srgbClr val="C00000"/>
                  </a:solidFill>
                </a:rPr>
                <a:t>No Change</a:t>
              </a:r>
            </a:p>
          </p:txBody>
        </p:sp>
        <p:cxnSp>
          <p:nvCxnSpPr>
            <p:cNvPr id="12" name="Straight Arrow Connector 11">
              <a:extLst>
                <a:ext uri="{FF2B5EF4-FFF2-40B4-BE49-F238E27FC236}">
                  <a16:creationId xmlns="" xmlns:a16="http://schemas.microsoft.com/office/drawing/2014/main" id="{E852BCD3-B9E8-48BF-AD86-F1E8E35035B8}"/>
                </a:ext>
              </a:extLst>
            </p:cNvPr>
            <p:cNvCxnSpPr/>
            <p:nvPr/>
          </p:nvCxnSpPr>
          <p:spPr bwMode="auto">
            <a:xfrm>
              <a:off x="2677886" y="3450431"/>
              <a:ext cx="1776548"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grpSp>
      <p:grpSp>
        <p:nvGrpSpPr>
          <p:cNvPr id="13" name="Group 12">
            <a:extLst>
              <a:ext uri="{FF2B5EF4-FFF2-40B4-BE49-F238E27FC236}">
                <a16:creationId xmlns="" xmlns:a16="http://schemas.microsoft.com/office/drawing/2014/main" id="{E6A35078-E965-410B-A9EA-1F223DA9E09A}"/>
              </a:ext>
            </a:extLst>
          </p:cNvPr>
          <p:cNvGrpSpPr/>
          <p:nvPr/>
        </p:nvGrpSpPr>
        <p:grpSpPr>
          <a:xfrm>
            <a:off x="2777734" y="1882971"/>
            <a:ext cx="2387736" cy="383632"/>
            <a:chOff x="2677886" y="3718481"/>
            <a:chExt cx="2387736" cy="383632"/>
          </a:xfrm>
        </p:grpSpPr>
        <p:sp>
          <p:nvSpPr>
            <p:cNvPr id="14" name="TextBox 13">
              <a:extLst>
                <a:ext uri="{FF2B5EF4-FFF2-40B4-BE49-F238E27FC236}">
                  <a16:creationId xmlns="" xmlns:a16="http://schemas.microsoft.com/office/drawing/2014/main" id="{363767DF-9254-41D2-A074-613E4B0C433C}"/>
                </a:ext>
              </a:extLst>
            </p:cNvPr>
            <p:cNvSpPr txBox="1"/>
            <p:nvPr/>
          </p:nvSpPr>
          <p:spPr>
            <a:xfrm>
              <a:off x="2779622" y="3718481"/>
              <a:ext cx="2286000" cy="369332"/>
            </a:xfrm>
            <a:prstGeom prst="rect">
              <a:avLst/>
            </a:prstGeom>
            <a:noFill/>
          </p:spPr>
          <p:txBody>
            <a:bodyPr wrap="square" rtlCol="0">
              <a:spAutoFit/>
            </a:bodyPr>
            <a:lstStyle/>
            <a:p>
              <a:pPr algn="l"/>
              <a:r>
                <a:rPr lang="en-US" sz="1800" dirty="0">
                  <a:solidFill>
                    <a:srgbClr val="C00000"/>
                  </a:solidFill>
                </a:rPr>
                <a:t>Multiply by –2. </a:t>
              </a:r>
            </a:p>
          </p:txBody>
        </p:sp>
        <p:cxnSp>
          <p:nvCxnSpPr>
            <p:cNvPr id="15" name="Straight Arrow Connector 14">
              <a:extLst>
                <a:ext uri="{FF2B5EF4-FFF2-40B4-BE49-F238E27FC236}">
                  <a16:creationId xmlns="" xmlns:a16="http://schemas.microsoft.com/office/drawing/2014/main" id="{0BDB9931-E7A1-43CC-992A-3B213CB4EFE9}"/>
                </a:ext>
              </a:extLst>
            </p:cNvPr>
            <p:cNvCxnSpPr/>
            <p:nvPr/>
          </p:nvCxnSpPr>
          <p:spPr bwMode="auto">
            <a:xfrm>
              <a:off x="2677886" y="4102113"/>
              <a:ext cx="1776548"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grpSp>
      <p:cxnSp>
        <p:nvCxnSpPr>
          <p:cNvPr id="16" name="Straight Connector 15">
            <a:extLst>
              <a:ext uri="{FF2B5EF4-FFF2-40B4-BE49-F238E27FC236}">
                <a16:creationId xmlns="" xmlns:a16="http://schemas.microsoft.com/office/drawing/2014/main" id="{3FFFD7FA-930C-416A-BFF4-2A524B558995}"/>
              </a:ext>
            </a:extLst>
          </p:cNvPr>
          <p:cNvCxnSpPr>
            <a:cxnSpLocks/>
          </p:cNvCxnSpPr>
          <p:nvPr/>
        </p:nvCxnSpPr>
        <p:spPr bwMode="auto">
          <a:xfrm>
            <a:off x="5072449" y="2929402"/>
            <a:ext cx="256760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7" name="TextBox 16">
                <a:extLst>
                  <a:ext uri="{FF2B5EF4-FFF2-40B4-BE49-F238E27FC236}">
                    <a16:creationId xmlns="" xmlns:a16="http://schemas.microsoft.com/office/drawing/2014/main" id="{5C2C4D37-7EA0-42A7-A892-BAE41A9C0C57}"/>
                  </a:ext>
                </a:extLst>
              </p:cNvPr>
              <p:cNvSpPr txBox="1"/>
              <p:nvPr/>
            </p:nvSpPr>
            <p:spPr>
              <a:xfrm>
                <a:off x="4586023" y="2052065"/>
                <a:ext cx="3200400"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en-US" i="1" smtClean="0">
                              <a:solidFill>
                                <a:schemeClr val="tx1"/>
                              </a:solidFill>
                              <a:latin typeface="Cambria Math"/>
                            </a:rPr>
                          </m:ctrlPr>
                        </m:dPr>
                        <m:e>
                          <m:eqArr>
                            <m:eqArrPr>
                              <m:ctrlPr>
                                <a:rPr lang="en-US" altLang="en-US" b="0" i="1" smtClean="0">
                                  <a:solidFill>
                                    <a:schemeClr val="tx1"/>
                                  </a:solidFill>
                                  <a:latin typeface="Cambria Math"/>
                                </a:rPr>
                              </m:ctrlPr>
                            </m:eqArrPr>
                            <m:e>
                              <m:r>
                                <a:rPr lang="en-US" altLang="en-US" b="0" i="1" smtClean="0">
                                  <a:solidFill>
                                    <a:schemeClr val="tx1"/>
                                  </a:solidFill>
                                  <a:latin typeface="Cambria Math" panose="02040503050406030204" pitchFamily="18" charset="0"/>
                                </a:rPr>
                                <m:t>6</m:t>
                              </m:r>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+2</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=−6</m:t>
                              </m:r>
                            </m:e>
                            <m:e>
                              <m:r>
                                <a:rPr lang="en-US" altLang="en-US" b="0" i="1" smtClean="0">
                                  <a:solidFill>
                                    <a:schemeClr val="tx1"/>
                                  </a:solidFill>
                                  <a:latin typeface="Cambria Math" panose="02040503050406030204" pitchFamily="18" charset="0"/>
                                </a:rPr>
                                <m:t>−8</m:t>
                              </m:r>
                              <m:r>
                                <a:rPr lang="en-US" altLang="en-US" b="0" i="1" smtClean="0">
                                  <a:solidFill>
                                    <a:schemeClr val="tx1"/>
                                  </a:solidFill>
                                  <a:latin typeface="Cambria Math" panose="02040503050406030204" pitchFamily="18" charset="0"/>
                                </a:rPr>
                                <m:t>𝑎</m:t>
                              </m:r>
                              <m:r>
                                <a:rPr lang="en-US" altLang="en-US" b="0" i="1" smtClean="0">
                                  <a:solidFill>
                                    <a:schemeClr val="tx1"/>
                                  </a:solidFill>
                                  <a:latin typeface="Cambria Math" panose="02040503050406030204" pitchFamily="18" charset="0"/>
                                </a:rPr>
                                <m:t>−2</m:t>
                              </m:r>
                              <m:r>
                                <a:rPr lang="en-US" altLang="en-US" b="0" i="1" smtClean="0">
                                  <a:solidFill>
                                    <a:schemeClr val="tx1"/>
                                  </a:solidFill>
                                  <a:latin typeface="Cambria Math" panose="02040503050406030204" pitchFamily="18" charset="0"/>
                                </a:rPr>
                                <m:t>𝑏</m:t>
                              </m:r>
                              <m:r>
                                <a:rPr lang="en-US" altLang="en-US" b="0" i="1" smtClean="0">
                                  <a:solidFill>
                                    <a:schemeClr val="tx1"/>
                                  </a:solidFill>
                                  <a:latin typeface="Cambria Math" panose="02040503050406030204" pitchFamily="18" charset="0"/>
                                </a:rPr>
                                <m:t>=0</m:t>
                              </m:r>
                            </m:e>
                          </m:eqArr>
                        </m:e>
                      </m:d>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xmlns:a14="http://schemas.microsoft.com/office/drawing/2010/main" xmlns="" id="{5C2C4D37-7EA0-42A7-A892-BAE41A9C0C57}"/>
                  </a:ext>
                </a:extLst>
              </p:cNvPr>
              <p:cNvSpPr txBox="1">
                <a:spLocks noRot="1" noChangeAspect="1" noMove="1" noResize="1" noEditPoints="1" noAdjustHandles="1" noChangeArrowheads="1" noChangeShapeType="1" noTextEdit="1"/>
              </p:cNvSpPr>
              <p:nvPr/>
            </p:nvSpPr>
            <p:spPr>
              <a:xfrm>
                <a:off x="4586023" y="2052065"/>
                <a:ext cx="3200400" cy="105349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 xmlns:a16="http://schemas.microsoft.com/office/drawing/2014/main" id="{E36DF263-D2E6-43A9-BB77-40C2F328A50E}"/>
                  </a:ext>
                </a:extLst>
              </p:cNvPr>
              <p:cNvSpPr txBox="1"/>
              <p:nvPr/>
            </p:nvSpPr>
            <p:spPr>
              <a:xfrm>
                <a:off x="5653814" y="3256037"/>
                <a:ext cx="231869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=3</m:t>
                      </m:r>
                    </m:oMath>
                  </m:oMathPara>
                </a14:m>
                <a:endParaRPr lang="en-US" dirty="0">
                  <a:solidFill>
                    <a:schemeClr val="tx1"/>
                  </a:solidFill>
                </a:endParaRPr>
              </a:p>
            </p:txBody>
          </p:sp>
        </mc:Choice>
        <mc:Fallback xmlns="">
          <p:sp>
            <p:nvSpPr>
              <p:cNvPr id="3" name="TextBox 2">
                <a:extLst>
                  <a:ext uri="{FF2B5EF4-FFF2-40B4-BE49-F238E27FC236}">
                    <a16:creationId xmlns:a16="http://schemas.microsoft.com/office/drawing/2014/main" xmlns:a14="http://schemas.microsoft.com/office/drawing/2010/main" xmlns="" id="{E36DF263-D2E6-43A9-BB77-40C2F328A50E}"/>
                  </a:ext>
                </a:extLst>
              </p:cNvPr>
              <p:cNvSpPr txBox="1">
                <a:spLocks noRot="1" noChangeAspect="1" noMove="1" noResize="1" noEditPoints="1" noAdjustHandles="1" noChangeArrowheads="1" noChangeShapeType="1" noTextEdit="1"/>
              </p:cNvSpPr>
              <p:nvPr/>
            </p:nvSpPr>
            <p:spPr>
              <a:xfrm>
                <a:off x="5653814" y="3256037"/>
                <a:ext cx="2318694"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 xmlns:a16="http://schemas.microsoft.com/office/drawing/2014/main" id="{CCD9DEB7-558B-427D-9FDD-7DEE588D9B17}"/>
                  </a:ext>
                </a:extLst>
              </p:cNvPr>
              <p:cNvSpPr txBox="1"/>
              <p:nvPr/>
            </p:nvSpPr>
            <p:spPr>
              <a:xfrm>
                <a:off x="546860" y="4643781"/>
                <a:ext cx="228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𝑎</m:t>
                      </m:r>
                      <m:r>
                        <a:rPr lang="en-US" i="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𝑏</m:t>
                      </m:r>
                      <m:r>
                        <a:rPr lang="en-US" i="0">
                          <a:solidFill>
                            <a:schemeClr val="tx1"/>
                          </a:solidFill>
                          <a:latin typeface="Cambria Math" panose="02040503050406030204" pitchFamily="18" charset="0"/>
                        </a:rPr>
                        <m:t>=3</m:t>
                      </m:r>
                    </m:oMath>
                  </m:oMathPara>
                </a14:m>
                <a:endParaRPr lang="en-US" dirty="0">
                  <a:solidFill>
                    <a:schemeClr val="tx1"/>
                  </a:solidFill>
                </a:endParaRPr>
              </a:p>
            </p:txBody>
          </p:sp>
        </mc:Choice>
        <mc:Fallback xmlns="">
          <p:sp>
            <p:nvSpPr>
              <p:cNvPr id="26" name="TextBox 25">
                <a:extLst>
                  <a:ext uri="{FF2B5EF4-FFF2-40B4-BE49-F238E27FC236}">
                    <a16:creationId xmlns:a16="http://schemas.microsoft.com/office/drawing/2014/main" id="{CCD9DEB7-558B-427D-9FDD-7DEE588D9B17}"/>
                  </a:ext>
                </a:extLst>
              </p:cNvPr>
              <p:cNvSpPr txBox="1">
                <a:spLocks noRot="1" noChangeAspect="1" noMove="1" noResize="1" noEditPoints="1" noAdjustHandles="1" noChangeArrowheads="1" noChangeShapeType="1" noTextEdit="1"/>
              </p:cNvSpPr>
              <p:nvPr/>
            </p:nvSpPr>
            <p:spPr>
              <a:xfrm>
                <a:off x="546860" y="4643781"/>
                <a:ext cx="2286000"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9CD65736-EAAE-4802-AB83-5FE627103815}"/>
                  </a:ext>
                </a:extLst>
              </p:cNvPr>
              <p:cNvSpPr txBox="1"/>
              <p:nvPr/>
            </p:nvSpPr>
            <p:spPr>
              <a:xfrm>
                <a:off x="422763" y="5095891"/>
                <a:ext cx="253419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−3</m:t>
                      </m:r>
                      <m:d>
                        <m:dPr>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3</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𝑏</m:t>
                      </m:r>
                      <m:r>
                        <a:rPr lang="en-US" b="0" i="1" smtClean="0">
                          <a:solidFill>
                            <a:schemeClr val="tx1"/>
                          </a:solidFill>
                          <a:latin typeface="Cambria Math" panose="02040503050406030204" pitchFamily="18" charset="0"/>
                        </a:rPr>
                        <m:t>=3</m:t>
                      </m:r>
                    </m:oMath>
                  </m:oMathPara>
                </a14:m>
                <a:endParaRPr lang="en-US" dirty="0">
                  <a:solidFill>
                    <a:schemeClr val="tx1"/>
                  </a:solidFill>
                </a:endParaRPr>
              </a:p>
            </p:txBody>
          </p:sp>
        </mc:Choice>
        <mc:Fallback xmlns="">
          <p:sp>
            <p:nvSpPr>
              <p:cNvPr id="28" name="TextBox 27">
                <a:extLst>
                  <a:ext uri="{FF2B5EF4-FFF2-40B4-BE49-F238E27FC236}">
                    <a16:creationId xmlns:a16="http://schemas.microsoft.com/office/drawing/2014/main" id="{9CD65736-EAAE-4802-AB83-5FE627103815}"/>
                  </a:ext>
                </a:extLst>
              </p:cNvPr>
              <p:cNvSpPr txBox="1">
                <a:spLocks noRot="1" noChangeAspect="1" noMove="1" noResize="1" noEditPoints="1" noAdjustHandles="1" noChangeArrowheads="1" noChangeShapeType="1" noTextEdit="1"/>
              </p:cNvSpPr>
              <p:nvPr/>
            </p:nvSpPr>
            <p:spPr>
              <a:xfrm>
                <a:off x="422763" y="5095891"/>
                <a:ext cx="2534194" cy="52322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 xmlns:a16="http://schemas.microsoft.com/office/drawing/2014/main" id="{198F4B82-A5B2-479D-A9B3-A6D9C446C8A3}"/>
                  </a:ext>
                </a:extLst>
              </p:cNvPr>
              <p:cNvSpPr txBox="1"/>
              <p:nvPr/>
            </p:nvSpPr>
            <p:spPr>
              <a:xfrm>
                <a:off x="841664" y="5524817"/>
                <a:ext cx="215537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9−</m:t>
                      </m:r>
                      <m:r>
                        <a:rPr lang="en-US" i="1">
                          <a:solidFill>
                            <a:schemeClr val="tx1"/>
                          </a:solidFill>
                          <a:latin typeface="Cambria Math" panose="02040503050406030204" pitchFamily="18" charset="0"/>
                        </a:rPr>
                        <m:t>𝑏</m:t>
                      </m:r>
                      <m:r>
                        <a:rPr lang="en-US" i="0">
                          <a:solidFill>
                            <a:schemeClr val="tx1"/>
                          </a:solidFill>
                          <a:latin typeface="Cambria Math" panose="02040503050406030204" pitchFamily="18" charset="0"/>
                        </a:rPr>
                        <m:t>=3</m:t>
                      </m:r>
                    </m:oMath>
                  </m:oMathPara>
                </a14:m>
                <a:endParaRPr lang="en-US" dirty="0">
                  <a:solidFill>
                    <a:schemeClr val="tx1"/>
                  </a:solidFill>
                </a:endParaRPr>
              </a:p>
            </p:txBody>
          </p:sp>
        </mc:Choice>
        <mc:Fallback xmlns="">
          <p:sp>
            <p:nvSpPr>
              <p:cNvPr id="30" name="TextBox 29">
                <a:extLst>
                  <a:ext uri="{FF2B5EF4-FFF2-40B4-BE49-F238E27FC236}">
                    <a16:creationId xmlns:a16="http://schemas.microsoft.com/office/drawing/2014/main" id="{198F4B82-A5B2-479D-A9B3-A6D9C446C8A3}"/>
                  </a:ext>
                </a:extLst>
              </p:cNvPr>
              <p:cNvSpPr txBox="1">
                <a:spLocks noRot="1" noChangeAspect="1" noMove="1" noResize="1" noEditPoints="1" noAdjustHandles="1" noChangeArrowheads="1" noChangeShapeType="1" noTextEdit="1"/>
              </p:cNvSpPr>
              <p:nvPr/>
            </p:nvSpPr>
            <p:spPr>
              <a:xfrm>
                <a:off x="841664" y="5524817"/>
                <a:ext cx="2155372"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 xmlns:a16="http://schemas.microsoft.com/office/drawing/2014/main" id="{FC6FBD2C-8AEF-485B-8C48-C693F33D050F}"/>
                  </a:ext>
                </a:extLst>
              </p:cNvPr>
              <p:cNvSpPr txBox="1"/>
              <p:nvPr/>
            </p:nvSpPr>
            <p:spPr>
              <a:xfrm>
                <a:off x="1510636" y="5929799"/>
                <a:ext cx="215537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𝑏</m:t>
                      </m:r>
                      <m:r>
                        <a:rPr lang="en-US" i="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32" name="TextBox 31">
                <a:extLst>
                  <a:ext uri="{FF2B5EF4-FFF2-40B4-BE49-F238E27FC236}">
                    <a16:creationId xmlns:a16="http://schemas.microsoft.com/office/drawing/2014/main" id="{FC6FBD2C-8AEF-485B-8C48-C693F33D050F}"/>
                  </a:ext>
                </a:extLst>
              </p:cNvPr>
              <p:cNvSpPr txBox="1">
                <a:spLocks noRot="1" noChangeAspect="1" noMove="1" noResize="1" noEditPoints="1" noAdjustHandles="1" noChangeArrowheads="1" noChangeShapeType="1" noTextEdit="1"/>
              </p:cNvSpPr>
              <p:nvPr/>
            </p:nvSpPr>
            <p:spPr>
              <a:xfrm>
                <a:off x="1510636" y="5929799"/>
                <a:ext cx="2155372" cy="523220"/>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552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9091">
                                            <p:txEl>
                                              <p:pRg st="5" end="5"/>
                                            </p:txEl>
                                          </p:spTgt>
                                        </p:tgtEl>
                                        <p:attrNameLst>
                                          <p:attrName>style.visibility</p:attrName>
                                        </p:attrNameLst>
                                      </p:cBhvr>
                                      <p:to>
                                        <p:strVal val="visible"/>
                                      </p:to>
                                    </p:set>
                                    <p:animEffect transition="in" filter="fade">
                                      <p:cBhvr>
                                        <p:cTn id="33" dur="500"/>
                                        <p:tgtEl>
                                          <p:spTgt spid="89091">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3" grpId="0"/>
      <p:bldP spid="26" grpId="0"/>
      <p:bldP spid="28" grpId="0"/>
      <p:bldP spid="30"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dirty="0"/>
              <a:t>Example 4:  Application   </a:t>
            </a:r>
            <a:r>
              <a:rPr lang="en-US" altLang="en-US" i="1" dirty="0"/>
              <a:t>(continued)</a:t>
            </a:r>
          </a:p>
        </p:txBody>
      </p:sp>
      <mc:AlternateContent xmlns:mc="http://schemas.openxmlformats.org/markup-compatibility/2006" xmlns:a14="http://schemas.microsoft.com/office/drawing/2010/main">
        <mc:Choice Requires="a14">
          <p:sp>
            <p:nvSpPr>
              <p:cNvPr id="91139" name="Rectangle 3"/>
              <p:cNvSpPr>
                <a:spLocks noGrp="1" noChangeArrowheads="1"/>
              </p:cNvSpPr>
              <p:nvPr>
                <p:ph idx="1"/>
              </p:nvPr>
            </p:nvSpPr>
            <p:spPr/>
            <p:txBody>
              <a:bodyPr/>
              <a:lstStyle/>
              <a:p>
                <a:pPr>
                  <a:spcBef>
                    <a:spcPct val="0"/>
                  </a:spcBef>
                </a:pPr>
                <a:r>
                  <a:rPr lang="en-US" altLang="en-US" b="1" dirty="0"/>
                  <a:t>Step 4  Back-substitute the values found for two variables into one of the original equations to find the value of the third variable.</a:t>
                </a:r>
              </a:p>
              <a:p>
                <a:pPr>
                  <a:spcBef>
                    <a:spcPct val="0"/>
                  </a:spcBef>
                </a:pPr>
                <a:r>
                  <a:rPr lang="en-US" altLang="en-US" b="0" dirty="0"/>
                  <a:t>		        </a:t>
                </a:r>
                <a14:m>
                  <m:oMath xmlns:m="http://schemas.openxmlformats.org/officeDocument/2006/math">
                    <m:r>
                      <a:rPr lang="en-US" altLang="en-US" b="0" i="1" smtClean="0">
                        <a:latin typeface="Cambria Math" panose="02040503050406030204" pitchFamily="18" charset="0"/>
                      </a:rPr>
                      <m:t>𝑎</m:t>
                    </m:r>
                    <m:r>
                      <a:rPr lang="en-US" altLang="en-US" b="0" i="1" smtClean="0">
                        <a:latin typeface="Cambria Math" panose="02040503050406030204" pitchFamily="18" charset="0"/>
                      </a:rPr>
                      <m:t>+</m:t>
                    </m:r>
                    <m:r>
                      <a:rPr lang="en-US" altLang="en-US" b="0" i="1" smtClean="0">
                        <a:latin typeface="Cambria Math" panose="02040503050406030204" pitchFamily="18" charset="0"/>
                      </a:rPr>
                      <m:t>𝑏</m:t>
                    </m:r>
                    <m:r>
                      <a:rPr lang="en-US" altLang="en-US" b="0" i="1" smtClean="0">
                        <a:latin typeface="Cambria Math" panose="02040503050406030204" pitchFamily="18" charset="0"/>
                      </a:rPr>
                      <m:t>+</m:t>
                    </m:r>
                    <m:r>
                      <a:rPr lang="en-US" altLang="en-US" b="0" i="1" smtClean="0">
                        <a:latin typeface="Cambria Math" panose="02040503050406030204" pitchFamily="18" charset="0"/>
                      </a:rPr>
                      <m:t>𝑐</m:t>
                    </m:r>
                    <m:r>
                      <a:rPr lang="en-US" altLang="en-US" b="0" i="1" smtClean="0">
                        <a:latin typeface="Cambria Math" panose="02040503050406030204" pitchFamily="18" charset="0"/>
                      </a:rPr>
                      <m:t>=4</m:t>
                    </m:r>
                  </m:oMath>
                </a14:m>
                <a:endParaRPr lang="en-US" altLang="en-US" dirty="0"/>
              </a:p>
              <a:p>
                <a:pPr>
                  <a:spcBef>
                    <a:spcPct val="0"/>
                  </a:spcBef>
                </a:pPr>
                <a:r>
                  <a:rPr lang="en-US" altLang="en-US" b="0" dirty="0"/>
                  <a:t>		</a:t>
                </a:r>
                <a14:m>
                  <m:oMath xmlns:m="http://schemas.openxmlformats.org/officeDocument/2006/math">
                    <m:r>
                      <a:rPr lang="en-US" altLang="en-US" b="0" i="1" smtClean="0">
                        <a:latin typeface="Cambria Math" panose="02040503050406030204" pitchFamily="18" charset="0"/>
                      </a:rPr>
                      <m:t>3+</m:t>
                    </m:r>
                    <m:d>
                      <m:dPr>
                        <m:ctrlPr>
                          <a:rPr lang="en-US" altLang="en-US" b="0" i="1" smtClean="0">
                            <a:latin typeface="Cambria Math"/>
                          </a:rPr>
                        </m:ctrlPr>
                      </m:dPr>
                      <m:e>
                        <m:r>
                          <a:rPr lang="en-US" altLang="en-US" b="0" i="1" smtClean="0">
                            <a:latin typeface="Cambria Math" panose="02040503050406030204" pitchFamily="18" charset="0"/>
                          </a:rPr>
                          <m:t>−12</m:t>
                        </m:r>
                      </m:e>
                    </m:d>
                    <m:r>
                      <a:rPr lang="en-US" altLang="en-US" b="0" i="1" smtClean="0">
                        <a:latin typeface="Cambria Math" panose="02040503050406030204" pitchFamily="18" charset="0"/>
                      </a:rPr>
                      <m:t>+</m:t>
                    </m:r>
                    <m:r>
                      <a:rPr lang="en-US" altLang="en-US" b="0" i="1" smtClean="0">
                        <a:latin typeface="Cambria Math" panose="02040503050406030204" pitchFamily="18" charset="0"/>
                      </a:rPr>
                      <m:t>𝑐</m:t>
                    </m:r>
                    <m:r>
                      <a:rPr lang="en-US" altLang="en-US" b="0" i="1" smtClean="0">
                        <a:latin typeface="Cambria Math" panose="02040503050406030204" pitchFamily="18" charset="0"/>
                      </a:rPr>
                      <m:t>=4</m:t>
                    </m:r>
                  </m:oMath>
                </a14:m>
                <a:endParaRPr lang="en-US" altLang="en-US" dirty="0"/>
              </a:p>
              <a:p>
                <a:pPr>
                  <a:spcBef>
                    <a:spcPct val="0"/>
                  </a:spcBef>
                </a:pPr>
                <a:r>
                  <a:rPr lang="en-US" altLang="en-US" b="0" dirty="0"/>
                  <a:t>			  </a:t>
                </a:r>
                <a14:m>
                  <m:oMath xmlns:m="http://schemas.openxmlformats.org/officeDocument/2006/math">
                    <m:r>
                      <a:rPr lang="en-US" altLang="en-US" b="0" i="1" smtClean="0">
                        <a:latin typeface="Cambria Math" panose="02040503050406030204" pitchFamily="18" charset="0"/>
                      </a:rPr>
                      <m:t>−9+</m:t>
                    </m:r>
                    <m:r>
                      <a:rPr lang="en-US" altLang="en-US" b="0" i="1" smtClean="0">
                        <a:latin typeface="Cambria Math" panose="02040503050406030204" pitchFamily="18" charset="0"/>
                      </a:rPr>
                      <m:t>𝑐</m:t>
                    </m:r>
                    <m:r>
                      <a:rPr lang="en-US" altLang="en-US" b="0" i="1" smtClean="0">
                        <a:latin typeface="Cambria Math" panose="02040503050406030204" pitchFamily="18" charset="0"/>
                      </a:rPr>
                      <m:t>=4</m:t>
                    </m:r>
                  </m:oMath>
                </a14:m>
                <a:endParaRPr lang="en-US" altLang="en-US" dirty="0"/>
              </a:p>
              <a:p>
                <a:pPr>
                  <a:spcBef>
                    <a:spcPct val="0"/>
                  </a:spcBef>
                </a:pPr>
                <a:r>
                  <a:rPr lang="en-US" altLang="en-US" b="0" dirty="0"/>
                  <a:t>				  </a:t>
                </a:r>
                <a14:m>
                  <m:oMath xmlns:m="http://schemas.openxmlformats.org/officeDocument/2006/math">
                    <m:r>
                      <a:rPr lang="en-US" altLang="en-US" b="0" i="1" smtClean="0">
                        <a:latin typeface="Cambria Math" panose="02040503050406030204" pitchFamily="18" charset="0"/>
                      </a:rPr>
                      <m:t>𝑐</m:t>
                    </m:r>
                    <m:r>
                      <a:rPr lang="en-US" altLang="en-US" b="0" i="1" smtClean="0">
                        <a:latin typeface="Cambria Math" panose="02040503050406030204" pitchFamily="18" charset="0"/>
                      </a:rPr>
                      <m:t>=13</m:t>
                    </m:r>
                  </m:oMath>
                </a14:m>
                <a:endParaRPr lang="en-US" altLang="en-US" dirty="0"/>
              </a:p>
              <a:p>
                <a:r>
                  <a:rPr lang="en-US" altLang="en-US" dirty="0"/>
                  <a:t>We found that </a:t>
                </a:r>
                <a:r>
                  <a:rPr lang="en-US" altLang="en-US" i="1" dirty="0"/>
                  <a:t>a</a:t>
                </a:r>
                <a:r>
                  <a:rPr lang="en-US" altLang="en-US" dirty="0"/>
                  <a:t> = 3, </a:t>
                </a:r>
                <a:r>
                  <a:rPr lang="en-US" altLang="en-US" i="1" dirty="0"/>
                  <a:t>b</a:t>
                </a:r>
                <a:r>
                  <a:rPr lang="en-US" altLang="en-US" dirty="0"/>
                  <a:t> = –12, and </a:t>
                </a:r>
                <a:r>
                  <a:rPr lang="en-US" altLang="en-US" i="1" dirty="0"/>
                  <a:t>c</a:t>
                </a:r>
                <a:r>
                  <a:rPr lang="en-US" altLang="en-US" dirty="0"/>
                  <a:t> = 13.</a:t>
                </a:r>
              </a:p>
              <a:p>
                <a:pPr/>
                <a:r>
                  <a:rPr lang="en-US" altLang="en-US" dirty="0"/>
                  <a:t>The equation for the quadratic function whose graph passes through the points (1, 4), (2, 1), and (3, 4) is </a:t>
                </a:r>
                <a:br>
                  <a:rPr lang="en-US" altLang="en-US" dirty="0"/>
                </a:b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𝑦</m:t>
                      </m:r>
                      <m:r>
                        <a:rPr lang="en-US" altLang="en-US" b="0" i="1" smtClean="0">
                          <a:latin typeface="Cambria Math" panose="02040503050406030204" pitchFamily="18" charset="0"/>
                        </a:rPr>
                        <m:t>=3</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−12</m:t>
                      </m:r>
                      <m:r>
                        <a:rPr lang="en-US" altLang="en-US" b="0" i="1" smtClean="0">
                          <a:latin typeface="Cambria Math" panose="02040503050406030204" pitchFamily="18" charset="0"/>
                        </a:rPr>
                        <m:t>𝑥</m:t>
                      </m:r>
                      <m:r>
                        <a:rPr lang="en-US" altLang="en-US" b="0" i="1" smtClean="0">
                          <a:latin typeface="Cambria Math" panose="02040503050406030204" pitchFamily="18" charset="0"/>
                        </a:rPr>
                        <m:t>+13.</m:t>
                      </m:r>
                    </m:oMath>
                  </m:oMathPara>
                </a14:m>
                <a:endParaRPr lang="en-US" altLang="en-US" dirty="0"/>
              </a:p>
              <a:p>
                <a:pPr>
                  <a:spcBef>
                    <a:spcPct val="0"/>
                  </a:spcBef>
                </a:pPr>
                <a:endParaRPr lang="en-US" altLang="en-US" dirty="0"/>
              </a:p>
              <a:p>
                <a:endParaRPr lang="en-US" altLang="en-US" dirty="0"/>
              </a:p>
              <a:p>
                <a:endParaRPr lang="en-US" altLang="en-US" dirty="0"/>
              </a:p>
              <a:p>
                <a:endParaRPr lang="en-US" altLang="en-US" dirty="0"/>
              </a:p>
              <a:p>
                <a:endParaRPr lang="en-US" altLang="en-US" dirty="0"/>
              </a:p>
            </p:txBody>
          </p:sp>
        </mc:Choice>
        <mc:Fallback xmlns="">
          <p:sp>
            <p:nvSpPr>
              <p:cNvPr id="91139" name="Rectangle 3"/>
              <p:cNvSpPr>
                <a:spLocks noGrp="1" noRot="1" noChangeAspect="1" noMove="1" noResize="1" noEditPoints="1" noAdjustHandles="1" noChangeArrowheads="1" noChangeShapeType="1" noTextEdit="1"/>
              </p:cNvSpPr>
              <p:nvPr>
                <p:ph idx="1"/>
              </p:nvPr>
            </p:nvSpPr>
            <p:spPr>
              <a:blipFill>
                <a:blip r:embed="rId2"/>
                <a:stretch>
                  <a:fillRect l="-1401" t="-1310" r="-1821"/>
                </a:stretch>
              </a:blipFill>
            </p:spPr>
            <p:txBody>
              <a:bodyPr/>
              <a:lstStyle/>
              <a:p>
                <a:r>
                  <a:rPr lang="en-US">
                    <a:noFill/>
                  </a:rPr>
                  <a:t> </a:t>
                </a:r>
              </a:p>
            </p:txBody>
          </p:sp>
        </mc:Fallback>
      </mc:AlternateContent>
    </p:spTree>
    <p:extLst>
      <p:ext uri="{BB962C8B-B14F-4D97-AF65-F5344CB8AC3E}">
        <p14:creationId xmlns:p14="http://schemas.microsoft.com/office/powerpoint/2010/main" val="20248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animEffect transition="in" filter="fade">
                                      <p:cBhvr>
                                        <p:cTn id="7" dur="500"/>
                                        <p:tgtEl>
                                          <p:spTgt spid="911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139">
                                            <p:txEl>
                                              <p:pRg st="3" end="3"/>
                                            </p:txEl>
                                          </p:spTgt>
                                        </p:tgtEl>
                                        <p:attrNameLst>
                                          <p:attrName>style.visibility</p:attrName>
                                        </p:attrNameLst>
                                      </p:cBhvr>
                                      <p:to>
                                        <p:strVal val="visible"/>
                                      </p:to>
                                    </p:set>
                                    <p:animEffect transition="in" filter="fade">
                                      <p:cBhvr>
                                        <p:cTn id="12" dur="500"/>
                                        <p:tgtEl>
                                          <p:spTgt spid="911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animEffect transition="in" filter="fade">
                                      <p:cBhvr>
                                        <p:cTn id="17" dur="500"/>
                                        <p:tgtEl>
                                          <p:spTgt spid="911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139">
                                            <p:txEl>
                                              <p:pRg st="5" end="5"/>
                                            </p:txEl>
                                          </p:spTgt>
                                        </p:tgtEl>
                                        <p:attrNameLst>
                                          <p:attrName>style.visibility</p:attrName>
                                        </p:attrNameLst>
                                      </p:cBhvr>
                                      <p:to>
                                        <p:strVal val="visible"/>
                                      </p:to>
                                    </p:set>
                                    <p:animEffect transition="in" filter="fade">
                                      <p:cBhvr>
                                        <p:cTn id="22" dur="500"/>
                                        <p:tgtEl>
                                          <p:spTgt spid="911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139">
                                            <p:txEl>
                                              <p:pRg st="6" end="6"/>
                                            </p:txEl>
                                          </p:spTgt>
                                        </p:tgtEl>
                                        <p:attrNameLst>
                                          <p:attrName>style.visibility</p:attrName>
                                        </p:attrNameLst>
                                      </p:cBhvr>
                                      <p:to>
                                        <p:strVal val="visible"/>
                                      </p:to>
                                    </p:set>
                                    <p:animEffect transition="in" filter="fade">
                                      <p:cBhvr>
                                        <p:cTn id="27" dur="500"/>
                                        <p:tgtEl>
                                          <p:spTgt spid="91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type="title"/>
          </p:nvPr>
        </p:nvSpPr>
        <p:spPr/>
        <p:txBody>
          <a:bodyPr/>
          <a:lstStyle/>
          <a:p>
            <a:pPr eaLnBrk="1" hangingPunct="1">
              <a:tabLst>
                <a:tab pos="8694738" algn="r"/>
              </a:tabLst>
            </a:pPr>
            <a:r>
              <a:rPr lang="en-US" altLang="en-US" dirty="0"/>
              <a:t>Objectives</a:t>
            </a:r>
          </a:p>
        </p:txBody>
      </p:sp>
      <p:sp>
        <p:nvSpPr>
          <p:cNvPr id="70658" name="Rectangle 2"/>
          <p:cNvSpPr>
            <a:spLocks noGrp="1" noChangeArrowheads="1"/>
          </p:cNvSpPr>
          <p:nvPr>
            <p:ph idx="1"/>
          </p:nvPr>
        </p:nvSpPr>
        <p:spPr/>
        <p:txBody>
          <a:bodyPr/>
          <a:lstStyle/>
          <a:p>
            <a:pPr marL="533400" indent="-533400" eaLnBrk="1" hangingPunct="1">
              <a:buFontTx/>
              <a:buChar char="•"/>
            </a:pPr>
            <a:r>
              <a:rPr lang="en-US" altLang="en-US" dirty="0"/>
              <a:t>Verify the solution of a system of linear equations in three variables.</a:t>
            </a:r>
          </a:p>
          <a:p>
            <a:pPr marL="533400" indent="-533400" eaLnBrk="1" hangingPunct="1">
              <a:buFontTx/>
              <a:buChar char="•"/>
            </a:pPr>
            <a:r>
              <a:rPr lang="en-US" altLang="en-US" dirty="0"/>
              <a:t>Solve systems of linear equations in three variables.</a:t>
            </a:r>
          </a:p>
          <a:p>
            <a:pPr marL="533400" indent="-533400" eaLnBrk="1" hangingPunct="1">
              <a:buFontTx/>
              <a:buChar char="•"/>
            </a:pPr>
            <a:r>
              <a:rPr lang="en-US" altLang="en-US" dirty="0"/>
              <a:t>Solve problems using systems in three variables.</a:t>
            </a:r>
          </a:p>
        </p:txBody>
      </p:sp>
    </p:spTree>
    <p:extLst>
      <p:ext uri="{BB962C8B-B14F-4D97-AF65-F5344CB8AC3E}">
        <p14:creationId xmlns:p14="http://schemas.microsoft.com/office/powerpoint/2010/main" val="17774394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Systems of Linear  Equations in Three  Variables and Their Solutions</a:t>
            </a:r>
          </a:p>
        </p:txBody>
      </p:sp>
      <p:sp>
        <p:nvSpPr>
          <p:cNvPr id="75779" name="Rectangle 3"/>
          <p:cNvSpPr>
            <a:spLocks noGrp="1" noChangeArrowheads="1"/>
          </p:cNvSpPr>
          <p:nvPr>
            <p:ph type="body" idx="1"/>
          </p:nvPr>
        </p:nvSpPr>
        <p:spPr/>
        <p:txBody>
          <a:bodyPr/>
          <a:lstStyle/>
          <a:p>
            <a:r>
              <a:rPr lang="en-US" altLang="en-US" dirty="0"/>
              <a:t>In general, any equation of the form </a:t>
            </a:r>
            <a:r>
              <a:rPr lang="en-US" altLang="en-US" i="1" dirty="0"/>
              <a:t>Ax</a:t>
            </a:r>
            <a:r>
              <a:rPr lang="en-US" altLang="en-US" dirty="0"/>
              <a:t> + </a:t>
            </a:r>
            <a:r>
              <a:rPr lang="en-US" altLang="en-US" i="1" dirty="0"/>
              <a:t>By</a:t>
            </a:r>
            <a:r>
              <a:rPr lang="en-US" altLang="en-US" dirty="0"/>
              <a:t> + </a:t>
            </a:r>
            <a:r>
              <a:rPr lang="en-US" altLang="en-US" i="1" dirty="0" err="1"/>
              <a:t>Cz</a:t>
            </a:r>
            <a:r>
              <a:rPr lang="en-US" altLang="en-US" dirty="0"/>
              <a:t> = </a:t>
            </a:r>
            <a:r>
              <a:rPr lang="en-US" altLang="en-US" i="1" dirty="0"/>
              <a:t>D</a:t>
            </a:r>
            <a:r>
              <a:rPr lang="en-US" altLang="en-US" dirty="0"/>
              <a:t> where </a:t>
            </a:r>
            <a:r>
              <a:rPr lang="en-US" altLang="en-US" i="1" dirty="0"/>
              <a:t>A</a:t>
            </a:r>
            <a:r>
              <a:rPr lang="en-US" altLang="en-US" dirty="0"/>
              <a:t>, </a:t>
            </a:r>
            <a:r>
              <a:rPr lang="en-US" altLang="en-US" i="1" dirty="0"/>
              <a:t>B</a:t>
            </a:r>
            <a:r>
              <a:rPr lang="en-US" altLang="en-US" dirty="0"/>
              <a:t>, </a:t>
            </a:r>
            <a:r>
              <a:rPr lang="en-US" altLang="en-US" i="1" dirty="0"/>
              <a:t>C</a:t>
            </a:r>
            <a:r>
              <a:rPr lang="en-US" altLang="en-US" dirty="0"/>
              <a:t>, and </a:t>
            </a:r>
            <a:r>
              <a:rPr lang="en-US" altLang="en-US" i="1" dirty="0"/>
              <a:t>D</a:t>
            </a:r>
            <a:r>
              <a:rPr lang="en-US" altLang="en-US" dirty="0"/>
              <a:t> are real numbers such that </a:t>
            </a:r>
            <a:r>
              <a:rPr lang="en-US" altLang="en-US" i="1" dirty="0"/>
              <a:t>A</a:t>
            </a:r>
            <a:r>
              <a:rPr lang="en-US" altLang="en-US" dirty="0"/>
              <a:t>, </a:t>
            </a:r>
            <a:r>
              <a:rPr lang="en-US" altLang="en-US" i="1" dirty="0"/>
              <a:t>B</a:t>
            </a:r>
            <a:r>
              <a:rPr lang="en-US" altLang="en-US" dirty="0"/>
              <a:t>, and </a:t>
            </a:r>
            <a:r>
              <a:rPr lang="en-US" altLang="en-US" i="1" dirty="0"/>
              <a:t>C</a:t>
            </a:r>
            <a:r>
              <a:rPr lang="en-US" altLang="en-US" dirty="0"/>
              <a:t> are not all 0, is a </a:t>
            </a:r>
            <a:r>
              <a:rPr lang="en-US" altLang="en-US" b="1" dirty="0"/>
              <a:t>linear equation in three variables, </a:t>
            </a:r>
            <a:r>
              <a:rPr lang="en-US" altLang="en-US" b="1" i="1" dirty="0"/>
              <a:t>x</a:t>
            </a:r>
            <a:r>
              <a:rPr lang="en-US" altLang="en-US" b="1" dirty="0"/>
              <a:t>, </a:t>
            </a:r>
            <a:r>
              <a:rPr lang="en-US" altLang="en-US" b="1" i="1" dirty="0"/>
              <a:t>y</a:t>
            </a:r>
            <a:r>
              <a:rPr lang="en-US" altLang="en-US" b="1" dirty="0"/>
              <a:t>, and </a:t>
            </a:r>
            <a:r>
              <a:rPr lang="en-US" altLang="en-US" b="1" i="1" dirty="0"/>
              <a:t>z</a:t>
            </a:r>
            <a:r>
              <a:rPr lang="en-US" altLang="en-US" dirty="0"/>
              <a:t>.</a:t>
            </a:r>
          </a:p>
          <a:p>
            <a:endParaRPr lang="en-US" altLang="en-US" dirty="0"/>
          </a:p>
          <a:p>
            <a:r>
              <a:rPr lang="en-US" altLang="en-US" dirty="0"/>
              <a:t>A </a:t>
            </a:r>
            <a:r>
              <a:rPr lang="en-US" altLang="en-US" b="1" dirty="0"/>
              <a:t>solution</a:t>
            </a:r>
            <a:r>
              <a:rPr lang="en-US" altLang="en-US" dirty="0"/>
              <a:t> of a system of linear equations in three variables is an ordered triple of real numbers that satisfies all equations of the system.  The </a:t>
            </a:r>
            <a:r>
              <a:rPr lang="en-US" altLang="en-US" b="1" dirty="0"/>
              <a:t>solution set</a:t>
            </a:r>
            <a:r>
              <a:rPr lang="en-US" altLang="en-US" dirty="0"/>
              <a:t> of the system is the set of all its solutions.</a:t>
            </a:r>
          </a:p>
        </p:txBody>
      </p:sp>
    </p:spTree>
    <p:extLst>
      <p:ext uri="{BB962C8B-B14F-4D97-AF65-F5344CB8AC3E}">
        <p14:creationId xmlns:p14="http://schemas.microsoft.com/office/powerpoint/2010/main" val="1679295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dirty="0"/>
              <a:t>Example 1:  Determining Whether an Ordered Triple Satisfies a System</a:t>
            </a:r>
          </a:p>
        </p:txBody>
      </p:sp>
      <mc:AlternateContent xmlns:mc="http://schemas.openxmlformats.org/markup-compatibility/2006" xmlns:a14="http://schemas.microsoft.com/office/drawing/2010/main">
        <mc:Choice Requires="a14">
          <p:sp>
            <p:nvSpPr>
              <p:cNvPr id="76803" name="Rectangle 3"/>
              <p:cNvSpPr>
                <a:spLocks noGrp="1" noChangeArrowheads="1"/>
              </p:cNvSpPr>
              <p:nvPr>
                <p:ph type="body" idx="1"/>
              </p:nvPr>
            </p:nvSpPr>
            <p:spPr>
              <a:xfrm>
                <a:off x="457200" y="1181686"/>
                <a:ext cx="8229600" cy="4944477"/>
              </a:xfrm>
            </p:spPr>
            <p:txBody>
              <a:bodyPr/>
              <a:lstStyle/>
              <a:p>
                <a:r>
                  <a:rPr lang="en-US" altLang="en-US" dirty="0"/>
                  <a:t>Show that the ordered triple (–1, –4, 5) is a solution of the system: </a:t>
                </a:r>
                <a14:m>
                  <m:oMath xmlns:m="http://schemas.openxmlformats.org/officeDocument/2006/math">
                    <m:d>
                      <m:dPr>
                        <m:begChr m:val="{"/>
                        <m:endChr m:val=""/>
                        <m:ctrlPr>
                          <a:rPr lang="en-US" altLang="en-US" i="1" smtClean="0">
                            <a:latin typeface="Cambria Math"/>
                          </a:rPr>
                        </m:ctrlPr>
                      </m:dPr>
                      <m:e>
                        <m:eqArr>
                          <m:eqArrPr>
                            <m:ctrlPr>
                              <a:rPr lang="en-US" altLang="en-US" b="0" i="1" smtClean="0">
                                <a:latin typeface="Cambria Math"/>
                              </a:rPr>
                            </m:ctrlPr>
                          </m:eqArrPr>
                          <m:e>
                            <m:r>
                              <a:rPr lang="en-US" altLang="en-US" b="0" i="1" smtClean="0">
                                <a:latin typeface="Cambria Math" panose="02040503050406030204" pitchFamily="18" charset="0"/>
                              </a:rPr>
                              <m:t>𝑥</m:t>
                            </m:r>
                            <m:r>
                              <a:rPr lang="en-US" altLang="en-US" b="0" i="1" smtClean="0">
                                <a:latin typeface="Cambria Math" panose="02040503050406030204" pitchFamily="18" charset="0"/>
                              </a:rPr>
                              <m:t>−2</m:t>
                            </m:r>
                            <m:r>
                              <a:rPr lang="en-US" altLang="en-US" b="0" i="1" smtClean="0">
                                <a:latin typeface="Cambria Math" panose="02040503050406030204" pitchFamily="18" charset="0"/>
                              </a:rPr>
                              <m:t>𝑦</m:t>
                            </m:r>
                            <m:r>
                              <a:rPr lang="en-US" altLang="en-US" b="0" i="1" smtClean="0">
                                <a:latin typeface="Cambria Math" panose="02040503050406030204" pitchFamily="18" charset="0"/>
                              </a:rPr>
                              <m:t>+3</m:t>
                            </m:r>
                            <m:r>
                              <a:rPr lang="en-US" altLang="en-US" b="0" i="1" smtClean="0">
                                <a:latin typeface="Cambria Math" panose="02040503050406030204" pitchFamily="18" charset="0"/>
                              </a:rPr>
                              <m:t>𝑧</m:t>
                            </m:r>
                            <m:r>
                              <a:rPr lang="en-US" altLang="en-US" b="0" i="1" smtClean="0">
                                <a:latin typeface="Cambria Math" panose="02040503050406030204" pitchFamily="18" charset="0"/>
                              </a:rPr>
                              <m:t>=22</m:t>
                            </m:r>
                          </m:e>
                          <m:e>
                            <m:r>
                              <a:rPr lang="en-US" altLang="en-US" b="0" i="1" smtClean="0">
                                <a:latin typeface="Cambria Math" panose="02040503050406030204" pitchFamily="18" charset="0"/>
                              </a:rPr>
                              <m:t>2</m:t>
                            </m:r>
                            <m:r>
                              <a:rPr lang="en-US" altLang="en-US" b="0" i="1" smtClean="0">
                                <a:latin typeface="Cambria Math" panose="02040503050406030204" pitchFamily="18" charset="0"/>
                              </a:rPr>
                              <m:t>𝑥</m:t>
                            </m:r>
                            <m:r>
                              <a:rPr lang="en-US" altLang="en-US" b="0" i="1" smtClean="0">
                                <a:latin typeface="Cambria Math" panose="02040503050406030204" pitchFamily="18" charset="0"/>
                              </a:rPr>
                              <m:t>−3</m:t>
                            </m:r>
                            <m:r>
                              <a:rPr lang="en-US" altLang="en-US" b="0" i="1" smtClean="0">
                                <a:latin typeface="Cambria Math" panose="02040503050406030204" pitchFamily="18" charset="0"/>
                              </a:rPr>
                              <m:t>𝑦</m:t>
                            </m:r>
                            <m:r>
                              <a:rPr lang="en-US" altLang="en-US" b="0" i="1" smtClean="0">
                                <a:latin typeface="Cambria Math" panose="02040503050406030204" pitchFamily="18" charset="0"/>
                              </a:rPr>
                              <m:t>−</m:t>
                            </m:r>
                            <m:r>
                              <a:rPr lang="en-US" altLang="en-US" b="0" i="1" smtClean="0">
                                <a:latin typeface="Cambria Math" panose="02040503050406030204" pitchFamily="18" charset="0"/>
                              </a:rPr>
                              <m:t>𝑧</m:t>
                            </m:r>
                            <m:r>
                              <a:rPr lang="en-US" altLang="en-US" b="0" i="1" smtClean="0">
                                <a:latin typeface="Cambria Math" panose="02040503050406030204" pitchFamily="18" charset="0"/>
                              </a:rPr>
                              <m:t>=5</m:t>
                            </m:r>
                          </m:e>
                          <m:e>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m:t>
                            </m:r>
                            <m:r>
                              <a:rPr lang="en-US" altLang="en-US" b="0" i="1" smtClean="0">
                                <a:latin typeface="Cambria Math" panose="02040503050406030204" pitchFamily="18" charset="0"/>
                              </a:rPr>
                              <m:t>𝑦</m:t>
                            </m:r>
                            <m:r>
                              <a:rPr lang="en-US" altLang="en-US" b="0" i="1" smtClean="0">
                                <a:latin typeface="Cambria Math" panose="02040503050406030204" pitchFamily="18" charset="0"/>
                              </a:rPr>
                              <m:t>−5</m:t>
                            </m:r>
                            <m:r>
                              <a:rPr lang="en-US" altLang="en-US" b="0" i="1" smtClean="0">
                                <a:latin typeface="Cambria Math" panose="02040503050406030204" pitchFamily="18" charset="0"/>
                              </a:rPr>
                              <m:t>𝑧</m:t>
                            </m:r>
                            <m:r>
                              <a:rPr lang="en-US" altLang="en-US" b="0" i="1" smtClean="0">
                                <a:latin typeface="Cambria Math" panose="02040503050406030204" pitchFamily="18" charset="0"/>
                              </a:rPr>
                              <m:t>=−32</m:t>
                            </m:r>
                          </m:e>
                        </m:eqArr>
                      </m:e>
                    </m:d>
                  </m:oMath>
                </a14:m>
                <a:endParaRPr lang="en-US" altLang="en-US" dirty="0"/>
              </a:p>
              <a:p>
                <a:r>
                  <a:rPr lang="en-US" dirty="0"/>
                  <a:t>Substitute </a:t>
                </a:r>
                <a:r>
                  <a:rPr lang="en-US" i="1" dirty="0"/>
                  <a:t>x, y, </a:t>
                </a:r>
                <a:r>
                  <a:rPr lang="en-US" dirty="0"/>
                  <a:t>and </a:t>
                </a:r>
                <a:r>
                  <a:rPr lang="en-US" i="1" dirty="0"/>
                  <a:t>z</a:t>
                </a:r>
                <a:r>
                  <a:rPr lang="en-US" dirty="0"/>
                  <a:t> into each of the three equations.</a:t>
                </a:r>
              </a:p>
              <a:p>
                <a:r>
                  <a:rPr lang="en-US" i="1" dirty="0"/>
                  <a:t>          x</a:t>
                </a:r>
                <a:r>
                  <a:rPr lang="en-US" dirty="0"/>
                  <a:t> – 2</a:t>
                </a:r>
                <a:r>
                  <a:rPr lang="en-US" i="1" dirty="0"/>
                  <a:t>y</a:t>
                </a:r>
                <a:r>
                  <a:rPr lang="en-US" dirty="0"/>
                  <a:t> + 3</a:t>
                </a:r>
                <a:r>
                  <a:rPr lang="en-US" i="1" dirty="0"/>
                  <a:t>z</a:t>
                </a:r>
                <a:r>
                  <a:rPr lang="en-US" dirty="0"/>
                  <a:t> = 22 </a:t>
                </a:r>
              </a:p>
              <a:p>
                <a:r>
                  <a:rPr lang="en-US" altLang="en-US" dirty="0"/>
                  <a:t>–1 – 2(–4) + 3(5) = 22 </a:t>
                </a:r>
              </a:p>
              <a:p>
                <a:r>
                  <a:rPr lang="en-US" altLang="en-US" dirty="0"/>
                  <a:t>         –1 + 8 + 15 = 22 </a:t>
                </a:r>
              </a:p>
              <a:p>
                <a:r>
                  <a:rPr lang="en-US" dirty="0"/>
                  <a:t>		   22 = 22 </a:t>
                </a:r>
              </a:p>
              <a:p>
                <a:r>
                  <a:rPr lang="en-US" dirty="0"/>
                  <a:t>		true</a:t>
                </a:r>
              </a:p>
              <a:p>
                <a:endParaRPr lang="en-US" altLang="en-US" dirty="0"/>
              </a:p>
            </p:txBody>
          </p:sp>
        </mc:Choice>
        <mc:Fallback xmlns="">
          <p:sp>
            <p:nvSpPr>
              <p:cNvPr id="76803" name="Rectangle 3"/>
              <p:cNvSpPr>
                <a:spLocks noGrp="1" noRot="1" noChangeAspect="1" noMove="1" noResize="1" noEditPoints="1" noAdjustHandles="1" noChangeArrowheads="1" noChangeShapeType="1" noTextEdit="1"/>
              </p:cNvSpPr>
              <p:nvPr>
                <p:ph type="body" idx="1"/>
              </p:nvPr>
            </p:nvSpPr>
            <p:spPr>
              <a:xfrm>
                <a:off x="457200" y="1181686"/>
                <a:ext cx="8229600" cy="4944477"/>
              </a:xfrm>
              <a:blipFill>
                <a:blip r:embed="rId2"/>
                <a:stretch>
                  <a:fillRect l="-1481" t="-1356" b="-3699"/>
                </a:stretch>
              </a:blipFill>
            </p:spPr>
            <p:txBody>
              <a:bodyPr/>
              <a:lstStyle/>
              <a:p>
                <a:r>
                  <a:rPr lang="en-US">
                    <a:noFill/>
                  </a:rPr>
                  <a:t> </a:t>
                </a:r>
              </a:p>
            </p:txBody>
          </p:sp>
        </mc:Fallback>
      </mc:AlternateContent>
      <p:sp>
        <p:nvSpPr>
          <p:cNvPr id="76817" name="Text Box 17"/>
          <p:cNvSpPr txBox="1">
            <a:spLocks noChangeArrowheads="1"/>
          </p:cNvSpPr>
          <p:nvPr/>
        </p:nvSpPr>
        <p:spPr bwMode="auto">
          <a:xfrm>
            <a:off x="7299008" y="5668053"/>
            <a:ext cx="736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solidFill>
                  <a:schemeClr val="tx1"/>
                </a:solidFill>
                <a:latin typeface="Times New Roman" panose="02020603050405020304" pitchFamily="18" charset="0"/>
              </a:rPr>
              <a:t>true</a:t>
            </a:r>
          </a:p>
        </p:txBody>
      </p:sp>
      <p:sp>
        <p:nvSpPr>
          <p:cNvPr id="17" name="TextBox 16">
            <a:extLst>
              <a:ext uri="{FF2B5EF4-FFF2-40B4-BE49-F238E27FC236}">
                <a16:creationId xmlns="" xmlns:a16="http://schemas.microsoft.com/office/drawing/2014/main" id="{809492AF-8550-433C-BF0D-8173E38CED82}"/>
              </a:ext>
            </a:extLst>
          </p:cNvPr>
          <p:cNvSpPr txBox="1"/>
          <p:nvPr/>
        </p:nvSpPr>
        <p:spPr>
          <a:xfrm>
            <a:off x="5854338" y="3637778"/>
            <a:ext cx="2584268" cy="523220"/>
          </a:xfrm>
          <a:prstGeom prst="rect">
            <a:avLst/>
          </a:prstGeom>
          <a:noFill/>
        </p:spPr>
        <p:txBody>
          <a:bodyPr wrap="square">
            <a:spAutoFit/>
          </a:bodyPr>
          <a:lstStyle/>
          <a:p>
            <a:r>
              <a:rPr lang="en-US" dirty="0">
                <a:solidFill>
                  <a:schemeClr val="tx1"/>
                </a:solidFill>
              </a:rPr>
              <a:t>2</a:t>
            </a:r>
            <a:r>
              <a:rPr lang="en-US" i="1" dirty="0">
                <a:solidFill>
                  <a:schemeClr val="tx1"/>
                </a:solidFill>
              </a:rPr>
              <a:t>x</a:t>
            </a:r>
            <a:r>
              <a:rPr lang="en-US" dirty="0">
                <a:solidFill>
                  <a:schemeClr val="tx1"/>
                </a:solidFill>
              </a:rPr>
              <a:t> – 3</a:t>
            </a:r>
            <a:r>
              <a:rPr lang="en-US" i="1" dirty="0">
                <a:solidFill>
                  <a:schemeClr val="tx1"/>
                </a:solidFill>
              </a:rPr>
              <a:t>y</a:t>
            </a:r>
            <a:r>
              <a:rPr lang="en-US" dirty="0">
                <a:solidFill>
                  <a:schemeClr val="tx1"/>
                </a:solidFill>
              </a:rPr>
              <a:t> – </a:t>
            </a:r>
            <a:r>
              <a:rPr lang="en-US" i="1" dirty="0">
                <a:solidFill>
                  <a:schemeClr val="tx1"/>
                </a:solidFill>
              </a:rPr>
              <a:t>z</a:t>
            </a:r>
            <a:r>
              <a:rPr lang="en-US" dirty="0">
                <a:solidFill>
                  <a:schemeClr val="tx1"/>
                </a:solidFill>
              </a:rPr>
              <a:t> = 5 </a:t>
            </a:r>
          </a:p>
        </p:txBody>
      </p:sp>
      <p:sp>
        <p:nvSpPr>
          <p:cNvPr id="19" name="TextBox 18">
            <a:extLst>
              <a:ext uri="{FF2B5EF4-FFF2-40B4-BE49-F238E27FC236}">
                <a16:creationId xmlns="" xmlns:a16="http://schemas.microsoft.com/office/drawing/2014/main" id="{022B73A9-B948-4615-8DFA-D6F836D60DE2}"/>
              </a:ext>
            </a:extLst>
          </p:cNvPr>
          <p:cNvSpPr txBox="1"/>
          <p:nvPr/>
        </p:nvSpPr>
        <p:spPr>
          <a:xfrm>
            <a:off x="4990011" y="4121512"/>
            <a:ext cx="3331028" cy="523220"/>
          </a:xfrm>
          <a:prstGeom prst="rect">
            <a:avLst/>
          </a:prstGeom>
          <a:noFill/>
        </p:spPr>
        <p:txBody>
          <a:bodyPr wrap="square">
            <a:spAutoFit/>
          </a:bodyPr>
          <a:lstStyle/>
          <a:p>
            <a:r>
              <a:rPr lang="en-US" dirty="0">
                <a:solidFill>
                  <a:schemeClr val="tx1"/>
                </a:solidFill>
              </a:rPr>
              <a:t>2(–1) – 3(–4) – 5 = 5</a:t>
            </a:r>
          </a:p>
        </p:txBody>
      </p:sp>
      <p:sp>
        <p:nvSpPr>
          <p:cNvPr id="5" name="TextBox 4">
            <a:extLst>
              <a:ext uri="{FF2B5EF4-FFF2-40B4-BE49-F238E27FC236}">
                <a16:creationId xmlns="" xmlns:a16="http://schemas.microsoft.com/office/drawing/2014/main" id="{D4F0BF44-000A-4DF4-A7A9-E94F4C10D1BA}"/>
              </a:ext>
            </a:extLst>
          </p:cNvPr>
          <p:cNvSpPr txBox="1"/>
          <p:nvPr/>
        </p:nvSpPr>
        <p:spPr>
          <a:xfrm>
            <a:off x="5812972" y="4697888"/>
            <a:ext cx="3331028" cy="523220"/>
          </a:xfrm>
          <a:prstGeom prst="rect">
            <a:avLst/>
          </a:prstGeom>
          <a:noFill/>
        </p:spPr>
        <p:txBody>
          <a:bodyPr wrap="square">
            <a:spAutoFit/>
          </a:bodyPr>
          <a:lstStyle/>
          <a:p>
            <a:r>
              <a:rPr lang="en-US" dirty="0">
                <a:solidFill>
                  <a:schemeClr val="tx1"/>
                </a:solidFill>
              </a:rPr>
              <a:t>–2 + 12 – 5 = 5 </a:t>
            </a:r>
          </a:p>
        </p:txBody>
      </p:sp>
      <p:sp>
        <p:nvSpPr>
          <p:cNvPr id="25" name="TextBox 24">
            <a:extLst>
              <a:ext uri="{FF2B5EF4-FFF2-40B4-BE49-F238E27FC236}">
                <a16:creationId xmlns="" xmlns:a16="http://schemas.microsoft.com/office/drawing/2014/main" id="{319B5B24-EEE9-4068-8689-A4EC388D058B}"/>
              </a:ext>
            </a:extLst>
          </p:cNvPr>
          <p:cNvSpPr txBox="1"/>
          <p:nvPr/>
        </p:nvSpPr>
        <p:spPr>
          <a:xfrm>
            <a:off x="7206548" y="5195922"/>
            <a:ext cx="1444035" cy="523220"/>
          </a:xfrm>
          <a:prstGeom prst="rect">
            <a:avLst/>
          </a:prstGeom>
          <a:noFill/>
        </p:spPr>
        <p:txBody>
          <a:bodyPr wrap="square">
            <a:spAutoFit/>
          </a:bodyPr>
          <a:lstStyle/>
          <a:p>
            <a:r>
              <a:rPr lang="en-US" dirty="0">
                <a:solidFill>
                  <a:schemeClr val="tx1"/>
                </a:solidFill>
              </a:rPr>
              <a:t>5 = 5 </a:t>
            </a:r>
            <a:endParaRPr lang="en-US" dirty="0"/>
          </a:p>
        </p:txBody>
      </p:sp>
      <p:cxnSp>
        <p:nvCxnSpPr>
          <p:cNvPr id="9" name="Straight Connector 8">
            <a:extLst>
              <a:ext uri="{FF2B5EF4-FFF2-40B4-BE49-F238E27FC236}">
                <a16:creationId xmlns="" xmlns:a16="http://schemas.microsoft.com/office/drawing/2014/main" id="{806C8173-2777-4953-8FE5-EFCFE8EE32A8}"/>
              </a:ext>
            </a:extLst>
          </p:cNvPr>
          <p:cNvCxnSpPr/>
          <p:nvPr/>
        </p:nvCxnSpPr>
        <p:spPr bwMode="auto">
          <a:xfrm>
            <a:off x="4572000" y="3637778"/>
            <a:ext cx="0" cy="22898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02334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Effect transition="in" filter="fade">
                                      <p:cBhvr>
                                        <p:cTn id="7" dur="500"/>
                                        <p:tgtEl>
                                          <p:spTgt spid="768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803">
                                            <p:txEl>
                                              <p:pRg st="2" end="2"/>
                                            </p:txEl>
                                          </p:spTgt>
                                        </p:tgtEl>
                                        <p:attrNameLst>
                                          <p:attrName>style.visibility</p:attrName>
                                        </p:attrNameLst>
                                      </p:cBhvr>
                                      <p:to>
                                        <p:strVal val="visible"/>
                                      </p:to>
                                    </p:set>
                                    <p:animEffect transition="in" filter="fade">
                                      <p:cBhvr>
                                        <p:cTn id="12" dur="500"/>
                                        <p:tgtEl>
                                          <p:spTgt spid="768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Effect transition="in" filter="fade">
                                      <p:cBhvr>
                                        <p:cTn id="17" dur="500"/>
                                        <p:tgtEl>
                                          <p:spTgt spid="768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6803">
                                            <p:txEl>
                                              <p:pRg st="4" end="4"/>
                                            </p:txEl>
                                          </p:spTgt>
                                        </p:tgtEl>
                                        <p:attrNameLst>
                                          <p:attrName>style.visibility</p:attrName>
                                        </p:attrNameLst>
                                      </p:cBhvr>
                                      <p:to>
                                        <p:strVal val="visible"/>
                                      </p:to>
                                    </p:set>
                                    <p:animEffect transition="in" filter="fade">
                                      <p:cBhvr>
                                        <p:cTn id="22" dur="500"/>
                                        <p:tgtEl>
                                          <p:spTgt spid="76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animEffect transition="in" filter="fade">
                                      <p:cBhvr>
                                        <p:cTn id="27" dur="500"/>
                                        <p:tgtEl>
                                          <p:spTgt spid="76803">
                                            <p:txEl>
                                              <p:pRg st="5" end="5"/>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6803">
                                            <p:txEl>
                                              <p:pRg st="6" end="6"/>
                                            </p:txEl>
                                          </p:spTgt>
                                        </p:tgtEl>
                                        <p:attrNameLst>
                                          <p:attrName>style.visibility</p:attrName>
                                        </p:attrNameLst>
                                      </p:cBhvr>
                                      <p:to>
                                        <p:strVal val="visible"/>
                                      </p:to>
                                    </p:set>
                                    <p:animEffect transition="in" filter="fade">
                                      <p:cBhvr>
                                        <p:cTn id="31" dur="500"/>
                                        <p:tgtEl>
                                          <p:spTgt spid="7680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6817"/>
                                        </p:tgtEl>
                                        <p:attrNameLst>
                                          <p:attrName>style.visibility</p:attrName>
                                        </p:attrNameLst>
                                      </p:cBhvr>
                                      <p:to>
                                        <p:strVal val="visible"/>
                                      </p:to>
                                    </p:set>
                                    <p:animEffect transition="in" filter="fade">
                                      <p:cBhvr>
                                        <p:cTn id="57" dur="500"/>
                                        <p:tgtEl>
                                          <p:spTgt spid="76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7" grpId="0"/>
      <p:bldP spid="17" grpId="0"/>
      <p:bldP spid="19" grpId="0"/>
      <p:bldP spid="5"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dirty="0"/>
              <a:t>Example 1:  Determining Whether an Ordered Triple Satisfies a System   </a:t>
            </a:r>
            <a:r>
              <a:rPr lang="en-US" altLang="en-US" i="1" dirty="0"/>
              <a:t>(continued)</a:t>
            </a:r>
          </a:p>
        </p:txBody>
      </p:sp>
      <p:sp>
        <p:nvSpPr>
          <p:cNvPr id="77827" name="Rectangle 3"/>
          <p:cNvSpPr>
            <a:spLocks noGrp="1" noChangeArrowheads="1"/>
          </p:cNvSpPr>
          <p:nvPr>
            <p:ph idx="1"/>
          </p:nvPr>
        </p:nvSpPr>
        <p:spPr/>
        <p:txBody>
          <a:bodyPr/>
          <a:lstStyle/>
          <a:p>
            <a:r>
              <a:rPr lang="en-US" dirty="0"/>
              <a:t>		   3</a:t>
            </a:r>
            <a:r>
              <a:rPr lang="en-US" i="1" dirty="0"/>
              <a:t>x</a:t>
            </a:r>
            <a:r>
              <a:rPr lang="en-US" dirty="0"/>
              <a:t> + </a:t>
            </a:r>
            <a:r>
              <a:rPr lang="en-US" i="1" dirty="0"/>
              <a:t>y</a:t>
            </a:r>
            <a:r>
              <a:rPr lang="en-US" dirty="0"/>
              <a:t> – 5</a:t>
            </a:r>
            <a:r>
              <a:rPr lang="en-US" i="1" dirty="0"/>
              <a:t>z</a:t>
            </a:r>
            <a:r>
              <a:rPr lang="en-US" dirty="0"/>
              <a:t> = –32</a:t>
            </a:r>
          </a:p>
          <a:p>
            <a:r>
              <a:rPr lang="en-US" dirty="0"/>
              <a:t>	3(</a:t>
            </a:r>
            <a:r>
              <a:rPr lang="en-US" altLang="en-US" sz="2800" dirty="0">
                <a:solidFill>
                  <a:schemeClr val="tx1"/>
                </a:solidFill>
                <a:latin typeface="Times New Roman" panose="02020603050405020304" pitchFamily="18" charset="0"/>
              </a:rPr>
              <a:t>–1) + (–4) – 5(5) = –32</a:t>
            </a:r>
          </a:p>
          <a:p>
            <a:r>
              <a:rPr lang="en-US" altLang="en-US" sz="2800" dirty="0">
                <a:solidFill>
                  <a:schemeClr val="tx1"/>
                </a:solidFill>
                <a:latin typeface="Times New Roman" panose="02020603050405020304" pitchFamily="18" charset="0"/>
              </a:rPr>
              <a:t>		  –</a:t>
            </a:r>
            <a:r>
              <a:rPr lang="en-US" altLang="en-US" dirty="0"/>
              <a:t>3 – 4 – 25 = </a:t>
            </a:r>
            <a:r>
              <a:rPr lang="en-US" altLang="en-US" sz="2800" dirty="0">
                <a:solidFill>
                  <a:schemeClr val="tx1"/>
                </a:solidFill>
                <a:latin typeface="Times New Roman" panose="02020603050405020304" pitchFamily="18" charset="0"/>
              </a:rPr>
              <a:t>–</a:t>
            </a:r>
            <a:r>
              <a:rPr lang="en-US" altLang="en-US" dirty="0"/>
              <a:t>32</a:t>
            </a:r>
          </a:p>
          <a:p>
            <a:r>
              <a:rPr lang="en-US" altLang="en-US" sz="2800" dirty="0">
                <a:solidFill>
                  <a:schemeClr val="tx1"/>
                </a:solidFill>
                <a:latin typeface="Times New Roman" panose="02020603050405020304" pitchFamily="18" charset="0"/>
              </a:rPr>
              <a:t>			    –32 = –32 </a:t>
            </a:r>
          </a:p>
          <a:p>
            <a:r>
              <a:rPr lang="en-US" dirty="0"/>
              <a:t>				true</a:t>
            </a:r>
          </a:p>
          <a:p>
            <a:endParaRPr lang="en-US" dirty="0"/>
          </a:p>
          <a:p>
            <a:r>
              <a:rPr lang="en-US" altLang="en-US" sz="2800" dirty="0">
                <a:solidFill>
                  <a:schemeClr val="tx1"/>
                </a:solidFill>
                <a:latin typeface="Times New Roman" panose="02020603050405020304" pitchFamily="18" charset="0"/>
              </a:rPr>
              <a:t>The ordered triple (–1, –4, 5) satisfies the three equations.  It makes each equation true.  Thus, the ordered triple is a solution of the system.</a:t>
            </a:r>
            <a:endParaRPr lang="en-US" dirty="0"/>
          </a:p>
          <a:p>
            <a:endParaRPr lang="en-US" altLang="en-US" dirty="0"/>
          </a:p>
          <a:p>
            <a:endParaRPr lang="en-US" altLang="en-US" dirty="0"/>
          </a:p>
        </p:txBody>
      </p:sp>
    </p:spTree>
    <p:extLst>
      <p:ext uri="{BB962C8B-B14F-4D97-AF65-F5344CB8AC3E}">
        <p14:creationId xmlns:p14="http://schemas.microsoft.com/office/powerpoint/2010/main" val="87315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500"/>
                                        <p:tgtEl>
                                          <p:spTgt spid="778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fade">
                                      <p:cBhvr>
                                        <p:cTn id="12" dur="500"/>
                                        <p:tgtEl>
                                          <p:spTgt spid="778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animEffect transition="in" filter="fade">
                                      <p:cBhvr>
                                        <p:cTn id="17" dur="500"/>
                                        <p:tgtEl>
                                          <p:spTgt spid="778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7827">
                                            <p:txEl>
                                              <p:pRg st="4" end="4"/>
                                            </p:txEl>
                                          </p:spTgt>
                                        </p:tgtEl>
                                        <p:attrNameLst>
                                          <p:attrName>style.visibility</p:attrName>
                                        </p:attrNameLst>
                                      </p:cBhvr>
                                      <p:to>
                                        <p:strVal val="visible"/>
                                      </p:to>
                                    </p:set>
                                    <p:animEffect transition="in" filter="fade">
                                      <p:cBhvr>
                                        <p:cTn id="22" dur="500"/>
                                        <p:tgtEl>
                                          <p:spTgt spid="7782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827">
                                            <p:txEl>
                                              <p:pRg st="6" end="6"/>
                                            </p:txEl>
                                          </p:spTgt>
                                        </p:tgtEl>
                                        <p:attrNameLst>
                                          <p:attrName>style.visibility</p:attrName>
                                        </p:attrNameLst>
                                      </p:cBhvr>
                                      <p:to>
                                        <p:strVal val="visible"/>
                                      </p:to>
                                    </p:set>
                                    <p:animEffect transition="in" filter="fade">
                                      <p:cBhvr>
                                        <p:cTn id="27" dur="500"/>
                                        <p:tgtEl>
                                          <p:spTgt spid="77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Solving Systems of Linear Equations in Three Variables by Eliminating Variables</a:t>
            </a:r>
          </a:p>
        </p:txBody>
      </p:sp>
      <p:sp>
        <p:nvSpPr>
          <p:cNvPr id="2" name="Content Placeholder 1"/>
          <p:cNvSpPr>
            <a:spLocks noGrp="1"/>
          </p:cNvSpPr>
          <p:nvPr>
            <p:ph idx="1"/>
          </p:nvPr>
        </p:nvSpPr>
        <p:spPr>
          <a:xfrm>
            <a:off x="457200" y="1215483"/>
            <a:ext cx="8229600" cy="4525963"/>
          </a:xfrm>
        </p:spPr>
        <p:txBody>
          <a:bodyPr/>
          <a:lstStyle/>
          <a:p>
            <a:pPr marL="346075" indent="-346075">
              <a:spcBef>
                <a:spcPts val="0"/>
              </a:spcBef>
            </a:pPr>
            <a:r>
              <a:rPr lang="en-US" b="1" dirty="0"/>
              <a:t>1. </a:t>
            </a:r>
            <a:r>
              <a:rPr lang="en-US" dirty="0"/>
              <a:t>Reduce the system to two equations in two variables. This is usually accomplished by taking two different pairs of equations and using the addition method to eliminate the same variable from both pairs.</a:t>
            </a:r>
          </a:p>
          <a:p>
            <a:pPr marL="346075" indent="-346075">
              <a:spcBef>
                <a:spcPts val="0"/>
              </a:spcBef>
            </a:pPr>
            <a:r>
              <a:rPr lang="en-US" b="1" dirty="0"/>
              <a:t>2. </a:t>
            </a:r>
            <a:r>
              <a:rPr lang="en-US" dirty="0"/>
              <a:t>Solve the resulting system of two equations in two variables using addition or substitution. The result is an equation in one variable that gives the value of that variable.</a:t>
            </a:r>
          </a:p>
          <a:p>
            <a:pPr marL="346075" indent="-346075">
              <a:spcBef>
                <a:spcPts val="0"/>
              </a:spcBef>
            </a:pPr>
            <a:r>
              <a:rPr lang="en-US" b="1" dirty="0"/>
              <a:t>3. </a:t>
            </a:r>
            <a:r>
              <a:rPr lang="en-US" dirty="0"/>
              <a:t>Back-substitute the value of the variable found in step 2 into either of the equations in two variables to find the value of the second variable.</a:t>
            </a:r>
          </a:p>
        </p:txBody>
      </p:sp>
    </p:spTree>
    <p:extLst>
      <p:ext uri="{BB962C8B-B14F-4D97-AF65-F5344CB8AC3E}">
        <p14:creationId xmlns:p14="http://schemas.microsoft.com/office/powerpoint/2010/main" val="147196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a:t>Solving Systems of Linear Equations in Three Variables by Eliminating Variables </a:t>
            </a:r>
            <a:r>
              <a:rPr lang="en-US" altLang="en-US" i="1" dirty="0"/>
              <a:t>(continued)</a:t>
            </a:r>
            <a:endParaRPr lang="en-US" altLang="en-US" dirty="0"/>
          </a:p>
        </p:txBody>
      </p:sp>
      <p:sp>
        <p:nvSpPr>
          <p:cNvPr id="2" name="Content Placeholder 1"/>
          <p:cNvSpPr>
            <a:spLocks noGrp="1"/>
          </p:cNvSpPr>
          <p:nvPr>
            <p:ph idx="1"/>
          </p:nvPr>
        </p:nvSpPr>
        <p:spPr>
          <a:xfrm>
            <a:off x="457200" y="1243361"/>
            <a:ext cx="8229600" cy="4525963"/>
          </a:xfrm>
        </p:spPr>
        <p:txBody>
          <a:bodyPr/>
          <a:lstStyle/>
          <a:p>
            <a:pPr marL="346075" indent="-346075"/>
            <a:r>
              <a:rPr lang="en-US" b="1" dirty="0"/>
              <a:t>4. </a:t>
            </a:r>
            <a:r>
              <a:rPr lang="en-US" dirty="0"/>
              <a:t>Use the values of the two variables from steps 2 and 3 to find the value of the third variable by back-substituting into one of the original equations.</a:t>
            </a:r>
          </a:p>
          <a:p>
            <a:pPr marL="346075" indent="-346075"/>
            <a:r>
              <a:rPr lang="en-US" b="1" dirty="0"/>
              <a:t>5. </a:t>
            </a:r>
            <a:r>
              <a:rPr lang="en-US" dirty="0"/>
              <a:t>Check the proposed solution in each of the original equations.</a:t>
            </a:r>
          </a:p>
        </p:txBody>
      </p:sp>
    </p:spTree>
    <p:extLst>
      <p:ext uri="{BB962C8B-B14F-4D97-AF65-F5344CB8AC3E}">
        <p14:creationId xmlns:p14="http://schemas.microsoft.com/office/powerpoint/2010/main" val="224586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dirty="0"/>
              <a:t>Example 2:  Solving a System in Three Variables</a:t>
            </a:r>
          </a:p>
        </p:txBody>
      </p:sp>
      <mc:AlternateContent xmlns:mc="http://schemas.openxmlformats.org/markup-compatibility/2006" xmlns:a14="http://schemas.microsoft.com/office/drawing/2010/main">
        <mc:Choice Requires="a14">
          <p:sp>
            <p:nvSpPr>
              <p:cNvPr id="79875" name="Rectangle 3"/>
              <p:cNvSpPr>
                <a:spLocks noGrp="1" noChangeArrowheads="1"/>
              </p:cNvSpPr>
              <p:nvPr>
                <p:ph idx="1"/>
              </p:nvPr>
            </p:nvSpPr>
            <p:spPr>
              <a:xfrm>
                <a:off x="207963" y="1056820"/>
                <a:ext cx="8705850" cy="5121910"/>
              </a:xfrm>
            </p:spPr>
            <p:txBody>
              <a:bodyPr/>
              <a:lstStyle/>
              <a:p>
                <a:r>
                  <a:rPr lang="en-US" altLang="en-US" dirty="0"/>
                  <a:t>Solve the system: </a:t>
                </a:r>
                <a14:m>
                  <m:oMath xmlns:m="http://schemas.openxmlformats.org/officeDocument/2006/math">
                    <m:d>
                      <m:dPr>
                        <m:begChr m:val="{"/>
                        <m:endChr m:val=""/>
                        <m:ctrlPr>
                          <a:rPr lang="en-US" altLang="en-US" i="1">
                            <a:latin typeface="Cambria Math"/>
                          </a:rPr>
                        </m:ctrlPr>
                      </m:dPr>
                      <m:e>
                        <m:eqArr>
                          <m:eqArrPr>
                            <m:ctrlPr>
                              <a:rPr lang="en-US" altLang="en-US" i="1">
                                <a:latin typeface="Cambria Math"/>
                              </a:rPr>
                            </m:ctrlPr>
                          </m:eqArrPr>
                          <m:e>
                            <m:r>
                              <a:rPr lang="en-US" altLang="en-US" i="1">
                                <a:latin typeface="Cambria Math" panose="02040503050406030204" pitchFamily="18" charset="0"/>
                              </a:rPr>
                              <m:t>𝑥</m:t>
                            </m:r>
                            <m:r>
                              <a:rPr lang="en-US" altLang="en-US" b="0" i="1" smtClean="0">
                                <a:latin typeface="Cambria Math" panose="02040503050406030204" pitchFamily="18" charset="0"/>
                              </a:rPr>
                              <m:t>+4</m:t>
                            </m:r>
                            <m:r>
                              <a:rPr lang="en-US" altLang="en-US" b="0" i="1" smtClean="0">
                                <a:latin typeface="Cambria Math" panose="02040503050406030204" pitchFamily="18" charset="0"/>
                              </a:rPr>
                              <m:t>𝑦</m:t>
                            </m:r>
                            <m:r>
                              <a:rPr lang="en-US" altLang="en-US" b="0" i="1" smtClean="0">
                                <a:latin typeface="Cambria Math" panose="02040503050406030204" pitchFamily="18" charset="0"/>
                              </a:rPr>
                              <m:t>−</m:t>
                            </m:r>
                            <m:r>
                              <a:rPr lang="en-US" altLang="en-US" b="0" i="1" smtClean="0">
                                <a:latin typeface="Cambria Math" panose="02040503050406030204" pitchFamily="18" charset="0"/>
                              </a:rPr>
                              <m:t>𝑧</m:t>
                            </m:r>
                            <m:r>
                              <a:rPr lang="en-US" altLang="en-US" b="0" i="1" smtClean="0">
                                <a:latin typeface="Cambria Math" panose="02040503050406030204" pitchFamily="18" charset="0"/>
                              </a:rPr>
                              <m:t>=20</m:t>
                            </m:r>
                          </m:e>
                          <m:e>
                            <m:r>
                              <a:rPr lang="en-US" altLang="en-US" b="0" i="1" smtClean="0">
                                <a:latin typeface="Cambria Math" panose="02040503050406030204" pitchFamily="18" charset="0"/>
                              </a:rPr>
                              <m:t>3</m:t>
                            </m:r>
                            <m:r>
                              <a:rPr lang="en-US" altLang="en-US" i="1">
                                <a:latin typeface="Cambria Math" panose="02040503050406030204" pitchFamily="18" charset="0"/>
                              </a:rPr>
                              <m:t>𝑥</m:t>
                            </m:r>
                            <m:r>
                              <a:rPr lang="en-US" altLang="en-US" b="0" i="1" smtClean="0">
                                <a:latin typeface="Cambria Math" panose="02040503050406030204" pitchFamily="18" charset="0"/>
                              </a:rPr>
                              <m:t>+2</m:t>
                            </m:r>
                            <m:r>
                              <a:rPr lang="en-US" altLang="en-US" b="0" i="1" smtClean="0">
                                <a:latin typeface="Cambria Math" panose="02040503050406030204" pitchFamily="18" charset="0"/>
                              </a:rPr>
                              <m:t>𝑦</m:t>
                            </m:r>
                            <m:r>
                              <a:rPr lang="en-US" altLang="en-US" b="0" i="1" smtClean="0">
                                <a:latin typeface="Cambria Math" panose="02040503050406030204" pitchFamily="18" charset="0"/>
                              </a:rPr>
                              <m:t>+</m:t>
                            </m:r>
                            <m:r>
                              <a:rPr lang="en-US" altLang="en-US" b="0" i="1" smtClean="0">
                                <a:latin typeface="Cambria Math" panose="02040503050406030204" pitchFamily="18" charset="0"/>
                              </a:rPr>
                              <m:t>𝑧</m:t>
                            </m:r>
                            <m:r>
                              <a:rPr lang="en-US" altLang="en-US" b="0" i="1" smtClean="0">
                                <a:latin typeface="Cambria Math" panose="02040503050406030204" pitchFamily="18" charset="0"/>
                              </a:rPr>
                              <m:t>=8</m:t>
                            </m:r>
                          </m:e>
                          <m:e>
                            <m:r>
                              <a:rPr lang="en-US" altLang="en-US" b="0" i="1" smtClean="0">
                                <a:latin typeface="Cambria Math" panose="02040503050406030204" pitchFamily="18" charset="0"/>
                              </a:rPr>
                              <m:t>2</m:t>
                            </m:r>
                            <m:r>
                              <a:rPr lang="en-US" altLang="en-US" i="1">
                                <a:latin typeface="Cambria Math" panose="02040503050406030204" pitchFamily="18" charset="0"/>
                              </a:rPr>
                              <m:t>𝑥</m:t>
                            </m:r>
                            <m:r>
                              <a:rPr lang="en-US" altLang="en-US" b="0" i="1" smtClean="0">
                                <a:latin typeface="Cambria Math" panose="02040503050406030204" pitchFamily="18" charset="0"/>
                              </a:rPr>
                              <m:t>−3</m:t>
                            </m:r>
                            <m:r>
                              <a:rPr lang="en-US" altLang="en-US" b="0" i="1" smtClean="0">
                                <a:latin typeface="Cambria Math" panose="02040503050406030204" pitchFamily="18" charset="0"/>
                              </a:rPr>
                              <m:t>𝑦</m:t>
                            </m:r>
                            <m:r>
                              <a:rPr lang="en-US" altLang="en-US" b="0" i="1" smtClean="0">
                                <a:latin typeface="Cambria Math" panose="02040503050406030204" pitchFamily="18" charset="0"/>
                              </a:rPr>
                              <m:t>+2</m:t>
                            </m:r>
                            <m:r>
                              <a:rPr lang="en-US" altLang="en-US" b="0" i="1" smtClean="0">
                                <a:latin typeface="Cambria Math" panose="02040503050406030204" pitchFamily="18" charset="0"/>
                              </a:rPr>
                              <m:t>𝑧</m:t>
                            </m:r>
                            <m:r>
                              <a:rPr lang="en-US" altLang="en-US" b="0" i="1" smtClean="0">
                                <a:latin typeface="Cambria Math" panose="02040503050406030204" pitchFamily="18" charset="0"/>
                              </a:rPr>
                              <m:t>=−16</m:t>
                            </m:r>
                          </m:e>
                        </m:eqArr>
                      </m:e>
                    </m:d>
                  </m:oMath>
                </a14:m>
                <a:endParaRPr lang="en-US" altLang="en-US" dirty="0"/>
              </a:p>
              <a:p>
                <a:r>
                  <a:rPr lang="en-US" altLang="en-US" b="1" dirty="0"/>
                  <a:t>Step 1  Reduce the system to two equations in two variables. Eliminate </a:t>
                </a:r>
                <a:r>
                  <a:rPr lang="en-US" altLang="en-US" b="1" i="1" dirty="0"/>
                  <a:t>z</a:t>
                </a:r>
                <a:r>
                  <a:rPr lang="en-US" altLang="en-US" b="1" dirty="0"/>
                  <a:t>.</a:t>
                </a:r>
              </a:p>
              <a:p>
                <a:r>
                  <a:rPr lang="en-US" altLang="en-US" dirty="0"/>
                  <a:t>Add Eq 1 and 2.</a:t>
                </a:r>
              </a:p>
              <a:p>
                <a:pPr/>
                <a14:m>
                  <m:oMathPara xmlns:m="http://schemas.openxmlformats.org/officeDocument/2006/math">
                    <m:oMathParaPr>
                      <m:jc m:val="left"/>
                    </m:oMathParaPr>
                    <m:oMath xmlns:m="http://schemas.openxmlformats.org/officeDocument/2006/math">
                      <m:d>
                        <m:dPr>
                          <m:begChr m:val="{"/>
                          <m:endChr m:val=""/>
                          <m:ctrlPr>
                            <a:rPr lang="en-US" altLang="en-US" i="1" smtClean="0">
                              <a:latin typeface="Cambria Math"/>
                            </a:rPr>
                          </m:ctrlPr>
                        </m:dPr>
                        <m:e>
                          <m:eqArr>
                            <m:eqArrPr>
                              <m:ctrlPr>
                                <a:rPr lang="en-US" altLang="en-US" b="0" i="1" smtClean="0">
                                  <a:latin typeface="Cambria Math"/>
                                </a:rPr>
                              </m:ctrlPr>
                            </m:eqArrPr>
                            <m:e>
                              <m:r>
                                <a:rPr lang="en-US" altLang="en-US" b="0" i="1" smtClean="0">
                                  <a:latin typeface="Cambria Math" panose="02040503050406030204" pitchFamily="18" charset="0"/>
                                </a:rPr>
                                <m:t>𝑥</m:t>
                              </m:r>
                              <m:r>
                                <a:rPr lang="en-US" altLang="en-US" b="0" i="1" smtClean="0">
                                  <a:latin typeface="Cambria Math" panose="02040503050406030204" pitchFamily="18" charset="0"/>
                                </a:rPr>
                                <m:t>+4</m:t>
                              </m:r>
                              <m:r>
                                <a:rPr lang="en-US" altLang="en-US" b="0" i="1" smtClean="0">
                                  <a:latin typeface="Cambria Math" panose="02040503050406030204" pitchFamily="18" charset="0"/>
                                </a:rPr>
                                <m:t>𝑦</m:t>
                              </m:r>
                              <m:r>
                                <a:rPr lang="en-US" altLang="en-US" b="0" i="1" smtClean="0">
                                  <a:latin typeface="Cambria Math" panose="02040503050406030204" pitchFamily="18" charset="0"/>
                                </a:rPr>
                                <m:t>−</m:t>
                              </m:r>
                              <m:r>
                                <a:rPr lang="en-US" altLang="en-US" b="0" i="1" smtClean="0">
                                  <a:latin typeface="Cambria Math" panose="02040503050406030204" pitchFamily="18" charset="0"/>
                                </a:rPr>
                                <m:t>𝑧</m:t>
                              </m:r>
                              <m:r>
                                <a:rPr lang="en-US" altLang="en-US" b="0" i="1" smtClean="0">
                                  <a:latin typeface="Cambria Math" panose="02040503050406030204" pitchFamily="18" charset="0"/>
                                </a:rPr>
                                <m:t>=20</m:t>
                              </m:r>
                            </m:e>
                            <m:e>
                              <m:r>
                                <a:rPr lang="en-US" altLang="en-US" b="0" i="1" smtClean="0">
                                  <a:latin typeface="Cambria Math" panose="02040503050406030204" pitchFamily="18" charset="0"/>
                                </a:rPr>
                                <m:t>3</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r>
                                <a:rPr lang="en-US" altLang="en-US" b="0" i="1" smtClean="0">
                                  <a:latin typeface="Cambria Math" panose="02040503050406030204" pitchFamily="18" charset="0"/>
                                </a:rPr>
                                <m:t>𝑦</m:t>
                              </m:r>
                              <m:r>
                                <a:rPr lang="en-US" altLang="en-US" b="0" i="1" smtClean="0">
                                  <a:latin typeface="Cambria Math" panose="02040503050406030204" pitchFamily="18" charset="0"/>
                                </a:rPr>
                                <m:t>+</m:t>
                              </m:r>
                              <m:r>
                                <a:rPr lang="en-US" altLang="en-US" b="0" i="1" smtClean="0">
                                  <a:latin typeface="Cambria Math" panose="02040503050406030204" pitchFamily="18" charset="0"/>
                                </a:rPr>
                                <m:t>𝑧</m:t>
                              </m:r>
                              <m:r>
                                <a:rPr lang="en-US" altLang="en-US" b="0" i="1" smtClean="0">
                                  <a:latin typeface="Cambria Math" panose="02040503050406030204" pitchFamily="18" charset="0"/>
                                </a:rPr>
                                <m:t>=8</m:t>
                              </m:r>
                            </m:e>
                          </m:eqArr>
                        </m:e>
                      </m:d>
                    </m:oMath>
                  </m:oMathPara>
                </a14:m>
                <a:endParaRPr lang="en-US" altLang="en-US" dirty="0"/>
              </a:p>
            </p:txBody>
          </p:sp>
        </mc:Choice>
        <mc:Fallback xmlns="">
          <p:sp>
            <p:nvSpPr>
              <p:cNvPr id="79875" name="Rectangle 3"/>
              <p:cNvSpPr>
                <a:spLocks noGrp="1" noRot="1" noChangeAspect="1" noMove="1" noResize="1" noEditPoints="1" noAdjustHandles="1" noChangeArrowheads="1" noChangeShapeType="1" noTextEdit="1"/>
              </p:cNvSpPr>
              <p:nvPr>
                <p:ph idx="1"/>
              </p:nvPr>
            </p:nvSpPr>
            <p:spPr>
              <a:xfrm>
                <a:off x="207963" y="1056820"/>
                <a:ext cx="8705850" cy="5121910"/>
              </a:xfrm>
              <a:blipFill>
                <a:blip r:embed="rId2"/>
                <a:stretch>
                  <a:fillRect l="-1401"/>
                </a:stretch>
              </a:blipFill>
            </p:spPr>
            <p:txBody>
              <a:bodyPr/>
              <a:lstStyle/>
              <a:p>
                <a:r>
                  <a:rPr lang="en-US">
                    <a:noFill/>
                  </a:rPr>
                  <a:t> </a:t>
                </a:r>
              </a:p>
            </p:txBody>
          </p:sp>
        </mc:Fallback>
      </mc:AlternateContent>
      <p:cxnSp>
        <p:nvCxnSpPr>
          <p:cNvPr id="10" name="Straight Connector 9">
            <a:extLst>
              <a:ext uri="{FF2B5EF4-FFF2-40B4-BE49-F238E27FC236}">
                <a16:creationId xmlns="" xmlns:a16="http://schemas.microsoft.com/office/drawing/2014/main" id="{59C00ED6-90AB-4669-8160-DD188A9FBA51}"/>
              </a:ext>
            </a:extLst>
          </p:cNvPr>
          <p:cNvCxnSpPr>
            <a:cxnSpLocks/>
          </p:cNvCxnSpPr>
          <p:nvPr/>
        </p:nvCxnSpPr>
        <p:spPr bwMode="auto">
          <a:xfrm>
            <a:off x="378824" y="4888890"/>
            <a:ext cx="261257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2" name="TextBox 11">
                <a:extLst>
                  <a:ext uri="{FF2B5EF4-FFF2-40B4-BE49-F238E27FC236}">
                    <a16:creationId xmlns="" xmlns:a16="http://schemas.microsoft.com/office/drawing/2014/main" id="{88218424-B55F-4E22-BD07-D2976B3019A2}"/>
                  </a:ext>
                </a:extLst>
              </p:cNvPr>
              <p:cNvSpPr txBox="1"/>
              <p:nvPr/>
            </p:nvSpPr>
            <p:spPr>
              <a:xfrm>
                <a:off x="797388" y="4941457"/>
                <a:ext cx="2612571"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4</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+6</m:t>
                      </m:r>
                      <m:r>
                        <a:rPr lang="en-US" i="1">
                          <a:solidFill>
                            <a:schemeClr val="tx1"/>
                          </a:solidFill>
                          <a:latin typeface="Cambria Math" panose="02040503050406030204" pitchFamily="18" charset="0"/>
                        </a:rPr>
                        <m:t>𝑦</m:t>
                      </m:r>
                      <m:r>
                        <a:rPr lang="en-US" i="0">
                          <a:solidFill>
                            <a:schemeClr val="tx1"/>
                          </a:solidFill>
                          <a:latin typeface="Cambria Math" panose="02040503050406030204" pitchFamily="18" charset="0"/>
                        </a:rPr>
                        <m:t>=28</m:t>
                      </m:r>
                    </m:oMath>
                  </m:oMathPara>
                </a14:m>
                <a:endParaRPr lang="en-US" dirty="0">
                  <a:solidFill>
                    <a:schemeClr val="tx1"/>
                  </a:solidFill>
                </a:endParaRPr>
              </a:p>
            </p:txBody>
          </p:sp>
        </mc:Choice>
        <mc:Fallback xmlns="">
          <p:sp>
            <p:nvSpPr>
              <p:cNvPr id="12" name="TextBox 11">
                <a:extLst>
                  <a:ext uri="{FF2B5EF4-FFF2-40B4-BE49-F238E27FC236}">
                    <a16:creationId xmlns:a16="http://schemas.microsoft.com/office/drawing/2014/main" id="{88218424-B55F-4E22-BD07-D2976B3019A2}"/>
                  </a:ext>
                </a:extLst>
              </p:cNvPr>
              <p:cNvSpPr txBox="1">
                <a:spLocks noRot="1" noChangeAspect="1" noMove="1" noResize="1" noEditPoints="1" noAdjustHandles="1" noChangeArrowheads="1" noChangeShapeType="1" noTextEdit="1"/>
              </p:cNvSpPr>
              <p:nvPr/>
            </p:nvSpPr>
            <p:spPr>
              <a:xfrm>
                <a:off x="797388" y="4941457"/>
                <a:ext cx="2612571" cy="523220"/>
              </a:xfrm>
              <a:prstGeom prst="rect">
                <a:avLst/>
              </a:prstGeom>
              <a:blipFill>
                <a:blip r:embed="rId3"/>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 xmlns:a16="http://schemas.microsoft.com/office/drawing/2014/main" id="{26982A32-F804-4B72-B788-BE7635CFCCF7}"/>
              </a:ext>
            </a:extLst>
          </p:cNvPr>
          <p:cNvCxnSpPr>
            <a:cxnSpLocks/>
          </p:cNvCxnSpPr>
          <p:nvPr/>
        </p:nvCxnSpPr>
        <p:spPr bwMode="auto">
          <a:xfrm>
            <a:off x="3292300" y="3549253"/>
            <a:ext cx="0" cy="256163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 name="TextBox 2">
            <a:extLst>
              <a:ext uri="{FF2B5EF4-FFF2-40B4-BE49-F238E27FC236}">
                <a16:creationId xmlns="" xmlns:a16="http://schemas.microsoft.com/office/drawing/2014/main" id="{B0D0A6A7-F09B-450D-8502-04AFE77883B0}"/>
              </a:ext>
            </a:extLst>
          </p:cNvPr>
          <p:cNvSpPr txBox="1"/>
          <p:nvPr/>
        </p:nvSpPr>
        <p:spPr>
          <a:xfrm>
            <a:off x="3475716" y="3330267"/>
            <a:ext cx="3827414" cy="523220"/>
          </a:xfrm>
          <a:prstGeom prst="rect">
            <a:avLst/>
          </a:prstGeom>
          <a:noFill/>
        </p:spPr>
        <p:txBody>
          <a:bodyPr wrap="square" rtlCol="0">
            <a:spAutoFit/>
          </a:bodyPr>
          <a:lstStyle/>
          <a:p>
            <a:pPr algn="l"/>
            <a:r>
              <a:rPr lang="en-US" dirty="0">
                <a:solidFill>
                  <a:schemeClr val="tx1"/>
                </a:solidFill>
              </a:rPr>
              <a:t>Add Eq 1 and 3.</a:t>
            </a:r>
          </a:p>
        </p:txBody>
      </p:sp>
      <p:sp>
        <p:nvSpPr>
          <p:cNvPr id="18" name="TextBox 17">
            <a:extLst>
              <a:ext uri="{FF2B5EF4-FFF2-40B4-BE49-F238E27FC236}">
                <a16:creationId xmlns="" xmlns:a16="http://schemas.microsoft.com/office/drawing/2014/main" id="{C2899B71-9421-47F1-958E-6894A926797D}"/>
              </a:ext>
            </a:extLst>
          </p:cNvPr>
          <p:cNvSpPr txBox="1"/>
          <p:nvPr/>
        </p:nvSpPr>
        <p:spPr>
          <a:xfrm>
            <a:off x="7179065" y="4341513"/>
            <a:ext cx="1314174" cy="369332"/>
          </a:xfrm>
          <a:prstGeom prst="rect">
            <a:avLst/>
          </a:prstGeom>
          <a:noFill/>
        </p:spPr>
        <p:txBody>
          <a:bodyPr wrap="square" rtlCol="0">
            <a:spAutoFit/>
          </a:bodyPr>
          <a:lstStyle/>
          <a:p>
            <a:pPr algn="l"/>
            <a:r>
              <a:rPr lang="en-US" sz="1800" dirty="0">
                <a:solidFill>
                  <a:srgbClr val="C00000"/>
                </a:solidFill>
              </a:rPr>
              <a:t>No Change</a:t>
            </a:r>
          </a:p>
        </p:txBody>
      </p:sp>
      <p:sp>
        <p:nvSpPr>
          <p:cNvPr id="21" name="TextBox 20">
            <a:extLst>
              <a:ext uri="{FF2B5EF4-FFF2-40B4-BE49-F238E27FC236}">
                <a16:creationId xmlns="" xmlns:a16="http://schemas.microsoft.com/office/drawing/2014/main" id="{479BB731-002C-4745-8C0E-849D319CC00B}"/>
              </a:ext>
            </a:extLst>
          </p:cNvPr>
          <p:cNvSpPr txBox="1"/>
          <p:nvPr/>
        </p:nvSpPr>
        <p:spPr>
          <a:xfrm>
            <a:off x="7131594" y="3924418"/>
            <a:ext cx="1622952" cy="369332"/>
          </a:xfrm>
          <a:prstGeom prst="rect">
            <a:avLst/>
          </a:prstGeom>
          <a:noFill/>
        </p:spPr>
        <p:txBody>
          <a:bodyPr wrap="square" rtlCol="0">
            <a:spAutoFit/>
          </a:bodyPr>
          <a:lstStyle/>
          <a:p>
            <a:pPr algn="l"/>
            <a:r>
              <a:rPr lang="en-US" sz="1800" dirty="0">
                <a:solidFill>
                  <a:srgbClr val="C00000"/>
                </a:solidFill>
              </a:rPr>
              <a:t>Multiply by 2. </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AAE4AC29-10C2-4C3C-9759-CDE1543628D6}"/>
                  </a:ext>
                </a:extLst>
              </p:cNvPr>
              <p:cNvSpPr txBox="1"/>
              <p:nvPr/>
            </p:nvSpPr>
            <p:spPr>
              <a:xfrm>
                <a:off x="3593206" y="3814766"/>
                <a:ext cx="2938032"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en-US" i="1" smtClean="0">
                              <a:solidFill>
                                <a:schemeClr val="tx1"/>
                              </a:solidFill>
                              <a:latin typeface="Cambria Math"/>
                            </a:rPr>
                          </m:ctrlPr>
                        </m:dPr>
                        <m:e>
                          <m:eqArr>
                            <m:eqArrPr>
                              <m:ctrlPr>
                                <a:rPr lang="en-US" altLang="en-US" b="0" i="1" smtClean="0">
                                  <a:solidFill>
                                    <a:schemeClr val="tx1"/>
                                  </a:solidFill>
                                  <a:latin typeface="Cambria Math"/>
                                </a:rPr>
                              </m:ctrlPr>
                            </m:eqArrPr>
                            <m:e>
                              <m:r>
                                <a:rPr lang="en-US" altLang="en-US" b="0" i="1" smtClean="0">
                                  <a:solidFill>
                                    <a:schemeClr val="tx1"/>
                                  </a:solidFill>
                                  <a:latin typeface="Cambria Math" panose="02040503050406030204" pitchFamily="18" charset="0"/>
                                </a:rPr>
                                <m:t>2</m:t>
                              </m:r>
                              <m:r>
                                <a:rPr lang="en-US" altLang="en-US" b="0" i="1" smtClean="0">
                                  <a:solidFill>
                                    <a:schemeClr val="tx1"/>
                                  </a:solidFill>
                                  <a:latin typeface="Cambria Math" panose="02040503050406030204" pitchFamily="18" charset="0"/>
                                </a:rPr>
                                <m:t>𝑥</m:t>
                              </m:r>
                              <m:r>
                                <a:rPr lang="en-US" altLang="en-US" b="0" i="1" smtClean="0">
                                  <a:solidFill>
                                    <a:schemeClr val="tx1"/>
                                  </a:solidFill>
                                  <a:latin typeface="Cambria Math" panose="02040503050406030204" pitchFamily="18" charset="0"/>
                                </a:rPr>
                                <m:t>+8</m:t>
                              </m:r>
                              <m:r>
                                <a:rPr lang="en-US" altLang="en-US" b="0" i="1" smtClean="0">
                                  <a:solidFill>
                                    <a:schemeClr val="tx1"/>
                                  </a:solidFill>
                                  <a:latin typeface="Cambria Math" panose="02040503050406030204" pitchFamily="18" charset="0"/>
                                </a:rPr>
                                <m:t>𝑦</m:t>
                              </m:r>
                              <m:r>
                                <a:rPr lang="en-US" altLang="en-US" b="0" i="1" smtClean="0">
                                  <a:solidFill>
                                    <a:schemeClr val="tx1"/>
                                  </a:solidFill>
                                  <a:latin typeface="Cambria Math" panose="02040503050406030204" pitchFamily="18" charset="0"/>
                                </a:rPr>
                                <m:t>−2</m:t>
                              </m:r>
                              <m:r>
                                <a:rPr lang="en-US" altLang="en-US" b="0" i="1" smtClean="0">
                                  <a:solidFill>
                                    <a:schemeClr val="tx1"/>
                                  </a:solidFill>
                                  <a:latin typeface="Cambria Math" panose="02040503050406030204" pitchFamily="18" charset="0"/>
                                </a:rPr>
                                <m:t>𝑧</m:t>
                              </m:r>
                              <m:r>
                                <a:rPr lang="en-US" altLang="en-US" b="0" i="1" smtClean="0">
                                  <a:solidFill>
                                    <a:schemeClr val="tx1"/>
                                  </a:solidFill>
                                  <a:latin typeface="Cambria Math" panose="02040503050406030204" pitchFamily="18" charset="0"/>
                                </a:rPr>
                                <m:t>=40</m:t>
                              </m:r>
                            </m:e>
                            <m:e>
                              <m:r>
                                <a:rPr lang="en-US" altLang="en-US" b="0" i="1" smtClean="0">
                                  <a:solidFill>
                                    <a:schemeClr val="tx1"/>
                                  </a:solidFill>
                                  <a:latin typeface="Cambria Math" panose="02040503050406030204" pitchFamily="18" charset="0"/>
                                </a:rPr>
                                <m:t>2</m:t>
                              </m:r>
                              <m:r>
                                <a:rPr lang="en-US" altLang="en-US" b="0" i="1" smtClean="0">
                                  <a:solidFill>
                                    <a:schemeClr val="tx1"/>
                                  </a:solidFill>
                                  <a:latin typeface="Cambria Math" panose="02040503050406030204" pitchFamily="18" charset="0"/>
                                </a:rPr>
                                <m:t>𝑥</m:t>
                              </m:r>
                              <m:r>
                                <a:rPr lang="en-US" altLang="en-US" b="0" i="1" smtClean="0">
                                  <a:solidFill>
                                    <a:schemeClr val="tx1"/>
                                  </a:solidFill>
                                  <a:latin typeface="Cambria Math" panose="02040503050406030204" pitchFamily="18" charset="0"/>
                                </a:rPr>
                                <m:t>−3</m:t>
                              </m:r>
                              <m:r>
                                <a:rPr lang="en-US" altLang="en-US" b="0" i="1" smtClean="0">
                                  <a:solidFill>
                                    <a:schemeClr val="tx1"/>
                                  </a:solidFill>
                                  <a:latin typeface="Cambria Math" panose="02040503050406030204" pitchFamily="18" charset="0"/>
                                </a:rPr>
                                <m:t>𝑦</m:t>
                              </m:r>
                              <m:r>
                                <a:rPr lang="en-US" altLang="en-US" b="0" i="1" smtClean="0">
                                  <a:solidFill>
                                    <a:schemeClr val="tx1"/>
                                  </a:solidFill>
                                  <a:latin typeface="Cambria Math" panose="02040503050406030204" pitchFamily="18" charset="0"/>
                                </a:rPr>
                                <m:t>+2</m:t>
                              </m:r>
                              <m:r>
                                <a:rPr lang="en-US" altLang="en-US" b="0" i="1" smtClean="0">
                                  <a:solidFill>
                                    <a:schemeClr val="tx1"/>
                                  </a:solidFill>
                                  <a:latin typeface="Cambria Math" panose="02040503050406030204" pitchFamily="18" charset="0"/>
                                </a:rPr>
                                <m:t>𝑧</m:t>
                              </m:r>
                              <m:r>
                                <a:rPr lang="en-US" altLang="en-US" b="0" i="1" smtClean="0">
                                  <a:solidFill>
                                    <a:schemeClr val="tx1"/>
                                  </a:solidFill>
                                  <a:latin typeface="Cambria Math" panose="02040503050406030204" pitchFamily="18" charset="0"/>
                                </a:rPr>
                                <m:t>=−16</m:t>
                              </m:r>
                            </m:e>
                          </m:eqArr>
                        </m:e>
                      </m:d>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AAE4AC29-10C2-4C3C-9759-CDE1543628D6}"/>
                  </a:ext>
                </a:extLst>
              </p:cNvPr>
              <p:cNvSpPr txBox="1">
                <a:spLocks noRot="1" noChangeAspect="1" noMove="1" noResize="1" noEditPoints="1" noAdjustHandles="1" noChangeArrowheads="1" noChangeShapeType="1" noTextEdit="1"/>
              </p:cNvSpPr>
              <p:nvPr/>
            </p:nvSpPr>
            <p:spPr>
              <a:xfrm>
                <a:off x="3593206" y="3814766"/>
                <a:ext cx="2938032" cy="1053494"/>
              </a:xfrm>
              <a:prstGeom prst="rect">
                <a:avLst/>
              </a:prstGeom>
              <a:blipFill>
                <a:blip r:embed="rId4"/>
                <a:stretch>
                  <a:fillRect r="-15560"/>
                </a:stretch>
              </a:blipFill>
            </p:spPr>
            <p:txBody>
              <a:bodyPr/>
              <a:lstStyle/>
              <a:p>
                <a:r>
                  <a:rPr lang="en-US">
                    <a:noFill/>
                  </a:rPr>
                  <a:t> </a:t>
                </a:r>
              </a:p>
            </p:txBody>
          </p:sp>
        </mc:Fallback>
      </mc:AlternateContent>
      <p:cxnSp>
        <p:nvCxnSpPr>
          <p:cNvPr id="25" name="Straight Connector 24">
            <a:extLst>
              <a:ext uri="{FF2B5EF4-FFF2-40B4-BE49-F238E27FC236}">
                <a16:creationId xmlns="" xmlns:a16="http://schemas.microsoft.com/office/drawing/2014/main" id="{F33AEA7D-3AC0-4CE2-9ADC-7E9C472836FC}"/>
              </a:ext>
            </a:extLst>
          </p:cNvPr>
          <p:cNvCxnSpPr>
            <a:cxnSpLocks/>
          </p:cNvCxnSpPr>
          <p:nvPr/>
        </p:nvCxnSpPr>
        <p:spPr bwMode="auto">
          <a:xfrm>
            <a:off x="3853906" y="4881538"/>
            <a:ext cx="327215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08A7E1E2-00ED-42CE-8C88-EDE77188DB60}"/>
                  </a:ext>
                </a:extLst>
              </p:cNvPr>
              <p:cNvSpPr txBox="1"/>
              <p:nvPr/>
            </p:nvSpPr>
            <p:spPr>
              <a:xfrm>
                <a:off x="4365098" y="4930913"/>
                <a:ext cx="293803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4</m:t>
                      </m:r>
                      <m:r>
                        <a:rPr lang="en-US" i="1">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+5</m:t>
                      </m:r>
                      <m:r>
                        <a:rPr lang="en-US" i="1">
                          <a:solidFill>
                            <a:schemeClr val="tx1"/>
                          </a:solidFill>
                          <a:latin typeface="Cambria Math" panose="02040503050406030204" pitchFamily="18" charset="0"/>
                        </a:rPr>
                        <m:t>𝑦</m:t>
                      </m:r>
                      <m:r>
                        <a:rPr lang="en-US" i="0">
                          <a:solidFill>
                            <a:schemeClr val="tx1"/>
                          </a:solidFill>
                          <a:latin typeface="Cambria Math" panose="02040503050406030204" pitchFamily="18" charset="0"/>
                        </a:rPr>
                        <m:t>=24</m:t>
                      </m:r>
                    </m:oMath>
                  </m:oMathPara>
                </a14:m>
                <a:endParaRPr lang="en-US" dirty="0">
                  <a:solidFill>
                    <a:schemeClr val="tx1"/>
                  </a:solidFill>
                </a:endParaRPr>
              </a:p>
            </p:txBody>
          </p:sp>
        </mc:Choice>
        <mc:Fallback xmlns="">
          <p:sp>
            <p:nvSpPr>
              <p:cNvPr id="28" name="TextBox 27">
                <a:extLst>
                  <a:ext uri="{FF2B5EF4-FFF2-40B4-BE49-F238E27FC236}">
                    <a16:creationId xmlns:a16="http://schemas.microsoft.com/office/drawing/2014/main" xmlns:a14="http://schemas.microsoft.com/office/drawing/2010/main" xmlns="" id="{08A7E1E2-00ED-42CE-8C88-EDE77188DB60}"/>
                  </a:ext>
                </a:extLst>
              </p:cNvPr>
              <p:cNvSpPr txBox="1">
                <a:spLocks noRot="1" noChangeAspect="1" noMove="1" noResize="1" noEditPoints="1" noAdjustHandles="1" noChangeArrowheads="1" noChangeShapeType="1" noTextEdit="1"/>
              </p:cNvSpPr>
              <p:nvPr/>
            </p:nvSpPr>
            <p:spPr>
              <a:xfrm>
                <a:off x="4365098" y="4930913"/>
                <a:ext cx="2938032" cy="523220"/>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33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animEffect transition="in" filter="fade">
                                      <p:cBhvr>
                                        <p:cTn id="7" dur="500"/>
                                        <p:tgtEl>
                                          <p:spTgt spid="798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875">
                                            <p:txEl>
                                              <p:pRg st="2" end="2"/>
                                            </p:txEl>
                                          </p:spTgt>
                                        </p:tgtEl>
                                        <p:attrNameLst>
                                          <p:attrName>style.visibility</p:attrName>
                                        </p:attrNameLst>
                                      </p:cBhvr>
                                      <p:to>
                                        <p:strVal val="visible"/>
                                      </p:to>
                                    </p:set>
                                    <p:animEffect transition="in" filter="fade">
                                      <p:cBhvr>
                                        <p:cTn id="12" dur="500"/>
                                        <p:tgtEl>
                                          <p:spTgt spid="798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875">
                                            <p:txEl>
                                              <p:pRg st="3" end="3"/>
                                            </p:txEl>
                                          </p:spTgt>
                                        </p:tgtEl>
                                        <p:attrNameLst>
                                          <p:attrName>style.visibility</p:attrName>
                                        </p:attrNameLst>
                                      </p:cBhvr>
                                      <p:to>
                                        <p:strVal val="visible"/>
                                      </p:to>
                                    </p:set>
                                    <p:animEffect transition="in" filter="fade">
                                      <p:cBhvr>
                                        <p:cTn id="17" dur="500"/>
                                        <p:tgtEl>
                                          <p:spTgt spid="7987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8" grpId="0"/>
      <p:bldP spid="21" grpId="0"/>
      <p:bldP spid="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dirty="0"/>
              <a:t>Example 2:  Solving a System in Three Variables         </a:t>
            </a:r>
            <a:br>
              <a:rPr lang="en-US" altLang="en-US" dirty="0"/>
            </a:br>
            <a:r>
              <a:rPr lang="en-US" altLang="en-US" dirty="0"/>
              <a:t>    </a:t>
            </a:r>
            <a:r>
              <a:rPr lang="en-US" altLang="en-US" i="1" dirty="0"/>
              <a:t>(continued)</a:t>
            </a:r>
          </a:p>
        </p:txBody>
      </p:sp>
      <mc:AlternateContent xmlns:mc="http://schemas.openxmlformats.org/markup-compatibility/2006">
        <mc:Choice xmlns:a14="http://schemas.microsoft.com/office/drawing/2010/main" Requires="a14">
          <p:sp>
            <p:nvSpPr>
              <p:cNvPr id="80899" name="Rectangle 3"/>
              <p:cNvSpPr>
                <a:spLocks noGrp="1" noChangeArrowheads="1"/>
              </p:cNvSpPr>
              <p:nvPr>
                <p:ph idx="1"/>
              </p:nvPr>
            </p:nvSpPr>
            <p:spPr>
              <a:xfrm>
                <a:off x="207963" y="1058354"/>
                <a:ext cx="8705850" cy="5121910"/>
              </a:xfrm>
            </p:spPr>
            <p:txBody>
              <a:bodyPr/>
              <a:lstStyle/>
              <a:p>
                <a:r>
                  <a:rPr lang="en-US" altLang="en-US" b="1" dirty="0"/>
                  <a:t>Step 2  Solve the resulting system of two equations in two </a:t>
                </a:r>
                <a:r>
                  <a:rPr lang="en-US" altLang="en-US" b="1" dirty="0" smtClean="0"/>
                  <a:t>variables.</a:t>
                </a:r>
                <a:endParaRPr lang="en-US" altLang="en-US" b="1" dirty="0"/>
              </a:p>
              <a:p>
                <a:pPr/>
                <a14:m>
                  <m:oMathPara xmlns:m="http://schemas.openxmlformats.org/officeDocument/2006/math">
                    <m:oMathParaPr>
                      <m:jc m:val="left"/>
                    </m:oMathParaPr>
                    <m:oMath xmlns:m="http://schemas.openxmlformats.org/officeDocument/2006/math">
                      <m:d>
                        <m:dPr>
                          <m:begChr m:val="{"/>
                          <m:endChr m:val=""/>
                          <m:ctrlPr>
                            <a:rPr lang="en-US" altLang="en-US" i="1" smtClean="0">
                              <a:latin typeface="Cambria Math"/>
                            </a:rPr>
                          </m:ctrlPr>
                        </m:dPr>
                        <m:e>
                          <m:eqArr>
                            <m:eqArrPr>
                              <m:ctrlPr>
                                <a:rPr lang="en-US" altLang="en-US" b="0" i="1" smtClean="0">
                                  <a:latin typeface="Cambria Math"/>
                                </a:rPr>
                              </m:ctrlPr>
                            </m:eqArrPr>
                            <m:e>
                              <m:r>
                                <a:rPr lang="en-US" altLang="en-US" b="0" i="1" smtClean="0">
                                  <a:latin typeface="Cambria Math" panose="02040503050406030204" pitchFamily="18" charset="0"/>
                                </a:rPr>
                                <m:t>4</m:t>
                              </m:r>
                              <m:r>
                                <a:rPr lang="en-US" altLang="en-US" b="0" i="1" smtClean="0">
                                  <a:latin typeface="Cambria Math" panose="02040503050406030204" pitchFamily="18" charset="0"/>
                                </a:rPr>
                                <m:t>𝑥</m:t>
                              </m:r>
                              <m:r>
                                <a:rPr lang="en-US" altLang="en-US" b="0" i="1" smtClean="0">
                                  <a:latin typeface="Cambria Math" panose="02040503050406030204" pitchFamily="18" charset="0"/>
                                </a:rPr>
                                <m:t>+6</m:t>
                              </m:r>
                              <m:r>
                                <a:rPr lang="en-US" altLang="en-US" b="0" i="1" smtClean="0">
                                  <a:latin typeface="Cambria Math" panose="02040503050406030204" pitchFamily="18" charset="0"/>
                                </a:rPr>
                                <m:t>𝑦</m:t>
                              </m:r>
                              <m:r>
                                <a:rPr lang="en-US" altLang="en-US" b="0" i="1" smtClean="0">
                                  <a:latin typeface="Cambria Math" panose="02040503050406030204" pitchFamily="18" charset="0"/>
                                </a:rPr>
                                <m:t>=28</m:t>
                              </m:r>
                            </m:e>
                            <m:e>
                              <m:r>
                                <a:rPr lang="en-US" altLang="en-US" b="0" i="1" smtClean="0">
                                  <a:latin typeface="Cambria Math" panose="02040503050406030204" pitchFamily="18" charset="0"/>
                                </a:rPr>
                                <m:t>4</m:t>
                              </m:r>
                              <m:r>
                                <a:rPr lang="en-US" altLang="en-US" b="0" i="1" smtClean="0">
                                  <a:latin typeface="Cambria Math" panose="02040503050406030204" pitchFamily="18" charset="0"/>
                                </a:rPr>
                                <m:t>𝑥</m:t>
                              </m:r>
                              <m:r>
                                <a:rPr lang="en-US" altLang="en-US" b="0" i="1" smtClean="0">
                                  <a:latin typeface="Cambria Math" panose="02040503050406030204" pitchFamily="18" charset="0"/>
                                </a:rPr>
                                <m:t>+5</m:t>
                              </m:r>
                              <m:r>
                                <a:rPr lang="en-US" altLang="en-US" b="0" i="1" smtClean="0">
                                  <a:latin typeface="Cambria Math" panose="02040503050406030204" pitchFamily="18" charset="0"/>
                                </a:rPr>
                                <m:t>𝑦</m:t>
                              </m:r>
                              <m:r>
                                <a:rPr lang="en-US" altLang="en-US" b="0" i="1" smtClean="0">
                                  <a:latin typeface="Cambria Math" panose="02040503050406030204" pitchFamily="18" charset="0"/>
                                </a:rPr>
                                <m:t>=24</m:t>
                              </m:r>
                            </m:e>
                          </m:eqArr>
                        </m:e>
                      </m:d>
                    </m:oMath>
                  </m:oMathPara>
                </a14:m>
                <a:endParaRPr lang="en-US" altLang="en-US" dirty="0"/>
              </a:p>
              <a:p>
                <a:endParaRPr lang="en-US" altLang="en-US" sz="2400" dirty="0"/>
              </a:p>
              <a:p>
                <a:pPr>
                  <a:spcBef>
                    <a:spcPts val="0"/>
                  </a:spcBef>
                </a:pPr>
                <a:r>
                  <a:rPr lang="en-US" altLang="en-US" b="1" dirty="0"/>
                  <a:t>Step 3  Use back-substitution in one of the equations in two variables to find the value of the second variable.</a:t>
                </a:r>
              </a:p>
              <a:p>
                <a:pPr>
                  <a:spcBef>
                    <a:spcPts val="0"/>
                  </a:spcBef>
                </a:pPr>
                <a:r>
                  <a:rPr lang="en-US" altLang="en-US" dirty="0"/>
                  <a:t>			   4</a:t>
                </a:r>
                <a:r>
                  <a:rPr lang="en-US" altLang="en-US" i="1" dirty="0"/>
                  <a:t>x</a:t>
                </a:r>
                <a:r>
                  <a:rPr lang="en-US" altLang="en-US" dirty="0"/>
                  <a:t> + 6</a:t>
                </a:r>
                <a:r>
                  <a:rPr lang="en-US" altLang="en-US" i="1" dirty="0"/>
                  <a:t>y</a:t>
                </a:r>
                <a:r>
                  <a:rPr lang="en-US" altLang="en-US" dirty="0"/>
                  <a:t> = 28 </a:t>
                </a:r>
              </a:p>
              <a:p>
                <a:pPr>
                  <a:spcBef>
                    <a:spcPts val="0"/>
                  </a:spcBef>
                </a:pPr>
                <a:r>
                  <a:rPr lang="en-US" altLang="en-US" dirty="0"/>
                  <a:t>			4</a:t>
                </a:r>
                <a:r>
                  <a:rPr lang="en-US" altLang="en-US" i="1" dirty="0"/>
                  <a:t>x</a:t>
                </a:r>
                <a:r>
                  <a:rPr lang="en-US" altLang="en-US" dirty="0"/>
                  <a:t> + 6(4) = 28</a:t>
                </a:r>
              </a:p>
              <a:p>
                <a:pPr>
                  <a:spcBef>
                    <a:spcPts val="0"/>
                  </a:spcBef>
                </a:pPr>
                <a:r>
                  <a:rPr lang="en-US" altLang="en-US" dirty="0"/>
                  <a:t>			   4</a:t>
                </a:r>
                <a:r>
                  <a:rPr lang="en-US" altLang="en-US" i="1" dirty="0"/>
                  <a:t>x</a:t>
                </a:r>
                <a:r>
                  <a:rPr lang="en-US" altLang="en-US" dirty="0"/>
                  <a:t> + 24 = 28</a:t>
                </a:r>
              </a:p>
              <a:p>
                <a:pPr>
                  <a:spcBef>
                    <a:spcPts val="0"/>
                  </a:spcBef>
                </a:pPr>
                <a:r>
                  <a:rPr lang="en-US" altLang="en-US" dirty="0"/>
                  <a:t>				  4</a:t>
                </a:r>
                <a:r>
                  <a:rPr lang="en-US" altLang="en-US" i="1" dirty="0"/>
                  <a:t>x</a:t>
                </a:r>
                <a:r>
                  <a:rPr lang="en-US" altLang="en-US" dirty="0"/>
                  <a:t> = 4</a:t>
                </a:r>
              </a:p>
              <a:p>
                <a:pPr>
                  <a:spcBef>
                    <a:spcPts val="0"/>
                  </a:spcBef>
                </a:pPr>
                <a:r>
                  <a:rPr lang="en-US" altLang="en-US" i="1" dirty="0"/>
                  <a:t>				     x</a:t>
                </a:r>
                <a:r>
                  <a:rPr lang="en-US" altLang="en-US" dirty="0"/>
                  <a:t> = 1 </a:t>
                </a:r>
                <a:endParaRPr lang="en-US" altLang="en-US" i="1" dirty="0"/>
              </a:p>
              <a:p>
                <a:endParaRPr lang="en-US" altLang="en-US" dirty="0"/>
              </a:p>
            </p:txBody>
          </p:sp>
        </mc:Choice>
        <mc:Fallback>
          <p:sp>
            <p:nvSpPr>
              <p:cNvPr id="80899" name="Rectangle 3"/>
              <p:cNvSpPr>
                <a:spLocks noGrp="1" noRot="1" noChangeAspect="1" noMove="1" noResize="1" noEditPoints="1" noAdjustHandles="1" noChangeArrowheads="1" noChangeShapeType="1" noTextEdit="1"/>
              </p:cNvSpPr>
              <p:nvPr>
                <p:ph idx="1"/>
              </p:nvPr>
            </p:nvSpPr>
            <p:spPr>
              <a:xfrm>
                <a:off x="207963" y="1058354"/>
                <a:ext cx="8705850" cy="5121910"/>
              </a:xfrm>
              <a:blipFill rotWithShape="1">
                <a:blip r:embed="rId2"/>
                <a:stretch>
                  <a:fillRect l="-1401" t="-1190" b="-4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A2C7709A-C901-476B-B236-E3F52220F85C}"/>
                  </a:ext>
                </a:extLst>
              </p:cNvPr>
              <p:cNvSpPr txBox="1"/>
              <p:nvPr/>
            </p:nvSpPr>
            <p:spPr>
              <a:xfrm>
                <a:off x="5773805" y="2770077"/>
                <a:ext cx="147773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𝑦</m:t>
                      </m:r>
                      <m:r>
                        <a:rPr lang="en-US" i="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rPr>
                        <m:t>4</m:t>
                      </m:r>
                    </m:oMath>
                  </m:oMathPara>
                </a14:m>
                <a:endParaRPr lang="en-US" dirty="0">
                  <a:solidFill>
                    <a:schemeClr val="tx1"/>
                  </a:solidFill>
                </a:endParaRPr>
              </a:p>
            </p:txBody>
          </p:sp>
        </mc:Choice>
        <mc:Fallback xmlns="">
          <p:sp>
            <p:nvSpPr>
              <p:cNvPr id="7" name="TextBox 6">
                <a:extLst>
                  <a:ext uri="{FF2B5EF4-FFF2-40B4-BE49-F238E27FC236}">
                    <a16:creationId xmlns:a16="http://schemas.microsoft.com/office/drawing/2014/main" xmlns:a14="http://schemas.microsoft.com/office/drawing/2010/main" xmlns="" id="{A2C7709A-C901-476B-B236-E3F52220F85C}"/>
                  </a:ext>
                </a:extLst>
              </p:cNvPr>
              <p:cNvSpPr txBox="1">
                <a:spLocks noRot="1" noChangeAspect="1" noMove="1" noResize="1" noEditPoints="1" noAdjustHandles="1" noChangeArrowheads="1" noChangeShapeType="1" noTextEdit="1"/>
              </p:cNvSpPr>
              <p:nvPr/>
            </p:nvSpPr>
            <p:spPr>
              <a:xfrm>
                <a:off x="5773805" y="2770077"/>
                <a:ext cx="1477736" cy="523220"/>
              </a:xfrm>
              <a:prstGeom prst="rect">
                <a:avLst/>
              </a:prstGeom>
              <a:blipFill rotWithShape="1">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 xmlns:a16="http://schemas.microsoft.com/office/drawing/2014/main" id="{7DBD02BC-A3B7-4929-887F-4DDB0D22CEA3}"/>
              </a:ext>
            </a:extLst>
          </p:cNvPr>
          <p:cNvGrpSpPr/>
          <p:nvPr/>
        </p:nvGrpSpPr>
        <p:grpSpPr>
          <a:xfrm>
            <a:off x="2779622" y="1770506"/>
            <a:ext cx="2505302" cy="369332"/>
            <a:chOff x="2677886" y="3081674"/>
            <a:chExt cx="2505302" cy="369332"/>
          </a:xfrm>
        </p:grpSpPr>
        <p:sp>
          <p:nvSpPr>
            <p:cNvPr id="10" name="TextBox 9">
              <a:extLst>
                <a:ext uri="{FF2B5EF4-FFF2-40B4-BE49-F238E27FC236}">
                  <a16:creationId xmlns="" xmlns:a16="http://schemas.microsoft.com/office/drawing/2014/main" id="{CC7E5E95-9DAA-412F-A776-D4DF27C28BFA}"/>
                </a:ext>
              </a:extLst>
            </p:cNvPr>
            <p:cNvSpPr txBox="1"/>
            <p:nvPr/>
          </p:nvSpPr>
          <p:spPr>
            <a:xfrm>
              <a:off x="2897188" y="3081674"/>
              <a:ext cx="2286000" cy="369332"/>
            </a:xfrm>
            <a:prstGeom prst="rect">
              <a:avLst/>
            </a:prstGeom>
            <a:noFill/>
          </p:spPr>
          <p:txBody>
            <a:bodyPr wrap="square" rtlCol="0">
              <a:spAutoFit/>
            </a:bodyPr>
            <a:lstStyle/>
            <a:p>
              <a:pPr algn="l"/>
              <a:r>
                <a:rPr lang="en-US" sz="1800" dirty="0">
                  <a:solidFill>
                    <a:srgbClr val="C00000"/>
                  </a:solidFill>
                </a:rPr>
                <a:t>No Change</a:t>
              </a:r>
            </a:p>
          </p:txBody>
        </p:sp>
        <p:cxnSp>
          <p:nvCxnSpPr>
            <p:cNvPr id="11" name="Straight Arrow Connector 10">
              <a:extLst>
                <a:ext uri="{FF2B5EF4-FFF2-40B4-BE49-F238E27FC236}">
                  <a16:creationId xmlns="" xmlns:a16="http://schemas.microsoft.com/office/drawing/2014/main" id="{C265C6FD-6202-44F5-A1BC-76EF0B692935}"/>
                </a:ext>
              </a:extLst>
            </p:cNvPr>
            <p:cNvCxnSpPr/>
            <p:nvPr/>
          </p:nvCxnSpPr>
          <p:spPr bwMode="auto">
            <a:xfrm>
              <a:off x="2677886" y="3450431"/>
              <a:ext cx="1776548"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grpSp>
      <p:grpSp>
        <p:nvGrpSpPr>
          <p:cNvPr id="12" name="Group 11">
            <a:extLst>
              <a:ext uri="{FF2B5EF4-FFF2-40B4-BE49-F238E27FC236}">
                <a16:creationId xmlns="" xmlns:a16="http://schemas.microsoft.com/office/drawing/2014/main" id="{19EC1167-F05E-4AC7-92FA-10680F7D6DD5}"/>
              </a:ext>
            </a:extLst>
          </p:cNvPr>
          <p:cNvGrpSpPr/>
          <p:nvPr/>
        </p:nvGrpSpPr>
        <p:grpSpPr>
          <a:xfrm>
            <a:off x="2779622" y="2226879"/>
            <a:ext cx="2387736" cy="383632"/>
            <a:chOff x="2677886" y="3718481"/>
            <a:chExt cx="2387736" cy="383632"/>
          </a:xfrm>
        </p:grpSpPr>
        <p:sp>
          <p:nvSpPr>
            <p:cNvPr id="13" name="TextBox 12">
              <a:extLst>
                <a:ext uri="{FF2B5EF4-FFF2-40B4-BE49-F238E27FC236}">
                  <a16:creationId xmlns="" xmlns:a16="http://schemas.microsoft.com/office/drawing/2014/main" id="{1EA764E9-80E9-4C4F-AE6A-42E804070485}"/>
                </a:ext>
              </a:extLst>
            </p:cNvPr>
            <p:cNvSpPr txBox="1"/>
            <p:nvPr/>
          </p:nvSpPr>
          <p:spPr>
            <a:xfrm>
              <a:off x="2779622" y="3718481"/>
              <a:ext cx="2286000" cy="369332"/>
            </a:xfrm>
            <a:prstGeom prst="rect">
              <a:avLst/>
            </a:prstGeom>
            <a:noFill/>
          </p:spPr>
          <p:txBody>
            <a:bodyPr wrap="square" rtlCol="0">
              <a:spAutoFit/>
            </a:bodyPr>
            <a:lstStyle/>
            <a:p>
              <a:pPr algn="l"/>
              <a:r>
                <a:rPr lang="en-US" sz="1800" dirty="0">
                  <a:solidFill>
                    <a:srgbClr val="C00000"/>
                  </a:solidFill>
                </a:rPr>
                <a:t>Multiply by –1. </a:t>
              </a:r>
            </a:p>
          </p:txBody>
        </p:sp>
        <p:cxnSp>
          <p:nvCxnSpPr>
            <p:cNvPr id="14" name="Straight Arrow Connector 13">
              <a:extLst>
                <a:ext uri="{FF2B5EF4-FFF2-40B4-BE49-F238E27FC236}">
                  <a16:creationId xmlns="" xmlns:a16="http://schemas.microsoft.com/office/drawing/2014/main" id="{AF5706B7-74AF-47FD-82A2-CE8D767C923A}"/>
                </a:ext>
              </a:extLst>
            </p:cNvPr>
            <p:cNvCxnSpPr/>
            <p:nvPr/>
          </p:nvCxnSpPr>
          <p:spPr bwMode="auto">
            <a:xfrm>
              <a:off x="2677886" y="4102113"/>
              <a:ext cx="1776548"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16" name="TextBox 15">
                <a:extLst>
                  <a:ext uri="{FF2B5EF4-FFF2-40B4-BE49-F238E27FC236}">
                    <a16:creationId xmlns="" xmlns:a16="http://schemas.microsoft.com/office/drawing/2014/main" id="{84C8522D-BFD6-4787-861F-D4174787DD26}"/>
                  </a:ext>
                </a:extLst>
              </p:cNvPr>
              <p:cNvSpPr txBox="1"/>
              <p:nvPr/>
            </p:nvSpPr>
            <p:spPr>
              <a:xfrm>
                <a:off x="4441373" y="1938943"/>
                <a:ext cx="3200400"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en-US" i="1" smtClean="0">
                              <a:solidFill>
                                <a:schemeClr val="tx1"/>
                              </a:solidFill>
                              <a:latin typeface="Cambria Math"/>
                            </a:rPr>
                          </m:ctrlPr>
                        </m:dPr>
                        <m:e>
                          <m:eqArr>
                            <m:eqArrPr>
                              <m:ctrlPr>
                                <a:rPr lang="en-US" altLang="en-US" b="0" i="1" smtClean="0">
                                  <a:solidFill>
                                    <a:schemeClr val="tx1"/>
                                  </a:solidFill>
                                  <a:latin typeface="Cambria Math"/>
                                </a:rPr>
                              </m:ctrlPr>
                            </m:eqArrPr>
                            <m:e>
                              <m:r>
                                <a:rPr lang="en-US" altLang="en-US" b="0" i="1" smtClean="0">
                                  <a:solidFill>
                                    <a:schemeClr val="tx1"/>
                                  </a:solidFill>
                                  <a:latin typeface="Cambria Math" panose="02040503050406030204" pitchFamily="18" charset="0"/>
                                </a:rPr>
                                <m:t>4</m:t>
                              </m:r>
                              <m:r>
                                <a:rPr lang="en-US" altLang="en-US" b="0" i="1" smtClean="0">
                                  <a:solidFill>
                                    <a:schemeClr val="tx1"/>
                                  </a:solidFill>
                                  <a:latin typeface="Cambria Math" panose="02040503050406030204" pitchFamily="18" charset="0"/>
                                </a:rPr>
                                <m:t>𝑥</m:t>
                              </m:r>
                              <m:r>
                                <a:rPr lang="en-US" altLang="en-US" b="0" i="1" smtClean="0">
                                  <a:solidFill>
                                    <a:schemeClr val="tx1"/>
                                  </a:solidFill>
                                  <a:latin typeface="Cambria Math" panose="02040503050406030204" pitchFamily="18" charset="0"/>
                                </a:rPr>
                                <m:t>+6</m:t>
                              </m:r>
                              <m:r>
                                <a:rPr lang="en-US" altLang="en-US" b="0" i="1" smtClean="0">
                                  <a:solidFill>
                                    <a:schemeClr val="tx1"/>
                                  </a:solidFill>
                                  <a:latin typeface="Cambria Math" panose="02040503050406030204" pitchFamily="18" charset="0"/>
                                </a:rPr>
                                <m:t>𝑦</m:t>
                              </m:r>
                              <m:r>
                                <a:rPr lang="en-US" altLang="en-US" b="0" i="1" smtClean="0">
                                  <a:solidFill>
                                    <a:schemeClr val="tx1"/>
                                  </a:solidFill>
                                  <a:latin typeface="Cambria Math" panose="02040503050406030204" pitchFamily="18" charset="0"/>
                                </a:rPr>
                                <m:t>=28</m:t>
                              </m:r>
                            </m:e>
                            <m:e>
                              <m:r>
                                <a:rPr lang="en-US" altLang="en-US" b="0" i="1" smtClean="0">
                                  <a:solidFill>
                                    <a:schemeClr val="tx1"/>
                                  </a:solidFill>
                                  <a:latin typeface="Cambria Math" panose="02040503050406030204" pitchFamily="18" charset="0"/>
                                </a:rPr>
                                <m:t>−4</m:t>
                              </m:r>
                              <m:r>
                                <a:rPr lang="en-US" altLang="en-US" b="0" i="1" smtClean="0">
                                  <a:solidFill>
                                    <a:schemeClr val="tx1"/>
                                  </a:solidFill>
                                  <a:latin typeface="Cambria Math" panose="02040503050406030204" pitchFamily="18" charset="0"/>
                                </a:rPr>
                                <m:t>𝑥</m:t>
                              </m:r>
                              <m:r>
                                <a:rPr lang="en-US" altLang="en-US" b="0" i="1" smtClean="0">
                                  <a:solidFill>
                                    <a:schemeClr val="tx1"/>
                                  </a:solidFill>
                                  <a:latin typeface="Cambria Math" panose="02040503050406030204" pitchFamily="18" charset="0"/>
                                </a:rPr>
                                <m:t>−5</m:t>
                              </m:r>
                              <m:r>
                                <a:rPr lang="en-US" altLang="en-US" b="0" i="1" smtClean="0">
                                  <a:solidFill>
                                    <a:schemeClr val="tx1"/>
                                  </a:solidFill>
                                  <a:latin typeface="Cambria Math" panose="02040503050406030204" pitchFamily="18" charset="0"/>
                                </a:rPr>
                                <m:t>𝑦</m:t>
                              </m:r>
                              <m:r>
                                <a:rPr lang="en-US" altLang="en-US" b="0" i="1" smtClean="0">
                                  <a:solidFill>
                                    <a:schemeClr val="tx1"/>
                                  </a:solidFill>
                                  <a:latin typeface="Cambria Math" panose="02040503050406030204" pitchFamily="18" charset="0"/>
                                </a:rPr>
                                <m:t>=−24</m:t>
                              </m:r>
                            </m:e>
                          </m:eqArr>
                        </m:e>
                      </m:d>
                    </m:oMath>
                  </m:oMathPara>
                </a14:m>
                <a:endParaRPr lang="en-US" dirty="0">
                  <a:solidFill>
                    <a:schemeClr val="tx1"/>
                  </a:solidFill>
                </a:endParaRPr>
              </a:p>
            </p:txBody>
          </p:sp>
        </mc:Choice>
        <mc:Fallback xmlns="">
          <p:sp>
            <p:nvSpPr>
              <p:cNvPr id="16" name="TextBox 15">
                <a:extLst>
                  <a:ext uri="{FF2B5EF4-FFF2-40B4-BE49-F238E27FC236}">
                    <a16:creationId xmlns:a16="http://schemas.microsoft.com/office/drawing/2014/main" xmlns:a14="http://schemas.microsoft.com/office/drawing/2010/main" xmlns="" id="{84C8522D-BFD6-4787-861F-D4174787DD26}"/>
                  </a:ext>
                </a:extLst>
              </p:cNvPr>
              <p:cNvSpPr txBox="1">
                <a:spLocks noRot="1" noChangeAspect="1" noMove="1" noResize="1" noEditPoints="1" noAdjustHandles="1" noChangeArrowheads="1" noChangeShapeType="1" noTextEdit="1"/>
              </p:cNvSpPr>
              <p:nvPr/>
            </p:nvSpPr>
            <p:spPr>
              <a:xfrm>
                <a:off x="4441373" y="1938943"/>
                <a:ext cx="3200400" cy="1053494"/>
              </a:xfrm>
              <a:prstGeom prst="rect">
                <a:avLst/>
              </a:prstGeom>
              <a:blipFill rotWithShape="1">
                <a:blip r:embed="rId4"/>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 xmlns:a16="http://schemas.microsoft.com/office/drawing/2014/main" id="{B0DAC0B9-78CC-4FCA-A318-69CA02CD0EDB}"/>
              </a:ext>
            </a:extLst>
          </p:cNvPr>
          <p:cNvCxnSpPr>
            <a:cxnSpLocks/>
          </p:cNvCxnSpPr>
          <p:nvPr/>
        </p:nvCxnSpPr>
        <p:spPr bwMode="auto">
          <a:xfrm>
            <a:off x="4741818" y="2881720"/>
            <a:ext cx="261257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68926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0899">
                                            <p:txEl>
                                              <p:pRg st="3" end="3"/>
                                            </p:txEl>
                                          </p:spTgt>
                                        </p:tgtEl>
                                        <p:attrNameLst>
                                          <p:attrName>style.visibility</p:attrName>
                                        </p:attrNameLst>
                                      </p:cBhvr>
                                      <p:to>
                                        <p:strVal val="visible"/>
                                      </p:to>
                                    </p:set>
                                    <p:animEffect transition="in" filter="fade">
                                      <p:cBhvr>
                                        <p:cTn id="28" dur="500"/>
                                        <p:tgtEl>
                                          <p:spTgt spid="80899">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0899">
                                            <p:txEl>
                                              <p:pRg st="4" end="4"/>
                                            </p:txEl>
                                          </p:spTgt>
                                        </p:tgtEl>
                                        <p:attrNameLst>
                                          <p:attrName>style.visibility</p:attrName>
                                        </p:attrNameLst>
                                      </p:cBhvr>
                                      <p:to>
                                        <p:strVal val="visible"/>
                                      </p:to>
                                    </p:set>
                                    <p:animEffect transition="in" filter="fade">
                                      <p:cBhvr>
                                        <p:cTn id="31" dur="500"/>
                                        <p:tgtEl>
                                          <p:spTgt spid="8089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0899">
                                            <p:txEl>
                                              <p:pRg st="5" end="5"/>
                                            </p:txEl>
                                          </p:spTgt>
                                        </p:tgtEl>
                                        <p:attrNameLst>
                                          <p:attrName>style.visibility</p:attrName>
                                        </p:attrNameLst>
                                      </p:cBhvr>
                                      <p:to>
                                        <p:strVal val="visible"/>
                                      </p:to>
                                    </p:set>
                                    <p:animEffect transition="in" filter="fade">
                                      <p:cBhvr>
                                        <p:cTn id="36" dur="500"/>
                                        <p:tgtEl>
                                          <p:spTgt spid="8089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0899">
                                            <p:txEl>
                                              <p:pRg st="6" end="6"/>
                                            </p:txEl>
                                          </p:spTgt>
                                        </p:tgtEl>
                                        <p:attrNameLst>
                                          <p:attrName>style.visibility</p:attrName>
                                        </p:attrNameLst>
                                      </p:cBhvr>
                                      <p:to>
                                        <p:strVal val="visible"/>
                                      </p:to>
                                    </p:set>
                                    <p:animEffect transition="in" filter="fade">
                                      <p:cBhvr>
                                        <p:cTn id="41" dur="500"/>
                                        <p:tgtEl>
                                          <p:spTgt spid="80899">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0899">
                                            <p:txEl>
                                              <p:pRg st="7" end="7"/>
                                            </p:txEl>
                                          </p:spTgt>
                                        </p:tgtEl>
                                        <p:attrNameLst>
                                          <p:attrName>style.visibility</p:attrName>
                                        </p:attrNameLst>
                                      </p:cBhvr>
                                      <p:to>
                                        <p:strVal val="visible"/>
                                      </p:to>
                                    </p:set>
                                    <p:animEffect transition="in" filter="fade">
                                      <p:cBhvr>
                                        <p:cTn id="46" dur="500"/>
                                        <p:tgtEl>
                                          <p:spTgt spid="80899">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0899">
                                            <p:txEl>
                                              <p:pRg st="8" end="8"/>
                                            </p:txEl>
                                          </p:spTgt>
                                        </p:tgtEl>
                                        <p:attrNameLst>
                                          <p:attrName>style.visibility</p:attrName>
                                        </p:attrNameLst>
                                      </p:cBhvr>
                                      <p:to>
                                        <p:strVal val="visible"/>
                                      </p:to>
                                    </p:set>
                                    <p:animEffect transition="in" filter="fade">
                                      <p:cBhvr>
                                        <p:cTn id="51" dur="500"/>
                                        <p:tgtEl>
                                          <p:spTgt spid="808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15345</TotalTime>
  <Words>1276</Words>
  <Application>Microsoft Office PowerPoint</Application>
  <PresentationFormat>Letter Paper (8.5x11 in)</PresentationFormat>
  <Paragraphs>133</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Tahoma</vt:lpstr>
      <vt:lpstr>Times New Roman</vt:lpstr>
      <vt:lpstr>Arial Narrow</vt:lpstr>
      <vt:lpstr>Cambria Math</vt:lpstr>
      <vt:lpstr>Calibri</vt:lpstr>
      <vt:lpstr>3_Custom Design</vt:lpstr>
      <vt:lpstr>PowerPoint Presentation</vt:lpstr>
      <vt:lpstr>Objectives</vt:lpstr>
      <vt:lpstr>Systems of Linear  Equations in Three  Variables and Their Solutions</vt:lpstr>
      <vt:lpstr>Example 1:  Determining Whether an Ordered Triple Satisfies a System</vt:lpstr>
      <vt:lpstr>Example 1:  Determining Whether an Ordered Triple Satisfies a System   (continued)</vt:lpstr>
      <vt:lpstr>Solving Systems of Linear Equations in Three Variables by Eliminating Variables</vt:lpstr>
      <vt:lpstr>Solving Systems of Linear Equations in Three Variables by Eliminating Variables (continued)</vt:lpstr>
      <vt:lpstr>Example 2:  Solving a System in Three Variables</vt:lpstr>
      <vt:lpstr>Example 2:  Solving a System in Three Variables              (continued)</vt:lpstr>
      <vt:lpstr>Example 2:  Solving a System in Three Variables</vt:lpstr>
      <vt:lpstr>Example 4:  Application</vt:lpstr>
      <vt:lpstr>Example 4:  Application   (continued)</vt:lpstr>
      <vt:lpstr>Example 4:  Application   (continued)</vt:lpstr>
      <vt:lpstr>Example 4:  Application   (continued)</vt:lpstr>
      <vt:lpstr>Example 4:  Application   (continued)</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1086</cp:revision>
  <cp:lastPrinted>2001-11-04T00:51:13Z</cp:lastPrinted>
  <dcterms:created xsi:type="dcterms:W3CDTF">2005-02-25T19:46:41Z</dcterms:created>
  <dcterms:modified xsi:type="dcterms:W3CDTF">2023-01-01T06:32:51Z</dcterms:modified>
</cp:coreProperties>
</file>