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6"/>
  </p:notesMasterIdLst>
  <p:handoutMasterIdLst>
    <p:handoutMasterId r:id="rId27"/>
  </p:handoutMasterIdLst>
  <p:sldIdLst>
    <p:sldId id="956" r:id="rId2"/>
    <p:sldId id="1481" r:id="rId3"/>
    <p:sldId id="1482" r:id="rId4"/>
    <p:sldId id="1483" r:id="rId5"/>
    <p:sldId id="1505" r:id="rId6"/>
    <p:sldId id="1484" r:id="rId7"/>
    <p:sldId id="1485" r:id="rId8"/>
    <p:sldId id="1486" r:id="rId9"/>
    <p:sldId id="1487" r:id="rId10"/>
    <p:sldId id="1489" r:id="rId11"/>
    <p:sldId id="1496" r:id="rId12"/>
    <p:sldId id="1497" r:id="rId13"/>
    <p:sldId id="1498" r:id="rId14"/>
    <p:sldId id="1500" r:id="rId15"/>
    <p:sldId id="1502" r:id="rId16"/>
    <p:sldId id="1503" r:id="rId17"/>
    <p:sldId id="1504" r:id="rId18"/>
    <p:sldId id="1490" r:id="rId19"/>
    <p:sldId id="1491" r:id="rId20"/>
    <p:sldId id="1506" r:id="rId21"/>
    <p:sldId id="1492" r:id="rId22"/>
    <p:sldId id="1493" r:id="rId23"/>
    <p:sldId id="1494" r:id="rId24"/>
    <p:sldId id="1495" r:id="rId25"/>
  </p:sldIdLst>
  <p:sldSz cx="9144000" cy="6858000" type="letter"/>
  <p:notesSz cx="6858000" cy="9144000"/>
  <p:embeddedFontLst>
    <p:embeddedFont>
      <p:font typeface="Tahoma" pitchFamily="34" charset="0"/>
      <p:regular r:id="rId28"/>
      <p:bold r:id="rId29"/>
    </p:embeddedFont>
    <p:embeddedFont>
      <p:font typeface="Arial Narrow" pitchFamily="34" charset="0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  <a:srgbClr val="E86542"/>
    <a:srgbClr val="4F2270"/>
    <a:srgbClr val="441D61"/>
    <a:srgbClr val="FFFFFF"/>
    <a:srgbClr val="3399FF"/>
    <a:srgbClr val="CCECFF"/>
    <a:srgbClr val="2BCEDF"/>
    <a:srgbClr val="BFE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5" autoAdjust="0"/>
    <p:restoredTop sz="93129" autoAdjust="0"/>
  </p:normalViewPr>
  <p:slideViewPr>
    <p:cSldViewPr snapToGrid="0" snapToObjects="1">
      <p:cViewPr>
        <p:scale>
          <a:sx n="79" d="100"/>
          <a:sy n="79" d="100"/>
        </p:scale>
        <p:origin x="-108" y="636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4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30591-CFF9-4851-8FC0-8C47E8236FC5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5875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30591-CFF9-4851-8FC0-8C47E8236FC5}" type="slidenum">
              <a:rPr lang="en-CA" altLang="en-US" smtClean="0"/>
              <a:pPr>
                <a:defRPr/>
              </a:pPr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8897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E86542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Straight Connector 4"/>
          <p:cNvCxnSpPr>
            <a:cxnSpLocks noChangeShapeType="1"/>
          </p:cNvCxnSpPr>
          <p:nvPr userDrawn="1"/>
        </p:nvCxnSpPr>
        <p:spPr bwMode="auto">
          <a:xfrm>
            <a:off x="0" y="1038225"/>
            <a:ext cx="9144000" cy="0"/>
          </a:xfrm>
          <a:prstGeom prst="line">
            <a:avLst/>
          </a:prstGeom>
          <a:noFill/>
          <a:ln w="44450" algn="ctr">
            <a:solidFill>
              <a:srgbClr val="E865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5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Systems of Equations and Inequalities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600" y="4245817"/>
            <a:ext cx="3962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5.1 Systems of Linear Equations in Two Variables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C88A565-983E-44BE-9EFF-668C676F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8194"/>
            <a:ext cx="3916127" cy="495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Linear Systems by Addition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spcBef>
                <a:spcPts val="1200"/>
              </a:spcBef>
            </a:pPr>
            <a:r>
              <a:rPr lang="en-US" b="1" dirty="0"/>
              <a:t>1. </a:t>
            </a:r>
            <a:r>
              <a:rPr lang="en-US" dirty="0"/>
              <a:t>If necessary, rewrite both equations in the form </a:t>
            </a:r>
            <a:br>
              <a:rPr lang="en-US" dirty="0"/>
            </a:br>
            <a:r>
              <a:rPr lang="en-US" i="1" dirty="0"/>
              <a:t>Ax </a:t>
            </a:r>
            <a:r>
              <a:rPr lang="en-US" dirty="0"/>
              <a:t>+ </a:t>
            </a:r>
            <a:r>
              <a:rPr lang="en-US" i="1" dirty="0"/>
              <a:t>By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marL="346075" indent="-346075">
              <a:spcBef>
                <a:spcPts val="1200"/>
              </a:spcBef>
            </a:pPr>
            <a:r>
              <a:rPr lang="en-US" b="1" dirty="0"/>
              <a:t>2. </a:t>
            </a:r>
            <a:r>
              <a:rPr lang="en-US" dirty="0"/>
              <a:t>If necessary, multiply either equation or both equations by appropriate nonzero numbers so that the sum of the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-coefficients or the sum of the </a:t>
            </a:r>
            <a:r>
              <a:rPr lang="en-US" i="1" dirty="0"/>
              <a:t>y-</a:t>
            </a:r>
            <a:r>
              <a:rPr lang="en-US" dirty="0"/>
              <a:t>coefficients is 0.</a:t>
            </a:r>
          </a:p>
          <a:p>
            <a:pPr marL="346075" indent="-346075">
              <a:spcBef>
                <a:spcPts val="1200"/>
              </a:spcBef>
            </a:pPr>
            <a:r>
              <a:rPr lang="en-US" b="1" dirty="0"/>
              <a:t>3. </a:t>
            </a:r>
            <a:r>
              <a:rPr lang="en-US" dirty="0"/>
              <a:t>Add the equations in step 2. The sum is an equation in one variable.</a:t>
            </a:r>
          </a:p>
          <a:p>
            <a:pPr marL="346075" indent="-346075">
              <a:spcBef>
                <a:spcPts val="1200"/>
              </a:spcBef>
            </a:pPr>
            <a:r>
              <a:rPr lang="en-US" b="1" dirty="0"/>
              <a:t>4. </a:t>
            </a:r>
            <a:r>
              <a:rPr lang="en-US" dirty="0"/>
              <a:t>Solve the equation in one variable.</a:t>
            </a:r>
          </a:p>
        </p:txBody>
      </p:sp>
    </p:spTree>
    <p:extLst>
      <p:ext uri="{BB962C8B-B14F-4D97-AF65-F5344CB8AC3E}">
        <p14:creationId xmlns:p14="http://schemas.microsoft.com/office/powerpoint/2010/main" val="5532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Solving Linear Systems by Addition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spcBef>
                <a:spcPts val="1200"/>
              </a:spcBef>
            </a:pPr>
            <a:endParaRPr lang="en-US" b="1" dirty="0"/>
          </a:p>
          <a:p>
            <a:pPr marL="346075" indent="-346075">
              <a:spcBef>
                <a:spcPts val="1200"/>
              </a:spcBef>
            </a:pPr>
            <a:r>
              <a:rPr lang="en-US" b="1" dirty="0"/>
              <a:t>5. </a:t>
            </a:r>
            <a:r>
              <a:rPr lang="en-US" dirty="0"/>
              <a:t>Back-substitute the value obtained in step 4 into either of the given equations and solve for the other variable.</a:t>
            </a:r>
          </a:p>
          <a:p>
            <a:pPr marL="346075" indent="-346075">
              <a:spcBef>
                <a:spcPts val="1200"/>
              </a:spcBef>
            </a:pPr>
            <a:endParaRPr lang="en-US" dirty="0"/>
          </a:p>
          <a:p>
            <a:pPr marL="346075" indent="-346075">
              <a:spcBef>
                <a:spcPts val="1200"/>
              </a:spcBef>
            </a:pPr>
            <a:r>
              <a:rPr lang="en-US" b="1" dirty="0"/>
              <a:t>6. </a:t>
            </a:r>
            <a:r>
              <a:rPr lang="en-US" dirty="0"/>
              <a:t>Check the solution in both of the original equations.</a:t>
            </a:r>
          </a:p>
        </p:txBody>
      </p:sp>
    </p:spTree>
    <p:extLst>
      <p:ext uri="{BB962C8B-B14F-4D97-AF65-F5344CB8AC3E}">
        <p14:creationId xmlns:p14="http://schemas.microsoft.com/office/powerpoint/2010/main" val="28458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Solving a System by the Addition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Solve by the addition method: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eqArr>
                      </m:e>
                    </m:d>
                  </m:oMath>
                </a14:m>
                <a:endParaRPr lang="en-US" altLang="en-US" dirty="0"/>
              </a:p>
              <a:p>
                <a:r>
                  <a:rPr lang="en-US" dirty="0"/>
                  <a:t>Solution:</a:t>
                </a:r>
              </a:p>
              <a:p>
                <a:pPr marL="0" indent="0"/>
                <a:r>
                  <a:rPr lang="en-US" altLang="en-US" b="1" dirty="0"/>
                  <a:t>Step 1  Rewrite both equations in the form </a:t>
                </a:r>
                <a:r>
                  <a:rPr lang="en-US" altLang="en-US" b="1" i="1" dirty="0"/>
                  <a:t>Ax</a:t>
                </a:r>
                <a:r>
                  <a:rPr lang="en-US" altLang="en-US" b="1" dirty="0"/>
                  <a:t> + </a:t>
                </a:r>
                <a:r>
                  <a:rPr lang="en-US" altLang="en-US" b="1" i="1" dirty="0"/>
                  <a:t>By</a:t>
                </a:r>
                <a:r>
                  <a:rPr lang="en-US" altLang="en-US" b="1" dirty="0"/>
                  <a:t> = </a:t>
                </a:r>
                <a:r>
                  <a:rPr lang="en-US" altLang="en-US" b="1" i="1" dirty="0"/>
                  <a:t>C.</a:t>
                </a:r>
              </a:p>
              <a:p>
                <a:pPr marL="0" indent="0"/>
                <a:r>
                  <a:rPr lang="en-US" altLang="en-US" dirty="0"/>
                  <a:t>Both equations are already in this form.  Variable terms appear on the left and constants appear on the right.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r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32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Solving a System by the Addition Method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b="1" dirty="0"/>
                  <a:t>Step 2  If necessary, multiply either equation or both equations by appropriate numbers so that the sum of the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-coefficients or the sum of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-coefficients is 0.</a:t>
                </a:r>
              </a:p>
              <a:p>
                <a:pPr marL="0" indent="0"/>
                <a:endParaRPr lang="en-US" altLang="en-US" b="1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b="1" dirty="0"/>
              </a:p>
              <a:p>
                <a:r>
                  <a:rPr lang="en-US" altLang="en-US" b="1" dirty="0"/>
                  <a:t>Step 3  Add the equations.</a:t>
                </a:r>
              </a:p>
              <a:p>
                <a:endParaRPr lang="en-US" altLang="en-US" b="1" dirty="0"/>
              </a:p>
              <a:p>
                <a:pPr marL="0" indent="0"/>
                <a:r>
                  <a:rPr lang="en-US" altLang="en-US" b="1" dirty="0"/>
                  <a:t>Step 4  Solve the equation in one variable.</a:t>
                </a:r>
              </a:p>
              <a:p>
                <a:pPr marL="0" indent="0"/>
                <a:r>
                  <a:rPr lang="en-US" altLang="en-US" b="1" dirty="0"/>
                  <a:t>			</a:t>
                </a:r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36ABAE-A7E6-4C1F-9954-85EB01543834}"/>
              </a:ext>
            </a:extLst>
          </p:cNvPr>
          <p:cNvGrpSpPr/>
          <p:nvPr/>
        </p:nvGrpSpPr>
        <p:grpSpPr>
          <a:xfrm>
            <a:off x="2677886" y="2941314"/>
            <a:ext cx="2505302" cy="369332"/>
            <a:chOff x="2677886" y="3081674"/>
            <a:chExt cx="2505302" cy="369332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79B2BDD1-EEA3-4812-8665-2D189B052945}"/>
                </a:ext>
              </a:extLst>
            </p:cNvPr>
            <p:cNvSpPr txBox="1"/>
            <p:nvPr/>
          </p:nvSpPr>
          <p:spPr>
            <a:xfrm>
              <a:off x="2897188" y="3081674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C00000"/>
                  </a:solidFill>
                </a:rPr>
                <a:t>No Change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6EB33007-CCB2-4E71-BA41-19BF965391F1}"/>
                </a:ext>
              </a:extLst>
            </p:cNvPr>
            <p:cNvCxnSpPr/>
            <p:nvPr/>
          </p:nvCxnSpPr>
          <p:spPr bwMode="auto">
            <a:xfrm>
              <a:off x="2677886" y="3450431"/>
              <a:ext cx="17765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3E6A3-EA6C-40DF-A987-BE6BFCD7CBD6}"/>
              </a:ext>
            </a:extLst>
          </p:cNvPr>
          <p:cNvGrpSpPr/>
          <p:nvPr/>
        </p:nvGrpSpPr>
        <p:grpSpPr>
          <a:xfrm>
            <a:off x="2677886" y="3487013"/>
            <a:ext cx="2387736" cy="383632"/>
            <a:chOff x="2677886" y="3718481"/>
            <a:chExt cx="2387736" cy="38363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5E175B9-3878-4EB1-A1C3-7FBD6EC303D2}"/>
                </a:ext>
              </a:extLst>
            </p:cNvPr>
            <p:cNvSpPr txBox="1"/>
            <p:nvPr/>
          </p:nvSpPr>
          <p:spPr>
            <a:xfrm>
              <a:off x="2779622" y="3718481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C00000"/>
                  </a:solidFill>
                </a:rPr>
                <a:t>Multiply by –2. 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DF5D97E7-AAE0-4D28-B385-F389572C8595}"/>
                </a:ext>
              </a:extLst>
            </p:cNvPr>
            <p:cNvCxnSpPr/>
            <p:nvPr/>
          </p:nvCxnSpPr>
          <p:spPr bwMode="auto">
            <a:xfrm>
              <a:off x="2677886" y="4102113"/>
              <a:ext cx="17765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0678E53D-9406-4A14-9748-27267B4F8866}"/>
                  </a:ext>
                </a:extLst>
              </p:cNvPr>
              <p:cNvSpPr txBox="1"/>
              <p:nvPr/>
            </p:nvSpPr>
            <p:spPr>
              <a:xfrm>
                <a:off x="4631873" y="2974399"/>
                <a:ext cx="2704012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78E53D-9406-4A14-9748-27267B4F8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873" y="2974399"/>
                <a:ext cx="2704012" cy="1053494"/>
              </a:xfrm>
              <a:prstGeom prst="rect">
                <a:avLst/>
              </a:prstGeom>
              <a:blipFill>
                <a:blip r:embed="rId3"/>
                <a:stretch>
                  <a:fillRect r="-5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EE2D90B-84B9-4775-A175-F3E6A50F8002}"/>
              </a:ext>
            </a:extLst>
          </p:cNvPr>
          <p:cNvCxnSpPr>
            <a:cxnSpLocks/>
          </p:cNvCxnSpPr>
          <p:nvPr/>
        </p:nvCxnSpPr>
        <p:spPr bwMode="auto">
          <a:xfrm>
            <a:off x="4950823" y="4018869"/>
            <a:ext cx="26125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9783216-4A12-47C5-8346-A60854E30C05}"/>
                  </a:ext>
                </a:extLst>
              </p:cNvPr>
              <p:cNvSpPr txBox="1"/>
              <p:nvPr/>
            </p:nvSpPr>
            <p:spPr>
              <a:xfrm>
                <a:off x="5590902" y="4135040"/>
                <a:ext cx="230282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783216-4A12-47C5-8346-A60854E30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902" y="4135040"/>
                <a:ext cx="230282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C8CC7C2-D721-4F80-9F1F-B74173034629}"/>
                  </a:ext>
                </a:extLst>
              </p:cNvPr>
              <p:cNvSpPr txBox="1"/>
              <p:nvPr/>
            </p:nvSpPr>
            <p:spPr>
              <a:xfrm>
                <a:off x="6516481" y="4914759"/>
                <a:ext cx="230282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8CC7C2-D721-4F80-9F1F-B74173034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81" y="4914759"/>
                <a:ext cx="230282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54A4979-4913-4860-B78C-D2825F8FDFC0}"/>
                  </a:ext>
                </a:extLst>
              </p:cNvPr>
              <p:cNvSpPr txBox="1"/>
              <p:nvPr/>
            </p:nvSpPr>
            <p:spPr>
              <a:xfrm>
                <a:off x="7004957" y="5820560"/>
                <a:ext cx="15773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4A4979-4913-4860-B78C-D2825F8FD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57" y="5820560"/>
                <a:ext cx="157734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7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Solving a System by the Addition Method</a:t>
            </a:r>
            <a:br>
              <a:rPr lang="en-US" altLang="en-US" dirty="0"/>
            </a:br>
            <a:r>
              <a:rPr lang="en-US" altLang="en-US" i="1" dirty="0"/>
              <a:t>(continued)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 dirty="0"/>
              <a:t>Step  5  Back-substitute and find the value for the other variable. Use either one of the given equations.</a:t>
            </a:r>
          </a:p>
          <a:p>
            <a:pPr marL="0" indent="0"/>
            <a:r>
              <a:rPr lang="en-US" altLang="en-US" b="1" dirty="0"/>
              <a:t>			</a:t>
            </a:r>
            <a:r>
              <a:rPr lang="en-US" altLang="en-US" dirty="0"/>
              <a:t>4</a:t>
            </a:r>
            <a:r>
              <a:rPr lang="en-US" altLang="en-US" i="1" dirty="0"/>
              <a:t>x</a:t>
            </a:r>
            <a:r>
              <a:rPr lang="en-US" altLang="en-US" dirty="0"/>
              <a:t> + 5</a:t>
            </a:r>
            <a:r>
              <a:rPr lang="en-US" altLang="en-US" i="1" dirty="0"/>
              <a:t>y</a:t>
            </a:r>
            <a:r>
              <a:rPr lang="en-US" altLang="en-US" dirty="0"/>
              <a:t> = 3</a:t>
            </a:r>
          </a:p>
          <a:p>
            <a:pPr marL="0" indent="0"/>
            <a:r>
              <a:rPr lang="en-US" altLang="en-US" b="1" dirty="0"/>
              <a:t>		     </a:t>
            </a:r>
            <a:r>
              <a:rPr lang="en-US" altLang="en-US" dirty="0"/>
              <a:t>4</a:t>
            </a:r>
            <a:r>
              <a:rPr lang="en-US" altLang="en-US" i="1" dirty="0"/>
              <a:t>x</a:t>
            </a:r>
            <a:r>
              <a:rPr lang="en-US" altLang="en-US" dirty="0"/>
              <a:t> + 5(–1) = 3</a:t>
            </a:r>
          </a:p>
          <a:p>
            <a:pPr marL="0" indent="0"/>
            <a:r>
              <a:rPr lang="en-US" altLang="en-US" dirty="0"/>
              <a:t>			  4</a:t>
            </a:r>
            <a:r>
              <a:rPr lang="en-US" altLang="en-US" i="1" dirty="0"/>
              <a:t>x</a:t>
            </a:r>
            <a:r>
              <a:rPr lang="en-US" altLang="en-US" dirty="0"/>
              <a:t> – 5 = 3</a:t>
            </a:r>
          </a:p>
          <a:p>
            <a:pPr marL="0" indent="0"/>
            <a:r>
              <a:rPr lang="en-US" altLang="en-US" dirty="0"/>
              <a:t>			        4</a:t>
            </a:r>
            <a:r>
              <a:rPr lang="en-US" altLang="en-US" i="1" dirty="0"/>
              <a:t>x</a:t>
            </a:r>
            <a:r>
              <a:rPr lang="en-US" altLang="en-US" dirty="0"/>
              <a:t> = 8</a:t>
            </a:r>
          </a:p>
          <a:p>
            <a:pPr marL="0" indent="0"/>
            <a:r>
              <a:rPr lang="en-US" altLang="en-US" i="1" dirty="0"/>
              <a:t>				x</a:t>
            </a:r>
            <a:r>
              <a:rPr lang="en-US" altLang="en-US" dirty="0"/>
              <a:t> = 2 </a:t>
            </a:r>
            <a:endParaRPr lang="en-US" altLang="en-US" i="1" dirty="0"/>
          </a:p>
          <a:p>
            <a:r>
              <a:rPr lang="en-US" altLang="en-US" dirty="0"/>
              <a:t>The proposed solution is (2, –1). If you check the proposed solution in both equations they will check. </a:t>
            </a:r>
          </a:p>
          <a:p>
            <a:pPr marL="0" indent="0"/>
            <a:r>
              <a:rPr lang="en-US" altLang="en-US" dirty="0"/>
              <a:t>The solution set is {(2, –1)}.</a:t>
            </a:r>
          </a:p>
        </p:txBody>
      </p:sp>
    </p:spTree>
    <p:extLst>
      <p:ext uri="{BB962C8B-B14F-4D97-AF65-F5344CB8AC3E}">
        <p14:creationId xmlns:p14="http://schemas.microsoft.com/office/powerpoint/2010/main" val="12045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Number of Solutions to a  System of Two Linear Equations</a:t>
            </a:r>
          </a:p>
        </p:txBody>
      </p:sp>
      <p:pic>
        <p:nvPicPr>
          <p:cNvPr id="18435" name="Picture 4" descr="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4" b="4523"/>
          <a:stretch/>
        </p:blipFill>
        <p:spPr bwMode="auto">
          <a:xfrm>
            <a:off x="977105" y="3802566"/>
            <a:ext cx="7397750" cy="25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7725" y="1196278"/>
          <a:ext cx="8746274" cy="2960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958">
                  <a:extLst>
                    <a:ext uri="{9D8B030D-6E8A-4147-A177-3AD203B41FA5}">
                      <a16:colId xmlns="" xmlns:a16="http://schemas.microsoft.com/office/drawing/2014/main" val="675499330"/>
                    </a:ext>
                  </a:extLst>
                </a:gridCol>
                <a:gridCol w="5185316">
                  <a:extLst>
                    <a:ext uri="{9D8B030D-6E8A-4147-A177-3AD203B41FA5}">
                      <a16:colId xmlns="" xmlns:a16="http://schemas.microsoft.com/office/drawing/2014/main" val="2494245354"/>
                    </a:ext>
                  </a:extLst>
                </a:gridCol>
              </a:tblGrid>
              <a:tr h="509859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This Means Graphically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8635553"/>
                  </a:ext>
                </a:extLst>
              </a:tr>
              <a:tr h="833244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Exactly one ordered-pair solution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two lines intersect at one point.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073321"/>
                  </a:ext>
                </a:extLst>
              </a:tr>
              <a:tr h="552233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solution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two lines are parallel.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70542155"/>
                  </a:ext>
                </a:extLst>
              </a:tr>
              <a:tr h="833244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Infinitely many solutions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two lines are identical.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189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4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A System with No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1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Solve the system: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endParaRPr lang="en-US" altLang="en-US" dirty="0"/>
              </a:p>
              <a:p>
                <a:r>
                  <a:rPr lang="en-US" dirty="0"/>
                  <a:t>Solution: To isolate a variable multiply the first equation </a:t>
                </a:r>
                <a:br>
                  <a:rPr lang="en-US" dirty="0"/>
                </a:br>
                <a:r>
                  <a:rPr lang="en-US" dirty="0"/>
                  <a:t>by 2.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false statement 0 = 15 indicates that the system is inconsistent and has no solution.</a:t>
                </a:r>
              </a:p>
              <a:p>
                <a:pPr marL="0" indent="0"/>
                <a:r>
                  <a:rPr lang="en-US" altLang="en-US" dirty="0"/>
                  <a:t>The solution set is the empty set, </a:t>
                </a:r>
              </a:p>
            </p:txBody>
          </p:sp>
        </mc:Choice>
        <mc:Fallback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01" b="-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FDC9AAB-769C-4DD5-BCE9-B693AB017F5E}"/>
              </a:ext>
            </a:extLst>
          </p:cNvPr>
          <p:cNvGrpSpPr/>
          <p:nvPr/>
        </p:nvGrpSpPr>
        <p:grpSpPr>
          <a:xfrm>
            <a:off x="2999628" y="3262623"/>
            <a:ext cx="2505302" cy="369332"/>
            <a:chOff x="2677886" y="3081674"/>
            <a:chExt cx="2505302" cy="36933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23D737A-9878-4F29-9FD6-B24DF4A2E0DC}"/>
                </a:ext>
              </a:extLst>
            </p:cNvPr>
            <p:cNvSpPr txBox="1"/>
            <p:nvPr/>
          </p:nvSpPr>
          <p:spPr>
            <a:xfrm>
              <a:off x="2897188" y="3081674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C00000"/>
                  </a:solidFill>
                </a:rPr>
                <a:t>No Change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A31F1155-5158-453A-A38C-2ED957F78CE9}"/>
                </a:ext>
              </a:extLst>
            </p:cNvPr>
            <p:cNvCxnSpPr/>
            <p:nvPr/>
          </p:nvCxnSpPr>
          <p:spPr bwMode="auto">
            <a:xfrm>
              <a:off x="2677886" y="3450431"/>
              <a:ext cx="17765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DF8E62F-E0EC-4C2F-92B2-296A38BDF9E9}"/>
              </a:ext>
            </a:extLst>
          </p:cNvPr>
          <p:cNvGrpSpPr/>
          <p:nvPr/>
        </p:nvGrpSpPr>
        <p:grpSpPr>
          <a:xfrm>
            <a:off x="3006544" y="2852792"/>
            <a:ext cx="2387736" cy="383632"/>
            <a:chOff x="2677886" y="3718481"/>
            <a:chExt cx="2387736" cy="38363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096F852-D4BE-4A51-B7D7-E510A08732DE}"/>
                </a:ext>
              </a:extLst>
            </p:cNvPr>
            <p:cNvSpPr txBox="1"/>
            <p:nvPr/>
          </p:nvSpPr>
          <p:spPr>
            <a:xfrm>
              <a:off x="2779622" y="3718481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C00000"/>
                  </a:solidFill>
                </a:rPr>
                <a:t>Multiply by 2.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532F296E-5915-4F6E-8DCE-1E54C0CE87AD}"/>
                </a:ext>
              </a:extLst>
            </p:cNvPr>
            <p:cNvCxnSpPr/>
            <p:nvPr/>
          </p:nvCxnSpPr>
          <p:spPr bwMode="auto">
            <a:xfrm>
              <a:off x="2677886" y="4102113"/>
              <a:ext cx="17765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8EA7F87-430F-412A-8B52-DA5D9AD21B97}"/>
                  </a:ext>
                </a:extLst>
              </p:cNvPr>
              <p:cNvSpPr txBox="1"/>
              <p:nvPr/>
            </p:nvSpPr>
            <p:spPr>
              <a:xfrm>
                <a:off x="4929551" y="2964685"/>
                <a:ext cx="2704012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EA7F87-430F-412A-8B52-DA5D9AD21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551" y="2964685"/>
                <a:ext cx="2704012" cy="1053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E68B702-C137-4EA7-903F-4F23DFF40F39}"/>
                  </a:ext>
                </a:extLst>
              </p:cNvPr>
              <p:cNvSpPr txBox="1"/>
              <p:nvPr/>
            </p:nvSpPr>
            <p:spPr>
              <a:xfrm>
                <a:off x="5962243" y="3924375"/>
                <a:ext cx="204873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0=15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68B702-C137-4EA7-903F-4F23DFF40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243" y="3924375"/>
                <a:ext cx="20487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71DDA33-BF19-45C7-B5CB-18C7FE44F4B5}"/>
              </a:ext>
            </a:extLst>
          </p:cNvPr>
          <p:cNvCxnSpPr>
            <a:cxnSpLocks/>
          </p:cNvCxnSpPr>
          <p:nvPr/>
        </p:nvCxnSpPr>
        <p:spPr bwMode="auto">
          <a:xfrm>
            <a:off x="5133703" y="3885827"/>
            <a:ext cx="26125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Object 1" descr="empty set symbol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474481"/>
              </p:ext>
            </p:extLst>
          </p:nvPr>
        </p:nvGraphicFramePr>
        <p:xfrm>
          <a:off x="5066780" y="5371016"/>
          <a:ext cx="438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Object 22" descr="empty set symbol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780" y="5371016"/>
                        <a:ext cx="4381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7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A System with No Solution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In solving the system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dirty="0"/>
                  <a:t> we found that </a:t>
                </a:r>
              </a:p>
              <a:p>
                <a:pPr marL="0" indent="0"/>
                <a:r>
                  <a:rPr lang="en-US" altLang="en-US" dirty="0"/>
                  <a:t>the solution is the empty set. </a:t>
                </a:r>
              </a:p>
              <a:p>
                <a:pPr marL="0" indent="0"/>
                <a:r>
                  <a:rPr lang="en-US" altLang="en-US" dirty="0"/>
                  <a:t>The lines are parallel and have</a:t>
                </a:r>
              </a:p>
              <a:p>
                <a:pPr marL="0" indent="0"/>
                <a:r>
                  <a:rPr lang="en-US" altLang="en-US" dirty="0"/>
                  <a:t>no point of intersection.</a:t>
                </a:r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721805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A System with Infinitely Many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 smtClean="0"/>
                  <a:t>Solve the system: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=−40</m:t>
                            </m:r>
                          </m:e>
                        </m:eqArr>
                      </m:e>
                    </m:d>
                  </m:oMath>
                </a14:m>
                <a:endParaRPr lang="en-US" altLang="en-US" dirty="0"/>
              </a:p>
              <a:p>
                <a:r>
                  <a:rPr lang="en-US" dirty="0"/>
                  <a:t>Solution: Because </a:t>
                </a:r>
                <a:r>
                  <a:rPr lang="en-US" i="1" dirty="0"/>
                  <a:t>x</a:t>
                </a:r>
                <a:r>
                  <a:rPr lang="en-US" dirty="0"/>
                  <a:t> is isolated, we can solve by substitution.		</a:t>
                </a:r>
                <a:r>
                  <a:rPr lang="en-US" altLang="en-US" dirty="0"/>
                  <a:t>5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– 20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–40 </a:t>
                </a:r>
              </a:p>
              <a:p>
                <a:pPr marL="0" indent="0">
                  <a:spcBef>
                    <a:spcPts val="0"/>
                  </a:spcBef>
                </a:pPr>
                <a:r>
                  <a:rPr lang="en-US" altLang="en-US" dirty="0"/>
                  <a:t>		5(4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– 8) – 20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–40</a:t>
                </a:r>
              </a:p>
              <a:p>
                <a:pPr marL="0" indent="0">
                  <a:spcBef>
                    <a:spcPts val="0"/>
                  </a:spcBef>
                </a:pPr>
                <a:r>
                  <a:rPr lang="en-US" altLang="en-US" dirty="0"/>
                  <a:t>		20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– 40 – 20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–40 </a:t>
                </a:r>
              </a:p>
              <a:p>
                <a:pPr marL="0" indent="0">
                  <a:spcBef>
                    <a:spcPts val="0"/>
                  </a:spcBef>
                </a:pPr>
                <a:r>
                  <a:rPr lang="en-US" altLang="en-US" dirty="0"/>
                  <a:t>			       –40 = –40 </a:t>
                </a:r>
              </a:p>
              <a:p>
                <a:pPr marL="0" indent="0"/>
                <a:r>
                  <a:rPr lang="en-US" altLang="en-US" dirty="0"/>
                  <a:t>In our final step, both variables have been eliminated and the resulting statement, –40 = –40, is true.  </a:t>
                </a:r>
              </a:p>
              <a:p>
                <a:pPr marL="0" indent="0"/>
                <a:r>
                  <a:rPr lang="en-US" altLang="en-US" dirty="0"/>
                  <a:t>This true statement indicates that the system has infinitely many solutions.</a:t>
                </a:r>
              </a:p>
            </p:txBody>
          </p:sp>
        </mc:Choice>
        <mc:Fallback xmlns=""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b="-1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6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2655781"/>
            <a:ext cx="37655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A System with Infinitely Many Solutions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In solving the system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=−40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dirty="0"/>
                  <a:t> we found that </a:t>
                </a:r>
              </a:p>
              <a:p>
                <a:pPr marL="0" indent="0"/>
                <a:r>
                  <a:rPr lang="en-US" altLang="en-US" dirty="0"/>
                  <a:t>there are infinitely many solutions.</a:t>
                </a:r>
              </a:p>
              <a:p>
                <a:pPr marL="0" indent="0"/>
                <a:r>
                  <a:rPr lang="en-US" altLang="en-US" dirty="0"/>
                  <a:t>The solution set for this </a:t>
                </a:r>
              </a:p>
              <a:p>
                <a:pPr marL="0" indent="0"/>
                <a:r>
                  <a:rPr lang="en-US" altLang="en-US" dirty="0"/>
                  <a:t>system may be expressed</a:t>
                </a:r>
              </a:p>
              <a:p>
                <a:pPr marL="0" indent="0"/>
                <a:r>
                  <a:rPr lang="en-US" altLang="en-US" dirty="0"/>
                  <a:t>as: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or: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−20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=−40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equations represent the same line.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9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Decide whether an ordered pair is a solution of a linear system.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linear systems by substitution.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linear systems by addition.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Identify systems that do not have exactly one </a:t>
            </a:r>
            <a:br>
              <a:rPr lang="en-US" altLang="en-US" dirty="0"/>
            </a:br>
            <a:r>
              <a:rPr lang="en-US" altLang="en-US" dirty="0"/>
              <a:t>ordered-pair solution.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problems using systems of linear equations.</a:t>
            </a:r>
          </a:p>
        </p:txBody>
      </p:sp>
    </p:spTree>
    <p:extLst>
      <p:ext uri="{BB962C8B-B14F-4D97-AF65-F5344CB8AC3E}">
        <p14:creationId xmlns:p14="http://schemas.microsoft.com/office/powerpoint/2010/main" val="3556509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A84934-457B-4E89-8C8A-54601935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and Cost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FD7B74-E362-478A-BEBE-0E821A4B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company produces and sells </a:t>
            </a:r>
            <a:r>
              <a:rPr lang="en-US" i="1" dirty="0"/>
              <a:t>x</a:t>
            </a:r>
            <a:r>
              <a:rPr lang="en-US" dirty="0"/>
              <a:t> units of a product.</a:t>
            </a:r>
          </a:p>
          <a:p>
            <a:r>
              <a:rPr lang="en-US" b="1" dirty="0"/>
              <a:t>Revenue Function</a:t>
            </a:r>
          </a:p>
          <a:p>
            <a:r>
              <a:rPr lang="en-US" i="1" dirty="0"/>
              <a:t>	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(price per unit sold)</a:t>
            </a:r>
            <a:r>
              <a:rPr lang="en-US" i="1" dirty="0"/>
              <a:t>x</a:t>
            </a:r>
          </a:p>
          <a:p>
            <a:endParaRPr lang="en-US" b="1" dirty="0"/>
          </a:p>
          <a:p>
            <a:r>
              <a:rPr lang="en-US" b="1" dirty="0"/>
              <a:t>Cost Function</a:t>
            </a:r>
          </a:p>
          <a:p>
            <a:r>
              <a:rPr lang="en-US" i="1" dirty="0"/>
              <a:t>	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fixed cost + (cost per unit produced)</a:t>
            </a:r>
            <a:r>
              <a:rPr lang="en-US" i="1" dirty="0"/>
              <a:t>x</a:t>
            </a:r>
          </a:p>
          <a:p>
            <a:endParaRPr lang="en-US" i="1" dirty="0"/>
          </a:p>
          <a:p>
            <a:pPr algn="l"/>
            <a:r>
              <a:rPr lang="en-US" sz="2800" b="0" i="0" u="none" strike="noStrike" baseline="0" dirty="0">
                <a:cs typeface="Times New Roman" panose="02020603050405020304" pitchFamily="18" charset="0"/>
              </a:rPr>
              <a:t>The point of intersection of the graphs of the revenue and cost functions is called the </a:t>
            </a:r>
            <a:r>
              <a:rPr lang="en-US" sz="2800" b="1" i="0" u="none" strike="noStrike" baseline="0" dirty="0">
                <a:cs typeface="Times New Roman" panose="02020603050405020304" pitchFamily="18" charset="0"/>
              </a:rPr>
              <a:t>break-even point</a:t>
            </a:r>
            <a:r>
              <a:rPr lang="en-US" sz="2800" b="0" i="0" u="none" strike="noStrike" baseline="0" dirty="0">
                <a:cs typeface="Times New Roman" panose="02020603050405020304" pitchFamily="18" charset="0"/>
              </a:rPr>
              <a:t>.</a:t>
            </a:r>
            <a:endParaRPr lang="en-US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Finding a Break-Even Point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A company that manufactures running shoes has a fixed cost of $300,000.  Additionally, it costs $30 to produce each pair of shoes.  They are sold at $80 per pair.</a:t>
            </a:r>
          </a:p>
          <a:p>
            <a:pPr marL="514350" indent="-514350"/>
            <a:r>
              <a:rPr lang="en-US" altLang="en-US" dirty="0"/>
              <a:t>a.   Write the cost function, </a:t>
            </a:r>
            <a:r>
              <a:rPr lang="en-US" altLang="en-US" i="1" dirty="0"/>
              <a:t>C</a:t>
            </a:r>
            <a:r>
              <a:rPr lang="en-US" altLang="en-US" dirty="0"/>
              <a:t>, of producing </a:t>
            </a:r>
            <a:r>
              <a:rPr lang="en-US" altLang="en-US" i="1" dirty="0"/>
              <a:t>x</a:t>
            </a:r>
            <a:r>
              <a:rPr lang="en-US" altLang="en-US" dirty="0"/>
              <a:t> pairs of running shoes.</a:t>
            </a:r>
          </a:p>
          <a:p>
            <a:pPr marL="514350" indent="-514350"/>
            <a:r>
              <a:rPr lang="en-US" altLang="en-US" dirty="0"/>
              <a:t>	</a:t>
            </a:r>
            <a:r>
              <a:rPr lang="en-US" altLang="en-US" i="1" dirty="0"/>
              <a:t>C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300,000 + 30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</a:p>
          <a:p>
            <a:pPr marL="514350" indent="-514350"/>
            <a:endParaRPr lang="en-US" altLang="en-US" dirty="0"/>
          </a:p>
          <a:p>
            <a:pPr marL="514350" indent="-514350">
              <a:buAutoNum type="alphaLcPeriod" startAt="2"/>
            </a:pPr>
            <a:r>
              <a:rPr lang="en-US" altLang="en-US" dirty="0"/>
              <a:t>Write the revenue function, </a:t>
            </a:r>
            <a:r>
              <a:rPr lang="en-US" altLang="en-US" i="1" dirty="0"/>
              <a:t>R</a:t>
            </a:r>
            <a:r>
              <a:rPr lang="en-US" altLang="en-US" dirty="0"/>
              <a:t>, from the sale of </a:t>
            </a:r>
            <a:r>
              <a:rPr lang="en-US" altLang="en-US" i="1" dirty="0"/>
              <a:t>x</a:t>
            </a:r>
            <a:r>
              <a:rPr lang="en-US" altLang="en-US" dirty="0"/>
              <a:t> pairs of running shoes.</a:t>
            </a:r>
          </a:p>
          <a:p>
            <a:r>
              <a:rPr lang="en-US" altLang="en-US" dirty="0"/>
              <a:t>	</a:t>
            </a:r>
            <a:r>
              <a:rPr lang="en-US" altLang="en-US" i="1" dirty="0"/>
              <a:t>R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80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23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Finding a Break-Even Point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lphaLcPeriod" startAt="3"/>
                </a:pPr>
                <a:r>
                  <a:rPr lang="en-US" altLang="en-US" dirty="0"/>
                  <a:t>Determine the break-even point.  Describe what this means.</a:t>
                </a:r>
              </a:p>
              <a:p>
                <a:pPr marL="0" indent="0"/>
                <a:r>
                  <a:rPr lang="en-US" altLang="en-US" dirty="0"/>
                  <a:t>The break-even point occurs where the graphs of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intersect.  Thus, we find this point by solving the system.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300,000+30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=80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                    </m:t>
                            </m:r>
                          </m:e>
                        </m:eqAr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 or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=300,000+30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=80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</m:t>
                            </m:r>
                          </m:e>
                        </m:eqAr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				</a:t>
                </a:r>
              </a:p>
            </p:txBody>
          </p:sp>
        </mc:Choice>
        <mc:Fallback xmlns="">
          <p:sp>
            <p:nvSpPr>
              <p:cNvPr id="9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4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Finding a Break-Even Point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Using substitution to solve the system.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=300,000+30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=80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300,000 + 30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80</a:t>
                </a:r>
                <a:r>
                  <a:rPr lang="en-US" altLang="en-US" i="1" dirty="0"/>
                  <a:t>x</a:t>
                </a:r>
                <a:endParaRPr lang="en-US" altLang="en-US" dirty="0"/>
              </a:p>
              <a:p>
                <a:r>
                  <a:rPr lang="en-US" altLang="en-US" dirty="0"/>
                  <a:t>          300,000 = 50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</a:t>
                </a:r>
              </a:p>
              <a:p>
                <a:r>
                  <a:rPr lang="en-US" altLang="en-US" i="1" dirty="0"/>
                  <a:t>	           x</a:t>
                </a:r>
                <a:r>
                  <a:rPr lang="en-US" altLang="en-US" dirty="0"/>
                  <a:t> = 6000</a:t>
                </a:r>
              </a:p>
              <a:p>
                <a:endParaRPr lang="en-US" altLang="en-US" i="1" dirty="0"/>
              </a:p>
              <a:p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break-even point is (6000, 480,000).</a:t>
                </a:r>
              </a:p>
              <a:p>
                <a:endParaRPr lang="en-US" altLang="en-US" i="1" dirty="0"/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b="-13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4381A8-B9E5-45C4-A0C6-EF34630D0DB7}"/>
              </a:ext>
            </a:extLst>
          </p:cNvPr>
          <p:cNvCxnSpPr>
            <a:cxnSpLocks/>
          </p:cNvCxnSpPr>
          <p:nvPr/>
        </p:nvCxnSpPr>
        <p:spPr bwMode="auto">
          <a:xfrm>
            <a:off x="3906254" y="3005636"/>
            <a:ext cx="0" cy="1749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2FD4114-DDFA-447C-BBE6-71ADAC061A8F}"/>
              </a:ext>
            </a:extLst>
          </p:cNvPr>
          <p:cNvSpPr txBox="1"/>
          <p:nvPr/>
        </p:nvSpPr>
        <p:spPr>
          <a:xfrm>
            <a:off x="4862106" y="3043999"/>
            <a:ext cx="242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= 80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6AB56C-236E-4B62-A492-CF02C7F35965}"/>
              </a:ext>
            </a:extLst>
          </p:cNvPr>
          <p:cNvSpPr txBox="1"/>
          <p:nvPr/>
        </p:nvSpPr>
        <p:spPr>
          <a:xfrm>
            <a:off x="4862106" y="3566369"/>
            <a:ext cx="242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= 80(6000)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F8ADAF-9D5A-4EBD-84CE-10B2B9989286}"/>
              </a:ext>
            </a:extLst>
          </p:cNvPr>
          <p:cNvSpPr txBox="1"/>
          <p:nvPr/>
        </p:nvSpPr>
        <p:spPr>
          <a:xfrm>
            <a:off x="4862106" y="4116671"/>
            <a:ext cx="242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= 480,000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Finding a Break-Even Point  </a:t>
            </a:r>
            <a:r>
              <a:rPr lang="en-US" altLang="en-US" i="1" dirty="0"/>
              <a:t>(continued)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The break-even point is (6000, 480,000).  Describe what this means.</a:t>
            </a:r>
          </a:p>
          <a:p>
            <a:pPr marL="0" indent="0"/>
            <a:r>
              <a:rPr lang="en-US" altLang="en-US" dirty="0"/>
              <a:t>This means that the company will break even if it produces and sells 6000 pairs of running shoes.</a:t>
            </a:r>
          </a:p>
          <a:p>
            <a:pPr marL="0" indent="0"/>
            <a:r>
              <a:rPr lang="en-US" altLang="en-US" dirty="0"/>
              <a:t>At this level, the money coming in is equal to the money going out:  $480,000.</a:t>
            </a:r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34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Linear  Equations and  Their Solutions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All equations in the form </a:t>
            </a:r>
            <a:r>
              <a:rPr lang="en-US" altLang="en-US" i="1" dirty="0"/>
              <a:t>Ax</a:t>
            </a:r>
            <a:r>
              <a:rPr lang="en-US" altLang="en-US" dirty="0"/>
              <a:t> + </a:t>
            </a:r>
            <a:r>
              <a:rPr lang="en-US" altLang="en-US" i="1" dirty="0"/>
              <a:t>By</a:t>
            </a:r>
            <a:r>
              <a:rPr lang="en-US" altLang="en-US" dirty="0"/>
              <a:t> = </a:t>
            </a:r>
            <a:r>
              <a:rPr lang="en-US" altLang="en-US" i="1" dirty="0"/>
              <a:t>C</a:t>
            </a:r>
            <a:r>
              <a:rPr lang="en-US" altLang="en-US" dirty="0"/>
              <a:t> are straight lines when graphed.  Two such equations are called a </a:t>
            </a:r>
            <a:r>
              <a:rPr lang="en-US" altLang="en-US" b="1" dirty="0"/>
              <a:t>system of linear equations</a:t>
            </a:r>
            <a:r>
              <a:rPr lang="en-US" altLang="en-US" dirty="0"/>
              <a:t> or a </a:t>
            </a:r>
            <a:r>
              <a:rPr lang="en-US" altLang="en-US" b="1" dirty="0"/>
              <a:t>linear system</a:t>
            </a:r>
            <a:r>
              <a:rPr lang="en-US" altLang="en-US" dirty="0"/>
              <a:t>.  </a:t>
            </a:r>
            <a:r>
              <a:rPr lang="en-US" altLang="en-US" b="1" dirty="0"/>
              <a:t>A solution to a system of linear equations in two variables</a:t>
            </a:r>
            <a:r>
              <a:rPr lang="en-US" altLang="en-US" dirty="0"/>
              <a:t> is an ordered pair that satisfies both equations in the system.</a:t>
            </a:r>
          </a:p>
          <a:p>
            <a:pPr marL="0" indent="0"/>
            <a:r>
              <a:rPr lang="en-US" altLang="en-US" dirty="0"/>
              <a:t>     A linear system that has at least one solution is called a </a:t>
            </a:r>
            <a:r>
              <a:rPr lang="en-US" altLang="en-US" b="1" dirty="0"/>
              <a:t>consistent system</a:t>
            </a:r>
            <a:r>
              <a:rPr lang="en-US" altLang="en-US" dirty="0"/>
              <a:t>.</a:t>
            </a:r>
          </a:p>
          <a:p>
            <a:pPr marL="0" indent="0"/>
            <a:r>
              <a:rPr lang="en-US" altLang="en-US" dirty="0"/>
              <a:t>     A linear system with no solution is called an </a:t>
            </a:r>
            <a:r>
              <a:rPr lang="en-US" altLang="en-US" b="1" dirty="0"/>
              <a:t>inconsistent system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5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1a:  Determining Whether Ordered Pairs are Solutions of a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53552"/>
                <a:ext cx="8229600" cy="4972612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Consider the system: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Determine if the ordered pair (1, 2) is a solution of the system.</a:t>
                </a:r>
              </a:p>
              <a:p>
                <a:r>
                  <a:rPr lang="en-US" dirty="0"/>
                  <a:t>Solution: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2−6=−4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−4=−4 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true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53552"/>
                <a:ext cx="8229600" cy="4972612"/>
              </a:xfrm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6056317" y="3536375"/>
            <a:ext cx="29083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The ordered pair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(1, 2) satisfies both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equations.  (1, 2) is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 solution of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the system.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D806B3E-6A13-4D3D-A88B-6BBFAC804594}"/>
                  </a:ext>
                </a:extLst>
              </p:cNvPr>
              <p:cNvSpPr txBox="1"/>
              <p:nvPr/>
            </p:nvSpPr>
            <p:spPr>
              <a:xfrm>
                <a:off x="3779490" y="3578911"/>
                <a:ext cx="20545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06B3E-6A13-4D3D-A88B-6BBFAC804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490" y="3578911"/>
                <a:ext cx="20545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42EE17A-6AE7-431F-A5EC-4BB103966905}"/>
                  </a:ext>
                </a:extLst>
              </p:cNvPr>
              <p:cNvSpPr txBox="1"/>
              <p:nvPr/>
            </p:nvSpPr>
            <p:spPr>
              <a:xfrm>
                <a:off x="3557240" y="4102131"/>
                <a:ext cx="22768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2EE17A-6AE7-431F-A5EC-4BB103966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240" y="4102131"/>
                <a:ext cx="2276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6435035C-5FF7-4286-97FA-581EBDD3B6C0}"/>
                  </a:ext>
                </a:extLst>
              </p:cNvPr>
              <p:cNvSpPr txBox="1"/>
              <p:nvPr/>
            </p:nvSpPr>
            <p:spPr>
              <a:xfrm>
                <a:off x="3948823" y="4650007"/>
                <a:ext cx="19713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+2=4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35035C-5FF7-4286-97FA-581EBDD3B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823" y="4650007"/>
                <a:ext cx="19713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81F503D2-5939-4EDF-AD8E-D31EDF3B0476}"/>
                  </a:ext>
                </a:extLst>
              </p:cNvPr>
              <p:cNvSpPr txBox="1"/>
              <p:nvPr/>
            </p:nvSpPr>
            <p:spPr>
              <a:xfrm>
                <a:off x="4566714" y="5148571"/>
                <a:ext cx="13236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F503D2-5939-4EDF-AD8E-D31EDF3B0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14" y="5148571"/>
                <a:ext cx="132362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48A9D7F-2978-4A89-A518-AB1968D8AEC2}"/>
              </a:ext>
            </a:extLst>
          </p:cNvPr>
          <p:cNvCxnSpPr/>
          <p:nvPr/>
        </p:nvCxnSpPr>
        <p:spPr bwMode="auto">
          <a:xfrm>
            <a:off x="3527431" y="3278777"/>
            <a:ext cx="0" cy="2484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A3020EA-5815-4B9C-BBCF-4BE310C8E174}"/>
              </a:ext>
            </a:extLst>
          </p:cNvPr>
          <p:cNvCxnSpPr/>
          <p:nvPr/>
        </p:nvCxnSpPr>
        <p:spPr bwMode="auto">
          <a:xfrm>
            <a:off x="5942376" y="3278777"/>
            <a:ext cx="0" cy="2484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26FD3C3-3F80-41AB-BA34-DB6F8624CC39}"/>
              </a:ext>
            </a:extLst>
          </p:cNvPr>
          <p:cNvSpPr txBox="1"/>
          <p:nvPr/>
        </p:nvSpPr>
        <p:spPr>
          <a:xfrm>
            <a:off x="4504814" y="5721103"/>
            <a:ext cx="1323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7228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Determining Whether Ordered Pairs are Solutions of a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53552"/>
                <a:ext cx="8229600" cy="4972612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Consider the system: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Determine if the ordered pair (7, 6) is a solution of the system.</a:t>
                </a:r>
              </a:p>
              <a:p>
                <a:r>
                  <a:rPr lang="en-US" dirty="0"/>
                  <a:t>Solution: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14−18=−4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−4=−4 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true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53552"/>
                <a:ext cx="8229600" cy="4972612"/>
              </a:xfrm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6056317" y="3128529"/>
            <a:ext cx="294503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The ordered pair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(7, 6) fails to 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satisfy both 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equations.  Thus, 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the ordered pair 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is not a solution of 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the system.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D806B3E-6A13-4D3D-A88B-6BBFAC804594}"/>
                  </a:ext>
                </a:extLst>
              </p:cNvPr>
              <p:cNvSpPr txBox="1"/>
              <p:nvPr/>
            </p:nvSpPr>
            <p:spPr>
              <a:xfrm>
                <a:off x="3779490" y="3578911"/>
                <a:ext cx="20545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06B3E-6A13-4D3D-A88B-6BBFAC804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490" y="3578911"/>
                <a:ext cx="20545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42EE17A-6AE7-431F-A5EC-4BB103966905}"/>
                  </a:ext>
                </a:extLst>
              </p:cNvPr>
              <p:cNvSpPr txBox="1"/>
              <p:nvPr/>
            </p:nvSpPr>
            <p:spPr>
              <a:xfrm>
                <a:off x="3557240" y="4102131"/>
                <a:ext cx="22768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2EE17A-6AE7-431F-A5EC-4BB103966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240" y="4102131"/>
                <a:ext cx="2276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6435035C-5FF7-4286-97FA-581EBDD3B6C0}"/>
                  </a:ext>
                </a:extLst>
              </p:cNvPr>
              <p:cNvSpPr txBox="1"/>
              <p:nvPr/>
            </p:nvSpPr>
            <p:spPr>
              <a:xfrm>
                <a:off x="3948823" y="4650007"/>
                <a:ext cx="19713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14+6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35035C-5FF7-4286-97FA-581EBDD3B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823" y="4650007"/>
                <a:ext cx="19713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81F503D2-5939-4EDF-AD8E-D31EDF3B0476}"/>
                  </a:ext>
                </a:extLst>
              </p:cNvPr>
              <p:cNvSpPr txBox="1"/>
              <p:nvPr/>
            </p:nvSpPr>
            <p:spPr>
              <a:xfrm>
                <a:off x="4566714" y="5148571"/>
                <a:ext cx="13236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F503D2-5939-4EDF-AD8E-D31EDF3B0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14" y="5148571"/>
                <a:ext cx="132362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48A9D7F-2978-4A89-A518-AB1968D8AEC2}"/>
              </a:ext>
            </a:extLst>
          </p:cNvPr>
          <p:cNvCxnSpPr/>
          <p:nvPr/>
        </p:nvCxnSpPr>
        <p:spPr bwMode="auto">
          <a:xfrm>
            <a:off x="3527431" y="3278777"/>
            <a:ext cx="0" cy="2484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A3020EA-5815-4B9C-BBCF-4BE310C8E174}"/>
              </a:ext>
            </a:extLst>
          </p:cNvPr>
          <p:cNvCxnSpPr/>
          <p:nvPr/>
        </p:nvCxnSpPr>
        <p:spPr bwMode="auto">
          <a:xfrm>
            <a:off x="5942376" y="3278777"/>
            <a:ext cx="0" cy="2484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42E2B57-BB9D-4ACC-BE67-356D272CDDA4}"/>
              </a:ext>
            </a:extLst>
          </p:cNvPr>
          <p:cNvSpPr txBox="1"/>
          <p:nvPr/>
        </p:nvSpPr>
        <p:spPr>
          <a:xfrm>
            <a:off x="4454878" y="5704448"/>
            <a:ext cx="1323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4252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Linear Systems by Substitution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346075" indent="-346075">
              <a:spcBef>
                <a:spcPts val="0"/>
              </a:spcBef>
            </a:pPr>
            <a:r>
              <a:rPr lang="en-US" b="1" dirty="0"/>
              <a:t>1. </a:t>
            </a:r>
            <a:r>
              <a:rPr lang="en-US" dirty="0"/>
              <a:t>Solve either of the equations for one variable in terms of the other. (If one of the equations is already in this form, you can skip this step.)</a:t>
            </a:r>
          </a:p>
          <a:p>
            <a:pPr marL="346075" indent="-346075">
              <a:spcBef>
                <a:spcPts val="0"/>
              </a:spcBef>
            </a:pPr>
            <a:r>
              <a:rPr lang="en-US" b="1" dirty="0"/>
              <a:t>2. </a:t>
            </a:r>
            <a:r>
              <a:rPr lang="en-US" dirty="0"/>
              <a:t>Substitute the expression found in step 1 into the </a:t>
            </a:r>
            <a:r>
              <a:rPr lang="en-US" i="1" dirty="0"/>
              <a:t>other </a:t>
            </a:r>
            <a:r>
              <a:rPr lang="en-US" dirty="0"/>
              <a:t>equation. This will result in an equation in one variable.</a:t>
            </a:r>
          </a:p>
          <a:p>
            <a:pPr marL="346075" indent="-346075">
              <a:spcBef>
                <a:spcPts val="0"/>
              </a:spcBef>
            </a:pPr>
            <a:r>
              <a:rPr lang="en-US" b="1" dirty="0"/>
              <a:t>3. </a:t>
            </a:r>
            <a:r>
              <a:rPr lang="en-US" dirty="0"/>
              <a:t>Solve the equation containing one variable.</a:t>
            </a:r>
          </a:p>
          <a:p>
            <a:pPr marL="346075" indent="-346075">
              <a:spcBef>
                <a:spcPts val="0"/>
              </a:spcBef>
            </a:pPr>
            <a:r>
              <a:rPr lang="en-US" b="1" dirty="0"/>
              <a:t>4. </a:t>
            </a:r>
            <a:r>
              <a:rPr lang="en-US" dirty="0"/>
              <a:t>Back-substitute the value found in step 3 into one of the original equations. Simplify and find the value of the remaining variable.</a:t>
            </a:r>
          </a:p>
          <a:p>
            <a:pPr marL="346075" indent="-346075">
              <a:spcBef>
                <a:spcPts val="0"/>
              </a:spcBef>
            </a:pPr>
            <a:r>
              <a:rPr lang="en-US" b="1" dirty="0"/>
              <a:t>5. </a:t>
            </a:r>
            <a:r>
              <a:rPr lang="en-US" dirty="0"/>
              <a:t>Check the proposed solution in both of the system’s given equations.</a:t>
            </a:r>
          </a:p>
        </p:txBody>
      </p:sp>
    </p:spTree>
    <p:extLst>
      <p:ext uri="{BB962C8B-B14F-4D97-AF65-F5344CB8AC3E}">
        <p14:creationId xmlns:p14="http://schemas.microsoft.com/office/powerpoint/2010/main" val="39052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Solving a System by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Solve by the substitution method: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altLang="en-US" dirty="0"/>
              </a:p>
              <a:p>
                <a:r>
                  <a:rPr lang="en-US" dirty="0"/>
                  <a:t>Solution:</a:t>
                </a:r>
              </a:p>
              <a:p>
                <a:pPr marL="0" indent="0"/>
                <a:r>
                  <a:rPr lang="en-US" altLang="en-US" b="1" dirty="0"/>
                  <a:t>Step 1  Solve either of the equations for one variable in terms of the other.</a:t>
                </a:r>
              </a:p>
              <a:p>
                <a:pPr marL="0" indent="0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Bef>
                    <a:spcPts val="0"/>
                  </a:spcBef>
                </a:pPr>
                <a:r>
                  <a:rPr lang="en-US" altLang="en-US" b="0" dirty="0"/>
                  <a:t> 				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pPr marL="0" indent="0"/>
                <a:r>
                  <a:rPr lang="en-US" altLang="en-US" b="1" dirty="0"/>
                  <a:t>Step 2  Substitute the expression from step 1 into the other equation.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b="-1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2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Solving a System by Substitution</a:t>
            </a:r>
            <a:br>
              <a:rPr lang="en-US" altLang="en-US" dirty="0"/>
            </a:br>
            <a:r>
              <a:rPr lang="en-US" altLang="en-US" i="1" dirty="0"/>
              <a:t>(continued)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 dirty="0"/>
              <a:t>Step 3  Solve the resulting equation containing one variable.</a:t>
            </a:r>
          </a:p>
          <a:p>
            <a:pPr marL="0" indent="0"/>
            <a:r>
              <a:rPr lang="en-US" altLang="en-US" dirty="0"/>
              <a:t>		3</a:t>
            </a:r>
            <a:r>
              <a:rPr lang="en-US" altLang="en-US" i="1" dirty="0"/>
              <a:t>x</a:t>
            </a:r>
            <a:r>
              <a:rPr lang="en-US" altLang="en-US" dirty="0"/>
              <a:t> + 2(–2</a:t>
            </a:r>
            <a:r>
              <a:rPr lang="en-US" altLang="en-US" i="1" dirty="0"/>
              <a:t>x</a:t>
            </a:r>
            <a:r>
              <a:rPr lang="en-US" altLang="en-US" dirty="0"/>
              <a:t> + 1) = 4 </a:t>
            </a:r>
          </a:p>
          <a:p>
            <a:pPr marL="0" indent="0"/>
            <a:r>
              <a:rPr lang="en-US" altLang="en-US" dirty="0"/>
              <a:t>		       3</a:t>
            </a:r>
            <a:r>
              <a:rPr lang="en-US" altLang="en-US" i="1" dirty="0"/>
              <a:t>x</a:t>
            </a:r>
            <a:r>
              <a:rPr lang="en-US" altLang="en-US" dirty="0"/>
              <a:t> – 4</a:t>
            </a:r>
            <a:r>
              <a:rPr lang="en-US" altLang="en-US" i="1" dirty="0"/>
              <a:t>x </a:t>
            </a:r>
            <a:r>
              <a:rPr lang="en-US" altLang="en-US" dirty="0"/>
              <a:t>+ 2 = 4 </a:t>
            </a:r>
          </a:p>
          <a:p>
            <a:pPr marL="0" indent="0"/>
            <a:r>
              <a:rPr lang="en-US" altLang="en-US" dirty="0"/>
              <a:t>			     –</a:t>
            </a:r>
            <a:r>
              <a:rPr lang="en-US" altLang="en-US" i="1" dirty="0"/>
              <a:t>x</a:t>
            </a:r>
            <a:r>
              <a:rPr lang="en-US" altLang="en-US" dirty="0"/>
              <a:t> + 2 = 4 </a:t>
            </a:r>
          </a:p>
          <a:p>
            <a:pPr marL="0" indent="0"/>
            <a:r>
              <a:rPr lang="en-US" altLang="en-US" dirty="0"/>
              <a:t>				 –</a:t>
            </a:r>
            <a:r>
              <a:rPr lang="en-US" altLang="en-US" i="1" dirty="0"/>
              <a:t>x</a:t>
            </a:r>
            <a:r>
              <a:rPr lang="en-US" altLang="en-US" dirty="0"/>
              <a:t> = 2 </a:t>
            </a:r>
          </a:p>
          <a:p>
            <a:pPr marL="0" indent="0"/>
            <a:r>
              <a:rPr lang="en-US" altLang="en-US" i="1" dirty="0"/>
              <a:t>				   x</a:t>
            </a:r>
            <a:r>
              <a:rPr lang="en-US" altLang="en-US" dirty="0"/>
              <a:t> = –2</a:t>
            </a:r>
            <a:endParaRPr lang="en-US" altLang="en-US" i="1" dirty="0"/>
          </a:p>
          <a:p>
            <a:endParaRPr lang="en-US" altLang="en-US" dirty="0"/>
          </a:p>
          <a:p>
            <a:pPr marL="0" indent="0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2333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Solving a System by Substitution</a:t>
            </a:r>
            <a:br>
              <a:rPr lang="en-US" altLang="en-US" dirty="0"/>
            </a:br>
            <a:r>
              <a:rPr lang="en-US" altLang="en-US" i="1" dirty="0"/>
              <a:t>(continued)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 dirty="0"/>
              <a:t>Step 4  Back-substitute the obtained value into one of the original equations.</a:t>
            </a:r>
          </a:p>
          <a:p>
            <a:pPr marL="0" indent="0"/>
            <a:r>
              <a:rPr lang="en-US" altLang="en-US" b="1" dirty="0"/>
              <a:t>		</a:t>
            </a:r>
            <a:r>
              <a:rPr lang="en-US" altLang="en-US" dirty="0"/>
              <a:t>3</a:t>
            </a:r>
            <a:r>
              <a:rPr lang="en-US" altLang="en-US" i="1" dirty="0"/>
              <a:t>x</a:t>
            </a:r>
            <a:r>
              <a:rPr lang="en-US" altLang="en-US" dirty="0"/>
              <a:t> + 2</a:t>
            </a:r>
            <a:r>
              <a:rPr lang="en-US" altLang="en-US" i="1" dirty="0"/>
              <a:t>y</a:t>
            </a:r>
            <a:r>
              <a:rPr lang="en-US" altLang="en-US" dirty="0"/>
              <a:t> = 4 </a:t>
            </a:r>
          </a:p>
          <a:p>
            <a:pPr marL="0" indent="0"/>
            <a:r>
              <a:rPr lang="en-US" altLang="en-US" b="1" dirty="0"/>
              <a:t>	     </a:t>
            </a:r>
            <a:r>
              <a:rPr lang="en-US" altLang="en-US" dirty="0"/>
              <a:t>3(–2) + 2</a:t>
            </a:r>
            <a:r>
              <a:rPr lang="en-US" altLang="en-US" i="1" dirty="0"/>
              <a:t>y</a:t>
            </a:r>
            <a:r>
              <a:rPr lang="en-US" altLang="en-US" dirty="0"/>
              <a:t> = 4</a:t>
            </a:r>
          </a:p>
          <a:p>
            <a:pPr marL="0" indent="0"/>
            <a:r>
              <a:rPr lang="en-US" altLang="en-US" b="1" dirty="0"/>
              <a:t>		</a:t>
            </a:r>
            <a:r>
              <a:rPr lang="en-US" altLang="en-US" dirty="0"/>
              <a:t>–6 + 2</a:t>
            </a:r>
            <a:r>
              <a:rPr lang="en-US" altLang="en-US" i="1" dirty="0"/>
              <a:t>y</a:t>
            </a:r>
            <a:r>
              <a:rPr lang="en-US" altLang="en-US" dirty="0"/>
              <a:t> = 4</a:t>
            </a:r>
          </a:p>
          <a:p>
            <a:pPr marL="0" indent="0"/>
            <a:r>
              <a:rPr lang="en-US" altLang="en-US" dirty="0"/>
              <a:t>		        2</a:t>
            </a:r>
            <a:r>
              <a:rPr lang="en-US" altLang="en-US" i="1" dirty="0"/>
              <a:t>y</a:t>
            </a:r>
            <a:r>
              <a:rPr lang="en-US" altLang="en-US" dirty="0"/>
              <a:t> = 10</a:t>
            </a:r>
          </a:p>
          <a:p>
            <a:pPr marL="0" indent="0"/>
            <a:r>
              <a:rPr lang="en-US" altLang="en-US" i="1" dirty="0"/>
              <a:t>			y</a:t>
            </a:r>
            <a:r>
              <a:rPr lang="en-US" altLang="en-US" dirty="0"/>
              <a:t> = 5 </a:t>
            </a:r>
            <a:endParaRPr lang="en-US" altLang="en-US" i="1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proposed solution is (–2, 5). A check will show that the ordered pair satisfies both equations. The solution set </a:t>
            </a:r>
            <a:br>
              <a:rPr lang="en-US" altLang="en-US" dirty="0"/>
            </a:br>
            <a:r>
              <a:rPr lang="en-US" altLang="en-US" dirty="0"/>
              <a:t>is {(–2, 5)}.</a:t>
            </a:r>
          </a:p>
          <a:p>
            <a:pPr marL="0" indent="0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7820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15453</TotalTime>
  <Words>1439</Words>
  <Application>Microsoft Office PowerPoint</Application>
  <PresentationFormat>Letter Paper (8.5x11 in)</PresentationFormat>
  <Paragraphs>206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Tahoma</vt:lpstr>
      <vt:lpstr>Times New Roman</vt:lpstr>
      <vt:lpstr>Arial Narrow</vt:lpstr>
      <vt:lpstr>Cambria Math</vt:lpstr>
      <vt:lpstr>Calibri</vt:lpstr>
      <vt:lpstr>3_Custom Design</vt:lpstr>
      <vt:lpstr>Equation</vt:lpstr>
      <vt:lpstr>PowerPoint Presentation</vt:lpstr>
      <vt:lpstr>Objectives</vt:lpstr>
      <vt:lpstr>Systems of Linear  Equations and  Their Solutions</vt:lpstr>
      <vt:lpstr>Example 1a:  Determining Whether Ordered Pairs are Solutions of a System</vt:lpstr>
      <vt:lpstr>Example 1b:  Determining Whether Ordered Pairs are Solutions of a System</vt:lpstr>
      <vt:lpstr>Solving Linear Systems by Substitution</vt:lpstr>
      <vt:lpstr>Example 2:  Solving a System by Substitution</vt:lpstr>
      <vt:lpstr>Example 2:  Solving a System by Substitution (continued)</vt:lpstr>
      <vt:lpstr>Example 2:  Solving a System by Substitution (continued)</vt:lpstr>
      <vt:lpstr>Solving Linear Systems by Addition</vt:lpstr>
      <vt:lpstr>Solving Linear Systems by Addition (continued)</vt:lpstr>
      <vt:lpstr>Example 3:  Solving a System by the Addition Method</vt:lpstr>
      <vt:lpstr>Example 3:  Solving a System by the Addition Method     (continued)</vt:lpstr>
      <vt:lpstr>Example 3:  Solving a System by the Addition Method (continued)</vt:lpstr>
      <vt:lpstr>The Number of Solutions to a  System of Two Linear Equations</vt:lpstr>
      <vt:lpstr>Example 5:  A System with No Solution</vt:lpstr>
      <vt:lpstr>Example 5:  A System with No Solution   (continued)</vt:lpstr>
      <vt:lpstr>Example 6:  A System with Infinitely Many Solutions</vt:lpstr>
      <vt:lpstr>Example 6:  A System with Infinitely Many Solutions     (continued)</vt:lpstr>
      <vt:lpstr>Revenue and Cost Functions</vt:lpstr>
      <vt:lpstr>Example 7:  Finding a Break-Even Point</vt:lpstr>
      <vt:lpstr>Example 7:  Finding a Break-Even Point   (continued)</vt:lpstr>
      <vt:lpstr>Example 7:  Finding a Break-Even Point (continued)</vt:lpstr>
      <vt:lpstr>Example 7:  Finding a Break-Even Point 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1072</cp:revision>
  <cp:lastPrinted>2001-11-04T00:51:13Z</cp:lastPrinted>
  <dcterms:created xsi:type="dcterms:W3CDTF">2005-02-25T19:46:41Z</dcterms:created>
  <dcterms:modified xsi:type="dcterms:W3CDTF">2023-01-01T06:26:16Z</dcterms:modified>
</cp:coreProperties>
</file>