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5" r:id="rId1"/>
  </p:sldMasterIdLst>
  <p:notesMasterIdLst>
    <p:notesMasterId r:id="rId28"/>
  </p:notesMasterIdLst>
  <p:handoutMasterIdLst>
    <p:handoutMasterId r:id="rId29"/>
  </p:handoutMasterIdLst>
  <p:sldIdLst>
    <p:sldId id="1005" r:id="rId2"/>
    <p:sldId id="1086" r:id="rId3"/>
    <p:sldId id="1087" r:id="rId4"/>
    <p:sldId id="1088" r:id="rId5"/>
    <p:sldId id="1089" r:id="rId6"/>
    <p:sldId id="1090" r:id="rId7"/>
    <p:sldId id="1092" r:id="rId8"/>
    <p:sldId id="1093" r:id="rId9"/>
    <p:sldId id="1112" r:id="rId10"/>
    <p:sldId id="1096" r:id="rId11"/>
    <p:sldId id="1097" r:id="rId12"/>
    <p:sldId id="1098" r:id="rId13"/>
    <p:sldId id="1100" r:id="rId14"/>
    <p:sldId id="1101" r:id="rId15"/>
    <p:sldId id="1102" r:id="rId16"/>
    <p:sldId id="1103" r:id="rId17"/>
    <p:sldId id="1104" r:id="rId18"/>
    <p:sldId id="1106" r:id="rId19"/>
    <p:sldId id="1107" r:id="rId20"/>
    <p:sldId id="1108" r:id="rId21"/>
    <p:sldId id="1109" r:id="rId22"/>
    <p:sldId id="1111" r:id="rId23"/>
    <p:sldId id="1116" r:id="rId24"/>
    <p:sldId id="1113" r:id="rId25"/>
    <p:sldId id="1114" r:id="rId26"/>
    <p:sldId id="1115" r:id="rId27"/>
  </p:sldIdLst>
  <p:sldSz cx="9144000" cy="6858000" type="letter"/>
  <p:notesSz cx="6858000" cy="9144000"/>
  <p:embeddedFontLst>
    <p:embeddedFont>
      <p:font typeface="Cambria Math" pitchFamily="18" charset="0"/>
      <p:regular r:id="rId30"/>
    </p:embeddedFont>
    <p:embeddedFont>
      <p:font typeface="Calibri" pitchFamily="34" charset="0"/>
      <p:regular r:id="rId31"/>
      <p:bold r:id="rId32"/>
      <p:italic r:id="rId33"/>
      <p:boldItalic r:id="rId34"/>
    </p:embeddedFont>
    <p:embeddedFont>
      <p:font typeface="Tahoma" pitchFamily="34" charset="0"/>
      <p:regular r:id="rId35"/>
      <p:bold r:id="rId36"/>
    </p:embeddedFont>
    <p:embeddedFont>
      <p:font typeface="Arial Narrow" pitchFamily="34" charset="0"/>
      <p:regular r:id="rId37"/>
      <p:bold r:id="rId38"/>
      <p:italic r:id="rId39"/>
      <p:boldItalic r:id="rId40"/>
    </p:embeddedFont>
  </p:embeddedFontLst>
  <p:custDataLst>
    <p:tags r:id="rId41"/>
  </p:custDataLst>
  <p:defaultTextStyle>
    <a:defPPr>
      <a:defRPr lang="en-CA"/>
    </a:defPPr>
    <a:lvl1pPr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5pPr>
    <a:lvl6pPr marL="2286000" algn="l" defTabSz="914400" rtl="0" eaLnBrk="1" latinLnBrk="0" hangingPunct="1">
      <a:defRPr sz="2800" kern="1200">
        <a:solidFill>
          <a:srgbClr val="3333FF"/>
        </a:solidFill>
        <a:latin typeface="Times New Roman" panose="02020603050405020304" pitchFamily="18" charset="0"/>
        <a:ea typeface="+mn-ea"/>
        <a:cs typeface="+mn-cs"/>
      </a:defRPr>
    </a:lvl6pPr>
    <a:lvl7pPr marL="2743200" algn="l" defTabSz="914400" rtl="0" eaLnBrk="1" latinLnBrk="0" hangingPunct="1">
      <a:defRPr sz="2800" kern="1200">
        <a:solidFill>
          <a:srgbClr val="3333FF"/>
        </a:solidFill>
        <a:latin typeface="Times New Roman" panose="02020603050405020304" pitchFamily="18" charset="0"/>
        <a:ea typeface="+mn-ea"/>
        <a:cs typeface="+mn-cs"/>
      </a:defRPr>
    </a:lvl7pPr>
    <a:lvl8pPr marL="3200400" algn="l" defTabSz="914400" rtl="0" eaLnBrk="1" latinLnBrk="0" hangingPunct="1">
      <a:defRPr sz="2800" kern="1200">
        <a:solidFill>
          <a:srgbClr val="3333FF"/>
        </a:solidFill>
        <a:latin typeface="Times New Roman" panose="02020603050405020304" pitchFamily="18" charset="0"/>
        <a:ea typeface="+mn-ea"/>
        <a:cs typeface="+mn-cs"/>
      </a:defRPr>
    </a:lvl8pPr>
    <a:lvl9pPr marL="3657600" algn="l" defTabSz="914400" rtl="0" eaLnBrk="1" latinLnBrk="0" hangingPunct="1">
      <a:defRPr sz="2800" kern="1200">
        <a:solidFill>
          <a:srgbClr val="3333FF"/>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3709">
          <p15:clr>
            <a:srgbClr val="A4A3A4"/>
          </p15:clr>
        </p15:guide>
        <p15:guide id="2" orient="horz" pos="910">
          <p15:clr>
            <a:srgbClr val="A4A3A4"/>
          </p15:clr>
        </p15:guide>
        <p15:guide id="3" pos="2888">
          <p15:clr>
            <a:srgbClr val="A4A3A4"/>
          </p15:clr>
        </p15:guide>
        <p15:guide id="4" pos="179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234"/>
    <a:srgbClr val="ADDFE5"/>
    <a:srgbClr val="6F2C91"/>
    <a:srgbClr val="0000FF"/>
    <a:srgbClr val="3399FF"/>
    <a:srgbClr val="006666"/>
    <a:srgbClr val="E86542"/>
    <a:srgbClr val="4F2270"/>
    <a:srgbClr val="441D6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70" autoAdjust="0"/>
    <p:restoredTop sz="93129" autoAdjust="0"/>
  </p:normalViewPr>
  <p:slideViewPr>
    <p:cSldViewPr snapToGrid="0" snapToObjects="1">
      <p:cViewPr>
        <p:scale>
          <a:sx n="64" d="100"/>
          <a:sy n="64" d="100"/>
        </p:scale>
        <p:origin x="-552" y="-36"/>
      </p:cViewPr>
      <p:guideLst>
        <p:guide orient="horz" pos="3709"/>
        <p:guide orient="horz" pos="910"/>
        <p:guide pos="2888"/>
        <p:guide pos="17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780" y="17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04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Tahoma" pitchFamily="34" charset="0"/>
              </a:defRPr>
            </a:lvl1pPr>
          </a:lstStyle>
          <a:p>
            <a:pPr>
              <a:defRPr/>
            </a:pPr>
            <a:endParaRPr lang="en-CA"/>
          </a:p>
        </p:txBody>
      </p:sp>
      <p:sp>
        <p:nvSpPr>
          <p:cNvPr id="604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Tahoma" panose="020B0604030504040204" pitchFamily="34" charset="0"/>
              </a:defRPr>
            </a:lvl1pPr>
          </a:lstStyle>
          <a:p>
            <a:pPr>
              <a:defRPr/>
            </a:pPr>
            <a:fld id="{10E77270-D752-4A69-956D-54DE5394951C}" type="slidenum">
              <a:rPr lang="en-CA" altLang="en-US"/>
              <a:pPr>
                <a:defRPr/>
              </a:pPr>
              <a:t>‹#›</a:t>
            </a:fld>
            <a:endParaRPr lang="en-CA" altLang="en-US"/>
          </a:p>
        </p:txBody>
      </p:sp>
    </p:spTree>
    <p:extLst>
      <p:ext uri="{BB962C8B-B14F-4D97-AF65-F5344CB8AC3E}">
        <p14:creationId xmlns:p14="http://schemas.microsoft.com/office/powerpoint/2010/main" val="302484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14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Tahoma" pitchFamily="34" charset="0"/>
              </a:defRPr>
            </a:lvl1pPr>
          </a:lstStyle>
          <a:p>
            <a:pPr>
              <a:defRPr/>
            </a:pPr>
            <a:endParaRPr lang="en-CA"/>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Tahoma" panose="020B0604030504040204" pitchFamily="34" charset="0"/>
              </a:defRPr>
            </a:lvl1pPr>
          </a:lstStyle>
          <a:p>
            <a:pPr>
              <a:defRPr/>
            </a:pPr>
            <a:fld id="{A3830591-CFF9-4851-8FC0-8C47E8236FC5}" type="slidenum">
              <a:rPr lang="en-CA" altLang="en-US"/>
              <a:pPr>
                <a:defRPr/>
              </a:pPr>
              <a:t>‹#›</a:t>
            </a:fld>
            <a:endParaRPr lang="en-CA" altLang="en-US"/>
          </a:p>
        </p:txBody>
      </p:sp>
    </p:spTree>
    <p:extLst>
      <p:ext uri="{BB962C8B-B14F-4D97-AF65-F5344CB8AC3E}">
        <p14:creationId xmlns:p14="http://schemas.microsoft.com/office/powerpoint/2010/main" val="34140898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Arial" charset="0"/>
        <a:ea typeface="+mn-ea"/>
        <a:cs typeface="+mn-cs"/>
      </a:defRPr>
    </a:lvl1pPr>
    <a:lvl2pPr marL="457200" algn="l" rtl="0" eaLnBrk="0" fontAlgn="base" hangingPunct="0">
      <a:spcBef>
        <a:spcPct val="30000"/>
      </a:spcBef>
      <a:spcAft>
        <a:spcPct val="0"/>
      </a:spcAft>
      <a:defRPr sz="16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defRPr>
            </a:lvl1pPr>
            <a:lvl2pPr marL="742950" indent="-285750">
              <a:spcBef>
                <a:spcPct val="30000"/>
              </a:spcBef>
              <a:defRPr sz="16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3E9E9A-F84E-4838-87B3-CFAE17ACD626}" type="slidenum">
              <a:rPr lang="en-CA" altLang="en-US" smtClean="0">
                <a:latin typeface="Tahoma" panose="020B0604030504040204" pitchFamily="34" charset="0"/>
              </a:rPr>
              <a:pPr>
                <a:spcBef>
                  <a:spcPct val="0"/>
                </a:spcBef>
              </a:pPr>
              <a:t>1</a:t>
            </a:fld>
            <a:endParaRPr lang="en-CA" altLang="en-US">
              <a:latin typeface="Tahoma" panose="020B0604030504040204"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163337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16305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07963" y="1187450"/>
            <a:ext cx="8705850" cy="5121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030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16613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786" y="0"/>
            <a:ext cx="9006214" cy="1176338"/>
          </a:xfrm>
        </p:spPr>
        <p:txBody>
          <a:bodyPr/>
          <a:lstStyle/>
          <a:p>
            <a:r>
              <a:rPr lang="en-US"/>
              <a:t>Click to edit Master title style</a:t>
            </a:r>
          </a:p>
        </p:txBody>
      </p:sp>
      <p:sp>
        <p:nvSpPr>
          <p:cNvPr id="3" name="Content Placeholder 2"/>
          <p:cNvSpPr>
            <a:spLocks noGrp="1"/>
          </p:cNvSpPr>
          <p:nvPr>
            <p:ph sz="half" idx="1"/>
          </p:nvPr>
        </p:nvSpPr>
        <p:spPr>
          <a:xfrm>
            <a:off x="457200" y="1176338"/>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76338"/>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996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9738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6420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84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2734" y="0"/>
            <a:ext cx="9031266" cy="973138"/>
          </a:xfrm>
        </p:spPr>
        <p:txBody>
          <a:bodyPr/>
          <a:lstStyle/>
          <a:p>
            <a:r>
              <a:rPr lang="en-US"/>
              <a:t>Click to edit Master title style</a:t>
            </a:r>
          </a:p>
        </p:txBody>
      </p:sp>
      <p:sp>
        <p:nvSpPr>
          <p:cNvPr id="3" name="Table Placeholder 2"/>
          <p:cNvSpPr>
            <a:spLocks noGrp="1"/>
          </p:cNvSpPr>
          <p:nvPr>
            <p:ph type="tbl" idx="1"/>
          </p:nvPr>
        </p:nvSpPr>
        <p:spPr>
          <a:xfrm>
            <a:off x="457200" y="1176338"/>
            <a:ext cx="8229600" cy="4949825"/>
          </a:xfrm>
        </p:spPr>
        <p:txBody>
          <a:bodyPr/>
          <a:lstStyle/>
          <a:p>
            <a:pPr lvl="0"/>
            <a:endParaRPr lang="en-US" noProof="0"/>
          </a:p>
        </p:txBody>
      </p:sp>
    </p:spTree>
    <p:extLst>
      <p:ext uri="{BB962C8B-B14F-4D97-AF65-F5344CB8AC3E}">
        <p14:creationId xmlns:p14="http://schemas.microsoft.com/office/powerpoint/2010/main" val="108311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ext Box 6"/>
          <p:cNvSpPr txBox="1">
            <a:spLocks noChangeArrowheads="1"/>
          </p:cNvSpPr>
          <p:nvPr userDrawn="1"/>
        </p:nvSpPr>
        <p:spPr bwMode="auto">
          <a:xfrm>
            <a:off x="1058863" y="0"/>
            <a:ext cx="1785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algn="ctr" eaLnBrk="1" hangingPunct="1">
              <a:defRPr/>
            </a:pPr>
            <a:endParaRPr lang="en-US" altLang="en-US" sz="2400">
              <a:solidFill>
                <a:schemeClr val="tx1"/>
              </a:solidFill>
              <a:latin typeface="Arial" panose="020B0604020202020204" pitchFamily="34" charset="0"/>
            </a:endParaRPr>
          </a:p>
        </p:txBody>
      </p:sp>
      <p:sp>
        <p:nvSpPr>
          <p:cNvPr id="1027" name="Text Box 8"/>
          <p:cNvSpPr txBox="1">
            <a:spLocks noChangeArrowheads="1"/>
          </p:cNvSpPr>
          <p:nvPr userDrawn="1"/>
        </p:nvSpPr>
        <p:spPr bwMode="auto">
          <a:xfrm>
            <a:off x="0" y="85725"/>
            <a:ext cx="1785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algn="r" eaLnBrk="1" hangingPunct="1">
              <a:defRPr/>
            </a:pPr>
            <a:endParaRPr lang="en-US" altLang="en-US" sz="4400">
              <a:solidFill>
                <a:srgbClr val="FEE692"/>
              </a:solidFill>
              <a:latin typeface="Arial Narrow" panose="020B0606020202030204" pitchFamily="34" charset="0"/>
            </a:endParaRPr>
          </a:p>
        </p:txBody>
      </p:sp>
      <p:sp>
        <p:nvSpPr>
          <p:cNvPr id="1028" name="Rectangle 8"/>
          <p:cNvSpPr>
            <a:spLocks noGrp="1" noChangeArrowheads="1"/>
          </p:cNvSpPr>
          <p:nvPr>
            <p:ph type="title"/>
          </p:nvPr>
        </p:nvSpPr>
        <p:spPr bwMode="auto">
          <a:xfrm>
            <a:off x="207962" y="0"/>
            <a:ext cx="8705851"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dirty="0"/>
          </a:p>
        </p:txBody>
      </p:sp>
      <p:sp>
        <p:nvSpPr>
          <p:cNvPr id="1029" name="Rectangle 3"/>
          <p:cNvSpPr>
            <a:spLocks noGrp="1" noChangeArrowheads="1"/>
          </p:cNvSpPr>
          <p:nvPr>
            <p:ph type="body" idx="1"/>
          </p:nvPr>
        </p:nvSpPr>
        <p:spPr bwMode="auto">
          <a:xfrm>
            <a:off x="207963" y="1187450"/>
            <a:ext cx="870585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17" descr="Pearson_Strap_Bound_White"/>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0" y="6356350"/>
            <a:ext cx="1909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0"/>
          <p:cNvSpPr>
            <a:spLocks noChangeArrowheads="1"/>
          </p:cNvSpPr>
          <p:nvPr userDrawn="1"/>
        </p:nvSpPr>
        <p:spPr bwMode="gray">
          <a:xfrm>
            <a:off x="0" y="6407150"/>
            <a:ext cx="9144000" cy="457200"/>
          </a:xfrm>
          <a:prstGeom prst="rect">
            <a:avLst/>
          </a:prstGeom>
          <a:solidFill>
            <a:srgbClr val="B2D234"/>
          </a:solidFill>
          <a:ln>
            <a:noFill/>
          </a:ln>
          <a:effectLst/>
        </p:spPr>
        <p:txBody>
          <a:bodyPr wrap="none" lIns="0" tIns="0" rIns="0" bIns="0" anchor="ct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endParaRPr lang="en-US" altLang="en-US"/>
          </a:p>
        </p:txBody>
      </p:sp>
      <p:sp>
        <p:nvSpPr>
          <p:cNvPr id="1032" name="TextBox 16"/>
          <p:cNvSpPr txBox="1">
            <a:spLocks noChangeArrowheads="1"/>
          </p:cNvSpPr>
          <p:nvPr userDrawn="1"/>
        </p:nvSpPr>
        <p:spPr bwMode="auto">
          <a:xfrm>
            <a:off x="3435350" y="6503988"/>
            <a:ext cx="3559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r>
              <a:rPr lang="en-US" altLang="en-US" sz="1200" dirty="0">
                <a:solidFill>
                  <a:schemeClr val="tx1"/>
                </a:solidFill>
                <a:cs typeface="Times New Roman" panose="02020603050405020304" pitchFamily="18" charset="0"/>
              </a:rPr>
              <a:t>Copyright © 2022, 2018, 2014 Pearson Education, Inc.</a:t>
            </a:r>
          </a:p>
        </p:txBody>
      </p:sp>
      <p:sp>
        <p:nvSpPr>
          <p:cNvPr id="1033" name="TextBox 17"/>
          <p:cNvSpPr txBox="1">
            <a:spLocks noChangeArrowheads="1"/>
          </p:cNvSpPr>
          <p:nvPr userDrawn="1"/>
        </p:nvSpPr>
        <p:spPr bwMode="auto">
          <a:xfrm>
            <a:off x="7545388" y="6461125"/>
            <a:ext cx="136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r>
              <a:rPr lang="en-US" altLang="en-US" sz="1800" dirty="0">
                <a:solidFill>
                  <a:schemeClr val="tx1"/>
                </a:solidFill>
                <a:latin typeface="Arial" panose="020B0604020202020204" pitchFamily="34" charset="0"/>
                <a:cs typeface="Arial" panose="020B0604020202020204" pitchFamily="34" charset="0"/>
              </a:rPr>
              <a:t>Slide - </a:t>
            </a:r>
            <a:fld id="{8DC64570-7FD5-4F38-8852-F169A1C7DD12}" type="slidenum">
              <a:rPr lang="en-US" altLang="en-US" sz="1800" smtClean="0">
                <a:solidFill>
                  <a:schemeClr val="tx1"/>
                </a:solidFill>
                <a:latin typeface="Arial" panose="020B0604020202020204" pitchFamily="34" charset="0"/>
                <a:cs typeface="Arial" panose="020B0604020202020204" pitchFamily="34" charset="0"/>
              </a:rPr>
              <a:pPr eaLnBrk="1" hangingPunct="1">
                <a:defRPr/>
              </a:pPr>
              <a:t>‹#›</a:t>
            </a:fld>
            <a:endParaRPr lang="en-US" altLang="en-US" sz="1800" dirty="0">
              <a:solidFill>
                <a:schemeClr val="tx1"/>
              </a:solidFill>
              <a:latin typeface="Arial" panose="020B0604020202020204" pitchFamily="34" charset="0"/>
              <a:cs typeface="Arial" panose="020B0604020202020204" pitchFamily="34" charset="0"/>
            </a:endParaRPr>
          </a:p>
        </p:txBody>
      </p:sp>
      <p:pic>
        <p:nvPicPr>
          <p:cNvPr id="1034" name="Shape 40"/>
          <p:cNvPicPr preferRelativeResize="0">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07963" y="6472238"/>
            <a:ext cx="10826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6"/>
          <p:cNvSpPr txBox="1">
            <a:spLocks noChangeArrowheads="1"/>
          </p:cNvSpPr>
          <p:nvPr userDrawn="1"/>
        </p:nvSpPr>
        <p:spPr bwMode="auto">
          <a:xfrm>
            <a:off x="1363663" y="6524625"/>
            <a:ext cx="21209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spcBef>
                <a:spcPts val="0"/>
              </a:spcBef>
              <a:spcAft>
                <a:spcPts val="1200"/>
              </a:spcAft>
              <a:defRPr/>
            </a:pPr>
            <a:r>
              <a:rPr lang="en-US" sz="1100" b="1" spc="205" dirty="0">
                <a:solidFill>
                  <a:schemeClr val="tx1"/>
                </a:solidFill>
                <a:ea typeface="Calibri" panose="020F0502020204030204" pitchFamily="34" charset="0"/>
              </a:rPr>
              <a:t>ALWAYS LEARNING</a:t>
            </a:r>
          </a:p>
        </p:txBody>
      </p:sp>
      <p:cxnSp>
        <p:nvCxnSpPr>
          <p:cNvPr id="1036" name="Straight Connector 2"/>
          <p:cNvCxnSpPr>
            <a:cxnSpLocks noChangeShapeType="1"/>
          </p:cNvCxnSpPr>
          <p:nvPr userDrawn="1"/>
        </p:nvCxnSpPr>
        <p:spPr bwMode="auto">
          <a:xfrm>
            <a:off x="0" y="1444625"/>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14" name="Rectangle 10">
            <a:extLst>
              <a:ext uri="{FF2B5EF4-FFF2-40B4-BE49-F238E27FC236}">
                <a16:creationId xmlns:a16="http://schemas.microsoft.com/office/drawing/2014/main" xmlns="" id="{EE41540A-272F-497C-8086-CA044A217C48}"/>
              </a:ext>
            </a:extLst>
          </p:cNvPr>
          <p:cNvSpPr>
            <a:spLocks noChangeArrowheads="1"/>
          </p:cNvSpPr>
          <p:nvPr userDrawn="1"/>
        </p:nvSpPr>
        <p:spPr bwMode="gray">
          <a:xfrm>
            <a:off x="-1" y="1008065"/>
            <a:ext cx="9144000" cy="79369"/>
          </a:xfrm>
          <a:prstGeom prst="rect">
            <a:avLst/>
          </a:prstGeom>
          <a:solidFill>
            <a:srgbClr val="B2D234"/>
          </a:solidFill>
          <a:ln>
            <a:noFill/>
          </a:ln>
          <a:effectLst/>
        </p:spPr>
        <p:txBody>
          <a:bodyPr wrap="none" lIns="0" tIns="0" rIns="0" bIns="0" anchor="ct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endParaRPr lang="en-US" altLang="en-US"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7" r:id="rId8"/>
  </p:sldLayoutIdLst>
  <p:hf hdr="0" dt="0"/>
  <p:txStyles>
    <p:titleStyle>
      <a:lvl1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ea typeface="+mj-ea"/>
          <a:cs typeface="+mj-cs"/>
        </a:defRPr>
      </a:lvl1pPr>
      <a:lvl2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2pPr>
      <a:lvl3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3pPr>
      <a:lvl4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4pPr>
      <a:lvl5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5pPr>
      <a:lvl6pPr marL="457200" algn="l" rtl="0" fontAlgn="base">
        <a:lnSpc>
          <a:spcPct val="80000"/>
        </a:lnSpc>
        <a:spcBef>
          <a:spcPct val="0"/>
        </a:spcBef>
        <a:spcAft>
          <a:spcPct val="0"/>
        </a:spcAft>
        <a:defRPr sz="3200" b="1">
          <a:solidFill>
            <a:srgbClr val="FFFFFF"/>
          </a:solidFill>
          <a:latin typeface="Arial Narrow" pitchFamily="34" charset="0"/>
        </a:defRPr>
      </a:lvl6pPr>
      <a:lvl7pPr marL="914400" algn="l" rtl="0" fontAlgn="base">
        <a:lnSpc>
          <a:spcPct val="80000"/>
        </a:lnSpc>
        <a:spcBef>
          <a:spcPct val="0"/>
        </a:spcBef>
        <a:spcAft>
          <a:spcPct val="0"/>
        </a:spcAft>
        <a:defRPr sz="3200" b="1">
          <a:solidFill>
            <a:srgbClr val="FFFFFF"/>
          </a:solidFill>
          <a:latin typeface="Arial Narrow" pitchFamily="34" charset="0"/>
        </a:defRPr>
      </a:lvl7pPr>
      <a:lvl8pPr marL="1371600" algn="l" rtl="0" fontAlgn="base">
        <a:lnSpc>
          <a:spcPct val="80000"/>
        </a:lnSpc>
        <a:spcBef>
          <a:spcPct val="0"/>
        </a:spcBef>
        <a:spcAft>
          <a:spcPct val="0"/>
        </a:spcAft>
        <a:defRPr sz="3200" b="1">
          <a:solidFill>
            <a:srgbClr val="FFFFFF"/>
          </a:solidFill>
          <a:latin typeface="Arial Narrow" pitchFamily="34" charset="0"/>
        </a:defRPr>
      </a:lvl8pPr>
      <a:lvl9pPr marL="1828800" algn="l" rtl="0" fontAlgn="base">
        <a:lnSpc>
          <a:spcPct val="80000"/>
        </a:lnSpc>
        <a:spcBef>
          <a:spcPct val="0"/>
        </a:spcBef>
        <a:spcAft>
          <a:spcPct val="0"/>
        </a:spcAft>
        <a:defRPr sz="3200" b="1">
          <a:solidFill>
            <a:srgbClr val="FFFFFF"/>
          </a:solidFill>
          <a:latin typeface="Arial Narrow" pitchFamily="34" charset="0"/>
        </a:defRPr>
      </a:lvl9pPr>
    </p:titleStyle>
    <p:bodyStyle>
      <a:lvl1pPr algn="l" rtl="0" eaLnBrk="0" fontAlgn="base" hangingPunct="0">
        <a:spcBef>
          <a:spcPct val="20000"/>
        </a:spcBef>
        <a:spcAft>
          <a:spcPct val="0"/>
        </a:spcAft>
        <a:defRPr sz="28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NULL"/></Relationships>
</file>

<file path=ppt/slides/_rels/slide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bwMode="auto">
          <a:xfrm>
            <a:off x="0" y="0"/>
            <a:ext cx="9144000" cy="6411913"/>
          </a:xfrm>
          <a:prstGeom prst="rect">
            <a:avLst/>
          </a:prstGeom>
          <a:solidFill>
            <a:schemeClr val="bg1"/>
          </a:solidFill>
          <a:ln w="9525" cap="flat" cmpd="sng" algn="ctr">
            <a:noFill/>
            <a:prstDash val="solid"/>
            <a:round/>
            <a:headEnd type="none" w="med" len="med"/>
            <a:tailEnd type="none" w="med" len="med"/>
          </a:ln>
          <a:effectLst/>
        </p:spPr>
        <p:txBody>
          <a:bodyPr/>
          <a:lstStyle/>
          <a:p>
            <a:pPr eaLnBrk="1" hangingPunct="1">
              <a:spcBef>
                <a:spcPct val="50000"/>
              </a:spcBef>
              <a:defRPr/>
            </a:pPr>
            <a:endParaRPr lang="en-US" sz="2400">
              <a:latin typeface="Arial" charset="0"/>
            </a:endParaRPr>
          </a:p>
        </p:txBody>
      </p:sp>
      <p:sp>
        <p:nvSpPr>
          <p:cNvPr id="4099" name="Rectangle 22"/>
          <p:cNvSpPr>
            <a:spLocks noChangeArrowheads="1"/>
          </p:cNvSpPr>
          <p:nvPr/>
        </p:nvSpPr>
        <p:spPr bwMode="auto">
          <a:xfrm>
            <a:off x="304800" y="638175"/>
            <a:ext cx="4021138" cy="121920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5400" dirty="0">
                <a:solidFill>
                  <a:srgbClr val="FEE692"/>
                </a:solidFill>
                <a:cs typeface="Times New Roman" panose="02020603050405020304" pitchFamily="18" charset="0"/>
              </a:rPr>
              <a:t> </a:t>
            </a:r>
            <a:r>
              <a:rPr lang="en-US" altLang="en-US" sz="6000" b="1" dirty="0">
                <a:cs typeface="Times New Roman" panose="02020603050405020304" pitchFamily="18" charset="0"/>
              </a:rPr>
              <a:t>Chapter P</a:t>
            </a:r>
          </a:p>
        </p:txBody>
      </p:sp>
      <p:sp>
        <p:nvSpPr>
          <p:cNvPr id="4100" name="Rectangle 3"/>
          <p:cNvSpPr>
            <a:spLocks noChangeArrowheads="1"/>
          </p:cNvSpPr>
          <p:nvPr/>
        </p:nvSpPr>
        <p:spPr bwMode="auto">
          <a:xfrm>
            <a:off x="609600" y="1933575"/>
            <a:ext cx="4191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3600" dirty="0">
                <a:cs typeface="Arial" panose="020B0604020202020204" pitchFamily="34" charset="0"/>
              </a:rPr>
              <a:t>Prerequisites: Fundamental Concepts of Algebra</a:t>
            </a:r>
          </a:p>
        </p:txBody>
      </p:sp>
      <p:sp>
        <p:nvSpPr>
          <p:cNvPr id="4101" name="Text Box 37"/>
          <p:cNvSpPr txBox="1">
            <a:spLocks noChangeArrowheads="1"/>
          </p:cNvSpPr>
          <p:nvPr/>
        </p:nvSpPr>
        <p:spPr bwMode="auto">
          <a:xfrm>
            <a:off x="609599" y="4245817"/>
            <a:ext cx="41001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dirty="0"/>
              <a:t>P.6 Rational Expressions</a:t>
            </a:r>
          </a:p>
        </p:txBody>
      </p:sp>
      <p:pic>
        <p:nvPicPr>
          <p:cNvPr id="5" name="Picture 4" descr="Diagram&#10;&#10;Description automatically generated">
            <a:extLst>
              <a:ext uri="{FF2B5EF4-FFF2-40B4-BE49-F238E27FC236}">
                <a16:creationId xmlns:a16="http://schemas.microsoft.com/office/drawing/2014/main" xmlns="" id="{BE750543-3360-402F-801B-E039FF120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8063" y="638175"/>
            <a:ext cx="4193387" cy="5415702"/>
          </a:xfrm>
          <a:prstGeom prst="rect">
            <a:avLst/>
          </a:prstGeom>
          <a:solidFill>
            <a:srgbClr val="B2D234"/>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Dividing Rational Expressions</a:t>
            </a:r>
          </a:p>
        </p:txBody>
      </p:sp>
      <p:sp>
        <p:nvSpPr>
          <p:cNvPr id="14339" name="Rectangle 3"/>
          <p:cNvSpPr>
            <a:spLocks noGrp="1" noChangeArrowheads="1"/>
          </p:cNvSpPr>
          <p:nvPr>
            <p:ph type="body" idx="1"/>
          </p:nvPr>
        </p:nvSpPr>
        <p:spPr/>
        <p:txBody>
          <a:bodyPr/>
          <a:lstStyle/>
          <a:p>
            <a:pPr marL="0" indent="0"/>
            <a:r>
              <a:rPr lang="en-US" altLang="en-US"/>
              <a:t>The quotient of two rational expressions is the product of the first expression and the multiplicative inverse, or reciprocal, of the second expression.  The reciprocal is found by interchanging the numerator and the denominator.  Thus, </a:t>
            </a:r>
            <a:r>
              <a:rPr lang="en-US" altLang="en-US" b="1"/>
              <a:t>we find the quotient of two rational expressions by inverting the divisor and multiplying</a:t>
            </a:r>
            <a:r>
              <a:rPr lang="en-US" altLang="en-US"/>
              <a:t>.</a:t>
            </a:r>
          </a:p>
        </p:txBody>
      </p:sp>
    </p:spTree>
    <p:extLst>
      <p:ext uri="{BB962C8B-B14F-4D97-AF65-F5344CB8AC3E}">
        <p14:creationId xmlns:p14="http://schemas.microsoft.com/office/powerpoint/2010/main" val="1344845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a:t>Example 4:  Dividing Rational Expressions</a:t>
            </a:r>
          </a:p>
        </p:txBody>
      </p:sp>
      <mc:AlternateContent xmlns:mc="http://schemas.openxmlformats.org/markup-compatibility/2006" xmlns:a14="http://schemas.microsoft.com/office/drawing/2010/main">
        <mc:Choice Requires="a14">
          <p:sp>
            <p:nvSpPr>
              <p:cNvPr id="88067" name="Rectangle 3"/>
              <p:cNvSpPr>
                <a:spLocks noGrp="1" noChangeArrowheads="1"/>
              </p:cNvSpPr>
              <p:nvPr>
                <p:ph type="body" idx="1"/>
              </p:nvPr>
            </p:nvSpPr>
            <p:spPr/>
            <p:txBody>
              <a:bodyPr/>
              <a:lstStyle/>
              <a:p>
                <a:pPr marL="0" indent="0"/>
                <a:r>
                  <a:rPr lang="en-US" altLang="en-US" dirty="0"/>
                  <a:t>Divide: </a:t>
                </a:r>
              </a:p>
              <a:p>
                <a:pPr marL="0" indent="0"/>
                <a:endParaRPr lang="en-US" altLang="en-US" dirty="0"/>
              </a:p>
              <a:p>
                <a:pPr marL="0" indent="0"/>
                <a:r>
                  <a:rPr lang="en-US" altLang="en-US" dirty="0"/>
                  <a:t>Solution: Invert the divisor and multiply.</a:t>
                </a:r>
              </a:p>
              <a:p>
                <a:pPr marL="0" indent="0"/>
                <a:endParaRPr lang="en-US" altLang="en-US" dirty="0"/>
              </a:p>
              <a:p>
                <a:pPr marL="0" indent="0"/>
                <a:endParaRPr lang="en-US" altLang="en-US" dirty="0"/>
              </a:p>
              <a:p>
                <a:pPr marL="0" indent="0"/>
                <a:r>
                  <a:rPr lang="en-US" altLang="en-US" dirty="0"/>
                  <a:t>Factor as many numerators and denominators as possible.</a:t>
                </a:r>
              </a:p>
              <a:p>
                <a:pPr marL="0" indent="0"/>
                <a14:m>
                  <m:oMathPara xmlns:m="http://schemas.openxmlformats.org/officeDocument/2006/math">
                    <m:oMathParaPr>
                      <m:jc m:val="left"/>
                    </m:oMathParaPr>
                    <m:oMath xmlns:m="http://schemas.openxmlformats.org/officeDocument/2006/math">
                      <m:f>
                        <m:fPr>
                          <m:ctrlPr>
                            <a:rPr lang="en-US" sz="2600" i="1">
                              <a:latin typeface="Cambria Math"/>
                            </a:rPr>
                          </m:ctrlPr>
                        </m:fPr>
                        <m:num>
                          <m:sSup>
                            <m:sSupPr>
                              <m:ctrlPr>
                                <a:rPr lang="en-US" sz="2600" i="1">
                                  <a:latin typeface="Cambria Math"/>
                                </a:rPr>
                              </m:ctrlPr>
                            </m:sSupPr>
                            <m:e>
                              <m:r>
                                <a:rPr lang="en-US" sz="2600" i="1">
                                  <a:latin typeface="Cambria Math" panose="02040503050406030204" pitchFamily="18" charset="0"/>
                                </a:rPr>
                                <m:t>𝑥</m:t>
                              </m:r>
                            </m:e>
                            <m:sup>
                              <m:r>
                                <a:rPr lang="en-US" sz="2600">
                                  <a:latin typeface="Cambria Math" panose="02040503050406030204" pitchFamily="18" charset="0"/>
                                </a:rPr>
                                <m:t>2</m:t>
                              </m:r>
                            </m:sup>
                          </m:sSup>
                          <m:r>
                            <a:rPr lang="en-US" sz="2600">
                              <a:latin typeface="Cambria Math" panose="02040503050406030204" pitchFamily="18" charset="0"/>
                            </a:rPr>
                            <m:t>−2</m:t>
                          </m:r>
                          <m:r>
                            <a:rPr lang="en-US" sz="2600" i="1">
                              <a:latin typeface="Cambria Math" panose="02040503050406030204" pitchFamily="18" charset="0"/>
                            </a:rPr>
                            <m:t>𝑥</m:t>
                          </m:r>
                          <m:r>
                            <a:rPr lang="en-US" sz="2600">
                              <a:latin typeface="Cambria Math" panose="02040503050406030204" pitchFamily="18" charset="0"/>
                            </a:rPr>
                            <m:t>+1</m:t>
                          </m:r>
                        </m:num>
                        <m:den>
                          <m:sSup>
                            <m:sSupPr>
                              <m:ctrlPr>
                                <a:rPr lang="en-US" sz="2600" i="1">
                                  <a:latin typeface="Cambria Math"/>
                                </a:rPr>
                              </m:ctrlPr>
                            </m:sSupPr>
                            <m:e>
                              <m:r>
                                <a:rPr lang="en-US" sz="2600" i="1">
                                  <a:latin typeface="Cambria Math" panose="02040503050406030204" pitchFamily="18" charset="0"/>
                                </a:rPr>
                                <m:t>𝑥</m:t>
                              </m:r>
                            </m:e>
                            <m:sup>
                              <m:r>
                                <a:rPr lang="en-US" sz="2600">
                                  <a:latin typeface="Cambria Math" panose="02040503050406030204" pitchFamily="18" charset="0"/>
                                </a:rPr>
                                <m:t>3</m:t>
                              </m:r>
                            </m:sup>
                          </m:sSup>
                          <m:r>
                            <a:rPr lang="en-US" sz="2600">
                              <a:latin typeface="Cambria Math" panose="02040503050406030204" pitchFamily="18" charset="0"/>
                            </a:rPr>
                            <m:t>+</m:t>
                          </m:r>
                          <m:r>
                            <a:rPr lang="en-US" sz="2600" i="1">
                              <a:latin typeface="Cambria Math" panose="02040503050406030204" pitchFamily="18" charset="0"/>
                            </a:rPr>
                            <m:t>𝑥</m:t>
                          </m:r>
                        </m:den>
                      </m:f>
                      <m:r>
                        <a:rPr lang="en-US" sz="2600">
                          <a:latin typeface="Cambria Math" panose="02040503050406030204" pitchFamily="18" charset="0"/>
                        </a:rPr>
                        <m:t>·</m:t>
                      </m:r>
                      <m:f>
                        <m:fPr>
                          <m:ctrlPr>
                            <a:rPr lang="en-US" sz="2600" i="1">
                              <a:latin typeface="Cambria Math"/>
                            </a:rPr>
                          </m:ctrlPr>
                        </m:fPr>
                        <m:num>
                          <m:r>
                            <a:rPr lang="en-US" sz="2600">
                              <a:latin typeface="Cambria Math" panose="02040503050406030204" pitchFamily="18" charset="0"/>
                            </a:rPr>
                            <m:t>3</m:t>
                          </m:r>
                          <m:sSup>
                            <m:sSupPr>
                              <m:ctrlPr>
                                <a:rPr lang="en-US" sz="2600" i="1">
                                  <a:latin typeface="Cambria Math"/>
                                </a:rPr>
                              </m:ctrlPr>
                            </m:sSupPr>
                            <m:e>
                              <m:r>
                                <a:rPr lang="en-US" sz="2600" i="1">
                                  <a:latin typeface="Cambria Math" panose="02040503050406030204" pitchFamily="18" charset="0"/>
                                </a:rPr>
                                <m:t>𝑥</m:t>
                              </m:r>
                            </m:e>
                            <m:sup>
                              <m:r>
                                <a:rPr lang="en-US" sz="2600">
                                  <a:latin typeface="Cambria Math" panose="02040503050406030204" pitchFamily="18" charset="0"/>
                                </a:rPr>
                                <m:t>2</m:t>
                              </m:r>
                            </m:sup>
                          </m:sSup>
                          <m:r>
                            <a:rPr lang="en-US" sz="2600">
                              <a:latin typeface="Cambria Math" panose="02040503050406030204" pitchFamily="18" charset="0"/>
                            </a:rPr>
                            <m:t>+3</m:t>
                          </m:r>
                        </m:num>
                        <m:den>
                          <m:sSup>
                            <m:sSupPr>
                              <m:ctrlPr>
                                <a:rPr lang="en-US" sz="2600" i="1">
                                  <a:latin typeface="Cambria Math"/>
                                </a:rPr>
                              </m:ctrlPr>
                            </m:sSupPr>
                            <m:e>
                              <m:r>
                                <a:rPr lang="en-US" sz="2600" i="1">
                                  <a:latin typeface="Cambria Math" panose="02040503050406030204" pitchFamily="18" charset="0"/>
                                </a:rPr>
                                <m:t>𝑥</m:t>
                              </m:r>
                            </m:e>
                            <m:sup>
                              <m:r>
                                <a:rPr lang="en-US" sz="2600">
                                  <a:latin typeface="Cambria Math" panose="02040503050406030204" pitchFamily="18" charset="0"/>
                                </a:rPr>
                                <m:t>2</m:t>
                              </m:r>
                            </m:sup>
                          </m:sSup>
                          <m:r>
                            <a:rPr lang="en-US" sz="2600">
                              <a:latin typeface="Cambria Math" panose="02040503050406030204" pitchFamily="18" charset="0"/>
                            </a:rPr>
                            <m:t>+</m:t>
                          </m:r>
                          <m:r>
                            <a:rPr lang="en-US" sz="2600" i="1">
                              <a:latin typeface="Cambria Math" panose="02040503050406030204" pitchFamily="18" charset="0"/>
                            </a:rPr>
                            <m:t>𝑥</m:t>
                          </m:r>
                          <m:r>
                            <a:rPr lang="en-US" sz="2600">
                              <a:latin typeface="Cambria Math" panose="02040503050406030204" pitchFamily="18" charset="0"/>
                            </a:rPr>
                            <m:t>−2</m:t>
                          </m:r>
                        </m:den>
                      </m:f>
                      <m:r>
                        <a:rPr lang="en-US" sz="2600" b="0" i="1" smtClean="0">
                          <a:latin typeface="Cambria Math" panose="02040503050406030204" pitchFamily="18" charset="0"/>
                        </a:rPr>
                        <m:t>=</m:t>
                      </m:r>
                      <m:f>
                        <m:fPr>
                          <m:ctrlPr>
                            <a:rPr lang="en-US" sz="2600" b="0" i="1" smtClean="0">
                              <a:latin typeface="Cambria Math"/>
                            </a:rPr>
                          </m:ctrlPr>
                        </m:fPr>
                        <m:num>
                          <m:r>
                            <a:rPr lang="en-US" sz="2600" b="0" i="1" smtClean="0">
                              <a:latin typeface="Cambria Math" panose="02040503050406030204" pitchFamily="18" charset="0"/>
                            </a:rPr>
                            <m:t>(</m:t>
                          </m:r>
                          <m:r>
                            <a:rPr lang="en-US" sz="2600" b="0" i="1" smtClean="0">
                              <a:latin typeface="Cambria Math" panose="02040503050406030204" pitchFamily="18" charset="0"/>
                            </a:rPr>
                            <m:t>𝑥</m:t>
                          </m:r>
                          <m:r>
                            <a:rPr lang="en-US" sz="2600" b="0" i="1" smtClean="0">
                              <a:latin typeface="Cambria Math" panose="02040503050406030204" pitchFamily="18" charset="0"/>
                            </a:rPr>
                            <m:t>−1)(</m:t>
                          </m:r>
                          <m:r>
                            <a:rPr lang="en-US" sz="2600" b="0" i="1" smtClean="0">
                              <a:latin typeface="Cambria Math" panose="02040503050406030204" pitchFamily="18" charset="0"/>
                            </a:rPr>
                            <m:t>𝑥</m:t>
                          </m:r>
                          <m:r>
                            <a:rPr lang="en-US" sz="2600" b="0" i="1" smtClean="0">
                              <a:latin typeface="Cambria Math" panose="02040503050406030204" pitchFamily="18" charset="0"/>
                            </a:rPr>
                            <m:t>−1)</m:t>
                          </m:r>
                        </m:num>
                        <m:den>
                          <m:r>
                            <a:rPr lang="en-US" sz="2600" b="0" i="1" smtClean="0">
                              <a:latin typeface="Cambria Math" panose="02040503050406030204" pitchFamily="18" charset="0"/>
                            </a:rPr>
                            <m:t>𝑥</m:t>
                          </m:r>
                          <m:r>
                            <a:rPr lang="en-US" sz="2600" b="0" i="1" smtClean="0">
                              <a:latin typeface="Cambria Math" panose="02040503050406030204" pitchFamily="18" charset="0"/>
                            </a:rPr>
                            <m:t>(</m:t>
                          </m:r>
                          <m:sSup>
                            <m:sSupPr>
                              <m:ctrlPr>
                                <a:rPr lang="en-US" sz="2600" b="0" i="1" smtClean="0">
                                  <a:latin typeface="Cambria Math"/>
                                </a:rPr>
                              </m:ctrlPr>
                            </m:sSupPr>
                            <m:e>
                              <m:r>
                                <a:rPr lang="en-US" sz="2600" b="0" i="1" smtClean="0">
                                  <a:latin typeface="Cambria Math" panose="02040503050406030204" pitchFamily="18" charset="0"/>
                                </a:rPr>
                                <m:t>𝑥</m:t>
                              </m:r>
                            </m:e>
                            <m:sup>
                              <m:r>
                                <a:rPr lang="en-US" sz="2600" b="0" i="1" smtClean="0">
                                  <a:latin typeface="Cambria Math" panose="02040503050406030204" pitchFamily="18" charset="0"/>
                                </a:rPr>
                                <m:t>2</m:t>
                              </m:r>
                            </m:sup>
                          </m:sSup>
                          <m:r>
                            <a:rPr lang="en-US" sz="2600" b="0" i="1" smtClean="0">
                              <a:latin typeface="Cambria Math" panose="02040503050406030204" pitchFamily="18" charset="0"/>
                            </a:rPr>
                            <m:t>+1)</m:t>
                          </m:r>
                        </m:den>
                      </m:f>
                      <m:r>
                        <a:rPr lang="en-US" sz="2600" b="0" i="1" smtClean="0">
                          <a:latin typeface="Cambria Math" panose="02040503050406030204" pitchFamily="18" charset="0"/>
                          <a:ea typeface="Cambria Math" panose="02040503050406030204" pitchFamily="18" charset="0"/>
                        </a:rPr>
                        <m:t>∙</m:t>
                      </m:r>
                      <m:f>
                        <m:fPr>
                          <m:ctrlPr>
                            <a:rPr lang="en-US" sz="2600" b="0" i="1" smtClean="0">
                              <a:latin typeface="Cambria Math"/>
                              <a:ea typeface="Cambria Math" panose="02040503050406030204" pitchFamily="18" charset="0"/>
                            </a:rPr>
                          </m:ctrlPr>
                        </m:fPr>
                        <m:num>
                          <m:r>
                            <a:rPr lang="en-US" sz="2600" b="0" i="1" smtClean="0">
                              <a:latin typeface="Cambria Math" panose="02040503050406030204" pitchFamily="18" charset="0"/>
                              <a:ea typeface="Cambria Math" panose="02040503050406030204" pitchFamily="18" charset="0"/>
                            </a:rPr>
                            <m:t>3(</m:t>
                          </m:r>
                          <m:sSup>
                            <m:sSupPr>
                              <m:ctrlPr>
                                <a:rPr lang="en-US" sz="2600" b="0" i="1" smtClean="0">
                                  <a:latin typeface="Cambria Math"/>
                                  <a:ea typeface="Cambria Math" panose="02040503050406030204" pitchFamily="18" charset="0"/>
                                </a:rPr>
                              </m:ctrlPr>
                            </m:sSupPr>
                            <m:e>
                              <m:r>
                                <a:rPr lang="en-US" sz="2600" b="0" i="1" smtClean="0">
                                  <a:latin typeface="Cambria Math" panose="02040503050406030204" pitchFamily="18" charset="0"/>
                                  <a:ea typeface="Cambria Math" panose="02040503050406030204" pitchFamily="18" charset="0"/>
                                </a:rPr>
                                <m:t>𝑥</m:t>
                              </m:r>
                            </m:e>
                            <m:sup>
                              <m:r>
                                <a:rPr lang="en-US" sz="2600" b="0" i="1" smtClean="0">
                                  <a:latin typeface="Cambria Math" panose="02040503050406030204" pitchFamily="18" charset="0"/>
                                  <a:ea typeface="Cambria Math" panose="02040503050406030204" pitchFamily="18" charset="0"/>
                                </a:rPr>
                                <m:t>2</m:t>
                              </m:r>
                            </m:sup>
                          </m:sSup>
                          <m:r>
                            <a:rPr lang="en-US" sz="2600" b="0" i="1" smtClean="0">
                              <a:latin typeface="Cambria Math" panose="02040503050406030204" pitchFamily="18" charset="0"/>
                              <a:ea typeface="Cambria Math" panose="02040503050406030204" pitchFamily="18" charset="0"/>
                            </a:rPr>
                            <m:t>+1)</m:t>
                          </m:r>
                        </m:num>
                        <m:den>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𝑥</m:t>
                          </m:r>
                          <m:r>
                            <a:rPr lang="en-US" sz="2600" b="0" i="1" smtClean="0">
                              <a:latin typeface="Cambria Math" panose="02040503050406030204" pitchFamily="18" charset="0"/>
                              <a:ea typeface="Cambria Math" panose="02040503050406030204" pitchFamily="18" charset="0"/>
                            </a:rPr>
                            <m:t>+2)(</m:t>
                          </m:r>
                          <m:r>
                            <a:rPr lang="en-US" sz="2600" b="0" i="1" smtClean="0">
                              <a:latin typeface="Cambria Math" panose="02040503050406030204" pitchFamily="18" charset="0"/>
                              <a:ea typeface="Cambria Math" panose="02040503050406030204" pitchFamily="18" charset="0"/>
                            </a:rPr>
                            <m:t>𝑥</m:t>
                          </m:r>
                          <m:r>
                            <a:rPr lang="en-US" sz="2600" b="0" i="1" smtClean="0">
                              <a:latin typeface="Cambria Math" panose="02040503050406030204" pitchFamily="18" charset="0"/>
                              <a:ea typeface="Cambria Math" panose="02040503050406030204" pitchFamily="18" charset="0"/>
                            </a:rPr>
                            <m:t>−1)</m:t>
                          </m:r>
                        </m:den>
                      </m:f>
                    </m:oMath>
                  </m:oMathPara>
                </a14:m>
                <a:endParaRPr lang="en-US" altLang="en-US" sz="2600" dirty="0"/>
              </a:p>
              <a:p>
                <a:r>
                  <a:rPr lang="en-US" altLang="en-US" dirty="0"/>
                  <a:t>Because the denominator is</a:t>
                </a:r>
              </a:p>
              <a:p>
                <a:r>
                  <a:rPr lang="en-US" altLang="en-US" i="1" dirty="0"/>
                  <a:t>x</a:t>
                </a:r>
                <a:r>
                  <a:rPr lang="en-US" altLang="en-US" dirty="0"/>
                  <a:t>(</a:t>
                </a:r>
                <a:r>
                  <a:rPr lang="en-US" altLang="en-US" i="1" dirty="0"/>
                  <a:t>x</a:t>
                </a:r>
                <a:r>
                  <a:rPr lang="en-US" altLang="en-US" baseline="30000" dirty="0"/>
                  <a:t>2</a:t>
                </a:r>
                <a:r>
                  <a:rPr lang="en-US" altLang="en-US" dirty="0"/>
                  <a:t> + 1)(</a:t>
                </a:r>
                <a:r>
                  <a:rPr lang="en-US" altLang="en-US" i="1" dirty="0"/>
                  <a:t>x</a:t>
                </a:r>
                <a:r>
                  <a:rPr lang="en-US" altLang="en-US" dirty="0"/>
                  <a:t> + 2)(</a:t>
                </a:r>
                <a:r>
                  <a:rPr lang="en-US" altLang="en-US" i="1" dirty="0"/>
                  <a:t>x</a:t>
                </a:r>
                <a:r>
                  <a:rPr lang="en-US" altLang="en-US" dirty="0"/>
                  <a:t> – 1); </a:t>
                </a:r>
                <a:endParaRPr lang="en-US" altLang="en-US" i="1" dirty="0"/>
              </a:p>
              <a:p>
                <a:pPr marL="0" indent="0"/>
                <a:endParaRPr lang="en-US" altLang="en-US" sz="2600" dirty="0"/>
              </a:p>
            </p:txBody>
          </p:sp>
        </mc:Choice>
        <mc:Fallback xmlns="">
          <p:sp>
            <p:nvSpPr>
              <p:cNvPr id="88067" name="Rectangle 3"/>
              <p:cNvSpPr>
                <a:spLocks noGrp="1" noRot="1" noChangeAspect="1" noMove="1" noResize="1" noEditPoints="1" noAdjustHandles="1" noChangeArrowheads="1" noChangeShapeType="1" noTextEdit="1"/>
              </p:cNvSpPr>
              <p:nvPr>
                <p:ph type="body" idx="1"/>
              </p:nvPr>
            </p:nvSpPr>
            <p:spPr>
              <a:blipFill>
                <a:blip r:embed="rId2"/>
                <a:stretch>
                  <a:fillRect l="-1401" t="-1310" b="-3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69BAA9B8-A0BD-4B9F-B10F-3568B6BA99F1}"/>
                  </a:ext>
                </a:extLst>
              </p:cNvPr>
              <p:cNvSpPr txBox="1"/>
              <p:nvPr/>
            </p:nvSpPr>
            <p:spPr>
              <a:xfrm>
                <a:off x="1143000" y="1085921"/>
                <a:ext cx="4683034" cy="964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𝑥</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+1</m:t>
                          </m:r>
                        </m:num>
                        <m:den>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𝑥</m:t>
                              </m:r>
                            </m:e>
                            <m:sup>
                              <m:r>
                                <a:rPr lang="en-US" i="0">
                                  <a:solidFill>
                                    <a:schemeClr val="tx1"/>
                                  </a:solidFill>
                                  <a:latin typeface="Cambria Math" panose="02040503050406030204" pitchFamily="18" charset="0"/>
                                </a:rPr>
                                <m:t>3</m:t>
                              </m:r>
                            </m:sup>
                          </m:sSup>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𝑥</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𝑥</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−2</m:t>
                          </m:r>
                        </m:num>
                        <m:den>
                          <m:r>
                            <a:rPr lang="en-US" i="0">
                              <a:solidFill>
                                <a:schemeClr val="tx1"/>
                              </a:solidFill>
                              <a:latin typeface="Cambria Math" panose="02040503050406030204" pitchFamily="18" charset="0"/>
                            </a:rPr>
                            <m:t>3</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𝑥</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+3</m:t>
                          </m:r>
                        </m:den>
                      </m:f>
                    </m:oMath>
                  </m:oMathPara>
                </a14:m>
                <a:endParaRPr lang="en-US" dirty="0">
                  <a:solidFill>
                    <a:schemeClr val="tx1"/>
                  </a:solidFill>
                </a:endParaRPr>
              </a:p>
            </p:txBody>
          </p:sp>
        </mc:Choice>
        <mc:Fallback xmlns="">
          <p:sp>
            <p:nvSpPr>
              <p:cNvPr id="8" name="TextBox 7">
                <a:extLst>
                  <a:ext uri="{FF2B5EF4-FFF2-40B4-BE49-F238E27FC236}">
                    <a16:creationId xmlns:a16="http://schemas.microsoft.com/office/drawing/2014/main" id="{69BAA9B8-A0BD-4B9F-B10F-3568B6BA99F1}"/>
                  </a:ext>
                </a:extLst>
              </p:cNvPr>
              <p:cNvSpPr txBox="1">
                <a:spLocks noRot="1" noChangeAspect="1" noMove="1" noResize="1" noEditPoints="1" noAdjustHandles="1" noChangeArrowheads="1" noChangeShapeType="1" noTextEdit="1"/>
              </p:cNvSpPr>
              <p:nvPr/>
            </p:nvSpPr>
            <p:spPr>
              <a:xfrm>
                <a:off x="1143000" y="1085921"/>
                <a:ext cx="4683034" cy="96411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530834C1-2B2A-406B-87CF-400E65058101}"/>
                  </a:ext>
                </a:extLst>
              </p:cNvPr>
              <p:cNvSpPr txBox="1"/>
              <p:nvPr/>
            </p:nvSpPr>
            <p:spPr>
              <a:xfrm>
                <a:off x="105932" y="2780752"/>
                <a:ext cx="8909910" cy="964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𝑥</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+1</m:t>
                          </m:r>
                        </m:num>
                        <m:den>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𝑥</m:t>
                              </m:r>
                            </m:e>
                            <m:sup>
                              <m:r>
                                <a:rPr lang="en-US" i="0">
                                  <a:solidFill>
                                    <a:schemeClr val="tx1"/>
                                  </a:solidFill>
                                  <a:latin typeface="Cambria Math" panose="02040503050406030204" pitchFamily="18" charset="0"/>
                                </a:rPr>
                                <m:t>3</m:t>
                              </m:r>
                            </m:sup>
                          </m:sSup>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𝑥</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𝑥</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−2</m:t>
                          </m:r>
                        </m:num>
                        <m:den>
                          <m:r>
                            <a:rPr lang="en-US" i="0">
                              <a:solidFill>
                                <a:schemeClr val="tx1"/>
                              </a:solidFill>
                              <a:latin typeface="Cambria Math" panose="02040503050406030204" pitchFamily="18" charset="0"/>
                            </a:rPr>
                            <m:t>3</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𝑥</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+3</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𝑥</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+1</m:t>
                          </m:r>
                        </m:num>
                        <m:den>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𝑥</m:t>
                              </m:r>
                            </m:e>
                            <m:sup>
                              <m:r>
                                <a:rPr lang="en-US" i="0">
                                  <a:solidFill>
                                    <a:schemeClr val="tx1"/>
                                  </a:solidFill>
                                  <a:latin typeface="Cambria Math" panose="02040503050406030204" pitchFamily="18" charset="0"/>
                                </a:rPr>
                                <m:t>3</m:t>
                              </m:r>
                            </m:sup>
                          </m:sSup>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𝑥</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3</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𝑥</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+3</m:t>
                          </m:r>
                        </m:num>
                        <m:den>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𝑥</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−2</m:t>
                          </m:r>
                        </m:den>
                      </m:f>
                    </m:oMath>
                  </m:oMathPara>
                </a14:m>
                <a:endParaRPr lang="en-US" dirty="0">
                  <a:solidFill>
                    <a:schemeClr val="tx1"/>
                  </a:solidFill>
                </a:endParaRPr>
              </a:p>
            </p:txBody>
          </p:sp>
        </mc:Choice>
        <mc:Fallback xmlns="">
          <p:sp>
            <p:nvSpPr>
              <p:cNvPr id="10" name="TextBox 9">
                <a:extLst>
                  <a:ext uri="{FF2B5EF4-FFF2-40B4-BE49-F238E27FC236}">
                    <a16:creationId xmlns:a16="http://schemas.microsoft.com/office/drawing/2014/main" id="{530834C1-2B2A-406B-87CF-400E65058101}"/>
                  </a:ext>
                </a:extLst>
              </p:cNvPr>
              <p:cNvSpPr txBox="1">
                <a:spLocks noRot="1" noChangeAspect="1" noMove="1" noResize="1" noEditPoints="1" noAdjustHandles="1" noChangeArrowheads="1" noChangeShapeType="1" noTextEdit="1"/>
              </p:cNvSpPr>
              <p:nvPr/>
            </p:nvSpPr>
            <p:spPr>
              <a:xfrm>
                <a:off x="105932" y="2780752"/>
                <a:ext cx="8909910" cy="964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D44D7CEA-C52A-4142-8941-A194953541A3}"/>
                  </a:ext>
                </a:extLst>
              </p:cNvPr>
              <p:cNvSpPr txBox="1"/>
              <p:nvPr/>
            </p:nvSpPr>
            <p:spPr>
              <a:xfrm>
                <a:off x="2913017" y="5618298"/>
                <a:ext cx="458506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≠0,</m:t>
                      </m:r>
                      <m:r>
                        <a:rPr lang="en-US" i="1">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≠1</m:t>
                      </m:r>
                    </m:oMath>
                  </m:oMathPara>
                </a14:m>
                <a:endParaRPr lang="en-US" dirty="0">
                  <a:solidFill>
                    <a:schemeClr val="tx1"/>
                  </a:solidFill>
                </a:endParaRPr>
              </a:p>
            </p:txBody>
          </p:sp>
        </mc:Choice>
        <mc:Fallback xmlns="">
          <p:sp>
            <p:nvSpPr>
              <p:cNvPr id="14" name="TextBox 13">
                <a:extLst>
                  <a:ext uri="{FF2B5EF4-FFF2-40B4-BE49-F238E27FC236}">
                    <a16:creationId xmlns:a16="http://schemas.microsoft.com/office/drawing/2014/main" id="{D44D7CEA-C52A-4142-8941-A194953541A3}"/>
                  </a:ext>
                </a:extLst>
              </p:cNvPr>
              <p:cNvSpPr txBox="1">
                <a:spLocks noRot="1" noChangeAspect="1" noMove="1" noResize="1" noEditPoints="1" noAdjustHandles="1" noChangeArrowheads="1" noChangeShapeType="1" noTextEdit="1"/>
              </p:cNvSpPr>
              <p:nvPr/>
            </p:nvSpPr>
            <p:spPr>
              <a:xfrm>
                <a:off x="2913017" y="5618298"/>
                <a:ext cx="4585062" cy="52322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9891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067">
                                            <p:txEl>
                                              <p:pRg st="2" end="2"/>
                                            </p:txEl>
                                          </p:spTgt>
                                        </p:tgtEl>
                                        <p:attrNameLst>
                                          <p:attrName>style.visibility</p:attrName>
                                        </p:attrNameLst>
                                      </p:cBhvr>
                                      <p:to>
                                        <p:strVal val="visible"/>
                                      </p:to>
                                    </p:set>
                                    <p:animEffect transition="in" filter="fade">
                                      <p:cBhvr>
                                        <p:cTn id="7" dur="500"/>
                                        <p:tgtEl>
                                          <p:spTgt spid="8806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067">
                                            <p:txEl>
                                              <p:pRg st="5" end="5"/>
                                            </p:txEl>
                                          </p:spTgt>
                                        </p:tgtEl>
                                        <p:attrNameLst>
                                          <p:attrName>style.visibility</p:attrName>
                                        </p:attrNameLst>
                                      </p:cBhvr>
                                      <p:to>
                                        <p:strVal val="visible"/>
                                      </p:to>
                                    </p:set>
                                    <p:animEffect transition="in" filter="fade">
                                      <p:cBhvr>
                                        <p:cTn id="17" dur="500"/>
                                        <p:tgtEl>
                                          <p:spTgt spid="8806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067">
                                            <p:txEl>
                                              <p:pRg st="6" end="6"/>
                                            </p:txEl>
                                          </p:spTgt>
                                        </p:tgtEl>
                                        <p:attrNameLst>
                                          <p:attrName>style.visibility</p:attrName>
                                        </p:attrNameLst>
                                      </p:cBhvr>
                                      <p:to>
                                        <p:strVal val="visible"/>
                                      </p:to>
                                    </p:set>
                                    <p:animEffect transition="in" filter="fade">
                                      <p:cBhvr>
                                        <p:cTn id="22" dur="500"/>
                                        <p:tgtEl>
                                          <p:spTgt spid="8806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8067">
                                            <p:txEl>
                                              <p:pRg st="7" end="7"/>
                                            </p:txEl>
                                          </p:spTgt>
                                        </p:tgtEl>
                                        <p:attrNameLst>
                                          <p:attrName>style.visibility</p:attrName>
                                        </p:attrNameLst>
                                      </p:cBhvr>
                                      <p:to>
                                        <p:strVal val="visible"/>
                                      </p:to>
                                    </p:set>
                                    <p:animEffect transition="in" filter="fade">
                                      <p:cBhvr>
                                        <p:cTn id="27" dur="500"/>
                                        <p:tgtEl>
                                          <p:spTgt spid="88067">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8067">
                                            <p:txEl>
                                              <p:pRg st="8" end="8"/>
                                            </p:txEl>
                                          </p:spTgt>
                                        </p:tgtEl>
                                        <p:attrNameLst>
                                          <p:attrName>style.visibility</p:attrName>
                                        </p:attrNameLst>
                                      </p:cBhvr>
                                      <p:to>
                                        <p:strVal val="visible"/>
                                      </p:to>
                                    </p:set>
                                    <p:animEffect transition="in" filter="fade">
                                      <p:cBhvr>
                                        <p:cTn id="30" dur="500"/>
                                        <p:tgtEl>
                                          <p:spTgt spid="88067">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a:t>Example 4:  Dividing Rational Expressions  </a:t>
            </a:r>
            <a:r>
              <a:rPr lang="en-US" altLang="en-US" i="1" dirty="0"/>
              <a:t>(continued)</a:t>
            </a:r>
          </a:p>
        </p:txBody>
      </p:sp>
      <mc:AlternateContent xmlns:mc="http://schemas.openxmlformats.org/markup-compatibility/2006" xmlns:a14="http://schemas.microsoft.com/office/drawing/2010/main">
        <mc:Choice Requires="a14">
          <p:sp>
            <p:nvSpPr>
              <p:cNvPr id="89091" name="Rectangle 3"/>
              <p:cNvSpPr>
                <a:spLocks noGrp="1" noChangeArrowheads="1"/>
              </p:cNvSpPr>
              <p:nvPr>
                <p:ph idx="1"/>
              </p:nvPr>
            </p:nvSpPr>
            <p:spPr/>
            <p:txBody>
              <a:bodyPr/>
              <a:lstStyle/>
              <a:p>
                <a:pPr marL="0" indent="0"/>
                <a:r>
                  <a:rPr lang="en-US" altLang="en-US" dirty="0"/>
                  <a:t>Divide numerators and denominators by common factors.</a:t>
                </a:r>
              </a:p>
              <a:p>
                <a:pPr marL="0" indent="0"/>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−1)(</m:t>
                          </m:r>
                          <m:r>
                            <a:rPr lang="en-US" i="1">
                              <a:latin typeface="Cambria Math" panose="02040503050406030204" pitchFamily="18" charset="0"/>
                            </a:rPr>
                            <m:t>𝑥</m:t>
                          </m:r>
                          <m:r>
                            <a:rPr lang="en-US" i="1">
                              <a:latin typeface="Cambria Math" panose="02040503050406030204" pitchFamily="18" charset="0"/>
                            </a:rPr>
                            <m:t>−1)</m:t>
                          </m:r>
                        </m:num>
                        <m:den>
                          <m:r>
                            <a:rPr lang="en-US" i="1">
                              <a:latin typeface="Cambria Math" panose="02040503050406030204" pitchFamily="18" charset="0"/>
                            </a:rPr>
                            <m:t>𝑥</m:t>
                          </m:r>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+1)</m:t>
                          </m:r>
                        </m:den>
                      </m:f>
                      <m:r>
                        <a:rPr lang="en-US" i="1">
                          <a:latin typeface="Cambria Math" panose="02040503050406030204" pitchFamily="18" charset="0"/>
                          <a:ea typeface="Cambria Math" panose="02040503050406030204" pitchFamily="18" charset="0"/>
                        </a:rPr>
                        <m:t>∙</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3(</m:t>
                          </m:r>
                          <m:sSup>
                            <m:sSupPr>
                              <m:ctrlPr>
                                <a:rPr lang="en-US" i="1">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−1)</m:t>
                          </m:r>
                        </m:den>
                      </m:f>
                    </m:oMath>
                  </m:oMathPara>
                </a14:m>
                <a:endParaRPr lang="en-US" altLang="en-US" dirty="0"/>
              </a:p>
              <a:p>
                <a:pPr marL="0" indent="0"/>
                <a:endParaRPr lang="en-US" altLang="en-US" dirty="0"/>
              </a:p>
              <a:p>
                <a:pPr marL="0" indent="0"/>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m:t>
                      </m:r>
                      <m:f>
                        <m:fPr>
                          <m:ctrlPr>
                            <a:rPr lang="en-US" altLang="en-US" b="0" i="1" smtClean="0">
                              <a:latin typeface="Cambria Math"/>
                            </a:rPr>
                          </m:ctrlPr>
                        </m:fPr>
                        <m:num>
                          <m:r>
                            <a:rPr lang="en-US" altLang="en-US" b="0" i="1" smtClean="0">
                              <a:latin typeface="Cambria Math" panose="02040503050406030204" pitchFamily="18" charset="0"/>
                            </a:rPr>
                            <m:t>3(</m:t>
                          </m:r>
                          <m:r>
                            <a:rPr lang="en-US" altLang="en-US" b="0" i="1" smtClean="0">
                              <a:latin typeface="Cambria Math" panose="02040503050406030204" pitchFamily="18" charset="0"/>
                            </a:rPr>
                            <m:t>𝑥</m:t>
                          </m:r>
                          <m:r>
                            <a:rPr lang="en-US" altLang="en-US" b="0" i="1" smtClean="0">
                              <a:latin typeface="Cambria Math" panose="02040503050406030204" pitchFamily="18" charset="0"/>
                            </a:rPr>
                            <m:t>−1)</m:t>
                          </m:r>
                        </m:num>
                        <m:den>
                          <m:r>
                            <a:rPr lang="en-US" altLang="en-US" b="0" i="1" smtClean="0">
                              <a:latin typeface="Cambria Math" panose="02040503050406030204" pitchFamily="18" charset="0"/>
                            </a:rPr>
                            <m:t>𝑥</m:t>
                          </m:r>
                          <m:r>
                            <a:rPr lang="en-US" altLang="en-US" b="0" i="1" smtClean="0">
                              <a:latin typeface="Cambria Math" panose="02040503050406030204" pitchFamily="18" charset="0"/>
                            </a:rPr>
                            <m:t>(</m:t>
                          </m:r>
                          <m:r>
                            <a:rPr lang="en-US" altLang="en-US" b="0" i="1" smtClean="0">
                              <a:latin typeface="Cambria Math" panose="02040503050406030204" pitchFamily="18" charset="0"/>
                            </a:rPr>
                            <m:t>𝑥</m:t>
                          </m:r>
                          <m:r>
                            <a:rPr lang="en-US" altLang="en-US" b="0" i="1" smtClean="0">
                              <a:latin typeface="Cambria Math" panose="02040503050406030204" pitchFamily="18" charset="0"/>
                            </a:rPr>
                            <m:t>+2)</m:t>
                          </m:r>
                        </m:den>
                      </m:f>
                    </m:oMath>
                  </m:oMathPara>
                </a14:m>
                <a:endParaRPr lang="en-US" altLang="en-US" dirty="0"/>
              </a:p>
              <a:p>
                <a:r>
                  <a:rPr lang="en-US" altLang="en-US" dirty="0"/>
                  <a:t>Multiply the remaining factors in the numerator and in the denominator.</a:t>
                </a:r>
              </a:p>
              <a:p>
                <a:pPr/>
                <a14:m>
                  <m:oMathPara xmlns:m="http://schemas.openxmlformats.org/officeDocument/2006/math">
                    <m:oMathParaPr>
                      <m:jc m:val="centerGroup"/>
                    </m:oMathParaPr>
                    <m:oMath xmlns:m="http://schemas.openxmlformats.org/officeDocument/2006/math">
                      <m:r>
                        <a:rPr lang="en-US" altLang="en-US" i="1">
                          <a:latin typeface="Cambria Math" panose="02040503050406030204" pitchFamily="18" charset="0"/>
                        </a:rPr>
                        <m:t>=</m:t>
                      </m:r>
                      <m:f>
                        <m:fPr>
                          <m:ctrlPr>
                            <a:rPr lang="en-US" altLang="en-US" i="1">
                              <a:latin typeface="Cambria Math"/>
                            </a:rPr>
                          </m:ctrlPr>
                        </m:fPr>
                        <m:num>
                          <m:r>
                            <a:rPr lang="en-US" altLang="en-US" i="1">
                              <a:latin typeface="Cambria Math" panose="02040503050406030204" pitchFamily="18" charset="0"/>
                            </a:rPr>
                            <m:t>3</m:t>
                          </m:r>
                          <m:r>
                            <a:rPr lang="en-US" altLang="en-US" b="0" i="1" smtClean="0">
                              <a:latin typeface="Cambria Math" panose="02040503050406030204" pitchFamily="18" charset="0"/>
                            </a:rPr>
                            <m:t>𝑥</m:t>
                          </m:r>
                          <m:r>
                            <a:rPr lang="en-US" altLang="en-US" b="0" i="1" smtClean="0">
                              <a:latin typeface="Cambria Math" panose="02040503050406030204" pitchFamily="18" charset="0"/>
                            </a:rPr>
                            <m:t>−3</m:t>
                          </m:r>
                        </m:num>
                        <m:den>
                          <m:sSup>
                            <m:sSupPr>
                              <m:ctrlPr>
                                <a:rPr lang="en-US" altLang="en-US" i="1" smtClean="0">
                                  <a:latin typeface="Cambria Math"/>
                                </a:rPr>
                              </m:ctrlPr>
                            </m:sSupPr>
                            <m:e>
                              <m:r>
                                <a:rPr lang="en-US" altLang="en-US" i="1" smtClean="0">
                                  <a:latin typeface="Cambria Math" panose="02040503050406030204" pitchFamily="18" charset="0"/>
                                </a:rPr>
                                <m:t>𝑥</m:t>
                              </m:r>
                            </m:e>
                            <m:sup>
                              <m:r>
                                <a:rPr lang="en-US" altLang="en-US" i="1" smtClean="0">
                                  <a:latin typeface="Cambria Math" panose="02040503050406030204" pitchFamily="18" charset="0"/>
                                </a:rPr>
                                <m:t>2</m:t>
                              </m:r>
                            </m:sup>
                          </m:sSup>
                          <m:r>
                            <a:rPr lang="en-US" altLang="en-US" b="0" i="1" smtClean="0">
                              <a:latin typeface="Cambria Math" panose="02040503050406030204" pitchFamily="18" charset="0"/>
                            </a:rPr>
                            <m:t>+2</m:t>
                          </m:r>
                          <m:r>
                            <a:rPr lang="en-US" altLang="en-US" b="0" i="1" smtClean="0">
                              <a:latin typeface="Cambria Math" panose="02040503050406030204" pitchFamily="18" charset="0"/>
                            </a:rPr>
                            <m:t>𝑥</m:t>
                          </m:r>
                        </m:den>
                      </m:f>
                      <m:r>
                        <a:rPr lang="en-US" altLang="en-US" b="0" i="1" smtClean="0">
                          <a:latin typeface="Cambria Math" panose="02040503050406030204" pitchFamily="18" charset="0"/>
                        </a:rPr>
                        <m:t>,</m:t>
                      </m:r>
                      <m:r>
                        <a:rPr lang="en-US" i="1">
                          <a:latin typeface="Cambria Math" panose="02040503050406030204" pitchFamily="18" charset="0"/>
                        </a:rPr>
                        <m:t>𝑥</m:t>
                      </m:r>
                      <m:r>
                        <a:rPr lang="en-US">
                          <a:latin typeface="Cambria Math" panose="02040503050406030204" pitchFamily="18" charset="0"/>
                        </a:rPr>
                        <m:t>≠0,</m:t>
                      </m:r>
                      <m:r>
                        <a:rPr lang="en-US" i="1">
                          <a:latin typeface="Cambria Math" panose="02040503050406030204" pitchFamily="18" charset="0"/>
                        </a:rPr>
                        <m:t>𝑥</m:t>
                      </m:r>
                      <m:r>
                        <a:rPr lang="en-US">
                          <a:latin typeface="Cambria Math" panose="02040503050406030204" pitchFamily="18" charset="0"/>
                        </a:rPr>
                        <m:t>≠−2,</m:t>
                      </m:r>
                      <m:r>
                        <a:rPr lang="en-US" i="1">
                          <a:latin typeface="Cambria Math" panose="02040503050406030204" pitchFamily="18" charset="0"/>
                        </a:rPr>
                        <m:t>𝑥</m:t>
                      </m:r>
                      <m:r>
                        <a:rPr lang="en-US">
                          <a:latin typeface="Cambria Math" panose="02040503050406030204" pitchFamily="18" charset="0"/>
                        </a:rPr>
                        <m:t>≠1</m:t>
                      </m:r>
                    </m:oMath>
                  </m:oMathPara>
                </a14:m>
                <a:endParaRPr lang="en-US" dirty="0"/>
              </a:p>
              <a:p>
                <a:pPr marL="0" indent="0"/>
                <a:endParaRPr lang="en-US" altLang="en-US" dirty="0"/>
              </a:p>
              <a:p>
                <a:pPr marL="0" indent="0"/>
                <a:endParaRPr lang="en-US" altLang="en-US" dirty="0"/>
              </a:p>
            </p:txBody>
          </p:sp>
        </mc:Choice>
        <mc:Fallback xmlns="">
          <p:sp>
            <p:nvSpPr>
              <p:cNvPr id="89091" name="Rectangle 3"/>
              <p:cNvSpPr>
                <a:spLocks noGrp="1" noRot="1" noChangeAspect="1" noMove="1" noResize="1" noEditPoints="1" noAdjustHandles="1" noChangeArrowheads="1" noChangeShapeType="1" noTextEdit="1"/>
              </p:cNvSpPr>
              <p:nvPr>
                <p:ph idx="1"/>
              </p:nvPr>
            </p:nvSpPr>
            <p:spPr>
              <a:blipFill>
                <a:blip r:embed="rId2"/>
                <a:stretch>
                  <a:fillRect l="-1458" t="-1238"/>
                </a:stretch>
              </a:blipFill>
            </p:spPr>
            <p:txBody>
              <a:bodyPr/>
              <a:lstStyle/>
              <a:p>
                <a:r>
                  <a:rPr lang="en-US">
                    <a:noFill/>
                  </a:rPr>
                  <a:t> </a:t>
                </a:r>
              </a:p>
            </p:txBody>
          </p:sp>
        </mc:Fallback>
      </mc:AlternateContent>
      <p:cxnSp>
        <p:nvCxnSpPr>
          <p:cNvPr id="6" name="Straight Connector 5"/>
          <p:cNvCxnSpPr>
            <a:cxnSpLocks noChangeShapeType="1"/>
          </p:cNvCxnSpPr>
          <p:nvPr/>
        </p:nvCxnSpPr>
        <p:spPr bwMode="auto">
          <a:xfrm flipV="1">
            <a:off x="5952854" y="2221707"/>
            <a:ext cx="885825" cy="317500"/>
          </a:xfrm>
          <a:prstGeom prst="line">
            <a:avLst/>
          </a:prstGeom>
          <a:noFill/>
          <a:ln w="28575" algn="ctr">
            <a:solidFill>
              <a:srgbClr val="0000FF"/>
            </a:solidFill>
            <a:round/>
            <a:headEnd/>
            <a:tailEnd/>
          </a:ln>
        </p:spPr>
      </p:cxnSp>
      <p:cxnSp>
        <p:nvCxnSpPr>
          <p:cNvPr id="7" name="Straight Connector 6"/>
          <p:cNvCxnSpPr>
            <a:cxnSpLocks noChangeShapeType="1"/>
          </p:cNvCxnSpPr>
          <p:nvPr/>
        </p:nvCxnSpPr>
        <p:spPr bwMode="auto">
          <a:xfrm flipV="1">
            <a:off x="2295254" y="1758157"/>
            <a:ext cx="885825" cy="317500"/>
          </a:xfrm>
          <a:prstGeom prst="line">
            <a:avLst/>
          </a:prstGeom>
          <a:noFill/>
          <a:ln w="28575" algn="ctr">
            <a:solidFill>
              <a:srgbClr val="0000FF"/>
            </a:solidFill>
            <a:round/>
            <a:headEnd/>
            <a:tailEnd/>
          </a:ln>
        </p:spPr>
      </p:cxnSp>
      <p:cxnSp>
        <p:nvCxnSpPr>
          <p:cNvPr id="8" name="Straight Connector 7"/>
          <p:cNvCxnSpPr>
            <a:cxnSpLocks noChangeShapeType="1"/>
          </p:cNvCxnSpPr>
          <p:nvPr/>
        </p:nvCxnSpPr>
        <p:spPr bwMode="auto">
          <a:xfrm flipV="1">
            <a:off x="5509941" y="1697037"/>
            <a:ext cx="885825" cy="317500"/>
          </a:xfrm>
          <a:prstGeom prst="line">
            <a:avLst/>
          </a:prstGeom>
          <a:noFill/>
          <a:ln w="28575" algn="ctr">
            <a:solidFill>
              <a:srgbClr val="0000FF"/>
            </a:solidFill>
            <a:round/>
            <a:headEnd/>
            <a:tailEnd/>
          </a:ln>
        </p:spPr>
      </p:cxnSp>
      <p:cxnSp>
        <p:nvCxnSpPr>
          <p:cNvPr id="9" name="Straight Connector 8"/>
          <p:cNvCxnSpPr>
            <a:cxnSpLocks noChangeShapeType="1"/>
          </p:cNvCxnSpPr>
          <p:nvPr/>
        </p:nvCxnSpPr>
        <p:spPr bwMode="auto">
          <a:xfrm flipV="1">
            <a:off x="2991895" y="2221707"/>
            <a:ext cx="885825" cy="317500"/>
          </a:xfrm>
          <a:prstGeom prst="line">
            <a:avLst/>
          </a:prstGeom>
          <a:noFill/>
          <a:ln w="28575" algn="ctr">
            <a:solidFill>
              <a:srgbClr val="0000FF"/>
            </a:solidFill>
            <a:round/>
            <a:headEnd/>
            <a:tailEnd/>
          </a:ln>
        </p:spPr>
      </p:cxnSp>
    </p:spTree>
    <p:extLst>
      <p:ext uri="{BB962C8B-B14F-4D97-AF65-F5344CB8AC3E}">
        <p14:creationId xmlns:p14="http://schemas.microsoft.com/office/powerpoint/2010/main" val="183373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9091">
                                            <p:txEl>
                                              <p:pRg st="3" end="3"/>
                                            </p:txEl>
                                          </p:spTgt>
                                        </p:tgtEl>
                                        <p:attrNameLst>
                                          <p:attrName>style.visibility</p:attrName>
                                        </p:attrNameLst>
                                      </p:cBhvr>
                                      <p:to>
                                        <p:strVal val="visible"/>
                                      </p:to>
                                    </p:set>
                                    <p:animEffect transition="in" filter="fade">
                                      <p:cBhvr>
                                        <p:cTn id="23" dur="500"/>
                                        <p:tgtEl>
                                          <p:spTgt spid="8909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9091">
                                            <p:txEl>
                                              <p:pRg st="4" end="4"/>
                                            </p:txEl>
                                          </p:spTgt>
                                        </p:tgtEl>
                                        <p:attrNameLst>
                                          <p:attrName>style.visibility</p:attrName>
                                        </p:attrNameLst>
                                      </p:cBhvr>
                                      <p:to>
                                        <p:strVal val="visible"/>
                                      </p:to>
                                    </p:set>
                                    <p:animEffect transition="in" filter="fade">
                                      <p:cBhvr>
                                        <p:cTn id="28" dur="500"/>
                                        <p:tgtEl>
                                          <p:spTgt spid="8909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9091">
                                            <p:txEl>
                                              <p:pRg st="5" end="5"/>
                                            </p:txEl>
                                          </p:spTgt>
                                        </p:tgtEl>
                                        <p:attrNameLst>
                                          <p:attrName>style.visibility</p:attrName>
                                        </p:attrNameLst>
                                      </p:cBhvr>
                                      <p:to>
                                        <p:strVal val="visible"/>
                                      </p:to>
                                    </p:set>
                                    <p:animEffect transition="in" filter="fade">
                                      <p:cBhvr>
                                        <p:cTn id="33" dur="500"/>
                                        <p:tgtEl>
                                          <p:spTgt spid="890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Adding and Subtracting Rational Expressions with the Same Denominator</a:t>
            </a:r>
          </a:p>
        </p:txBody>
      </p:sp>
      <p:sp>
        <p:nvSpPr>
          <p:cNvPr id="18435" name="Rectangle 3"/>
          <p:cNvSpPr>
            <a:spLocks noGrp="1" noChangeArrowheads="1"/>
          </p:cNvSpPr>
          <p:nvPr>
            <p:ph type="body" idx="1"/>
          </p:nvPr>
        </p:nvSpPr>
        <p:spPr/>
        <p:txBody>
          <a:bodyPr/>
          <a:lstStyle/>
          <a:p>
            <a:pPr marL="0" indent="0"/>
            <a:r>
              <a:rPr lang="en-US" altLang="en-US" dirty="0"/>
              <a:t>To add or subtract rational expressions with the same denominator:</a:t>
            </a:r>
          </a:p>
          <a:p>
            <a:pPr marL="0" indent="0"/>
            <a:r>
              <a:rPr lang="en-US" altLang="en-US" dirty="0"/>
              <a:t>1.  Add or subtract the numerators.</a:t>
            </a:r>
          </a:p>
          <a:p>
            <a:pPr marL="0" indent="0"/>
            <a:r>
              <a:rPr lang="en-US" altLang="en-US" dirty="0"/>
              <a:t>2.  Place this result over the common denominator.</a:t>
            </a:r>
          </a:p>
          <a:p>
            <a:pPr marL="0" indent="0"/>
            <a:r>
              <a:rPr lang="en-US" altLang="en-US" dirty="0"/>
              <a:t>3.  Simplify, if possible.</a:t>
            </a:r>
          </a:p>
          <a:p>
            <a:pPr marL="0" indent="0"/>
            <a:endParaRPr lang="en-US" altLang="en-US" dirty="0"/>
          </a:p>
          <a:p>
            <a:pPr marL="0" indent="0"/>
            <a:r>
              <a:rPr lang="en-US" altLang="en-US" dirty="0"/>
              <a:t>Reminder:  Check for excluded values.</a:t>
            </a:r>
          </a:p>
        </p:txBody>
      </p:sp>
    </p:spTree>
    <p:extLst>
      <p:ext uri="{BB962C8B-B14F-4D97-AF65-F5344CB8AC3E}">
        <p14:creationId xmlns:p14="http://schemas.microsoft.com/office/powerpoint/2010/main" val="2622703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a:t>Example 5:  Subtracting Rational Expressions with the Same Denominator</a:t>
            </a:r>
          </a:p>
        </p:txBody>
      </p:sp>
      <mc:AlternateContent xmlns:mc="http://schemas.openxmlformats.org/markup-compatibility/2006" xmlns:a14="http://schemas.microsoft.com/office/drawing/2010/main">
        <mc:Choice Requires="a14">
          <p:sp>
            <p:nvSpPr>
              <p:cNvPr id="92163" name="Rectangle 3"/>
              <p:cNvSpPr>
                <a:spLocks noGrp="1" noChangeArrowheads="1"/>
              </p:cNvSpPr>
              <p:nvPr>
                <p:ph type="body" idx="1"/>
              </p:nvPr>
            </p:nvSpPr>
            <p:spPr/>
            <p:txBody>
              <a:bodyPr/>
              <a:lstStyle/>
              <a:p>
                <a:pPr marL="0" indent="0"/>
                <a:r>
                  <a:rPr lang="en-US" altLang="en-US" dirty="0"/>
                  <a:t>Subtract: </a:t>
                </a:r>
                <a14:m>
                  <m:oMath xmlns:m="http://schemas.openxmlformats.org/officeDocument/2006/math">
                    <m:f>
                      <m:fPr>
                        <m:ctrlPr>
                          <a:rPr lang="en-US" altLang="en-US" i="1" smtClean="0">
                            <a:latin typeface="Cambria Math"/>
                          </a:rPr>
                        </m:ctrlPr>
                      </m:fPr>
                      <m:num>
                        <m:r>
                          <a:rPr lang="en-US" altLang="en-US" b="0" i="1" smtClean="0">
                            <a:latin typeface="Cambria Math" panose="02040503050406030204" pitchFamily="18" charset="0"/>
                          </a:rPr>
                          <m:t>𝑥</m:t>
                        </m:r>
                      </m:num>
                      <m:den>
                        <m:r>
                          <a:rPr lang="en-US" altLang="en-US" b="0" i="1" smtClean="0">
                            <a:latin typeface="Cambria Math" panose="02040503050406030204" pitchFamily="18" charset="0"/>
                          </a:rPr>
                          <m:t>𝑥</m:t>
                        </m:r>
                        <m:r>
                          <a:rPr lang="en-US" altLang="en-US" b="0" i="1" smtClean="0">
                            <a:latin typeface="Cambria Math" panose="02040503050406030204" pitchFamily="18" charset="0"/>
                          </a:rPr>
                          <m:t>+1</m:t>
                        </m:r>
                      </m:den>
                    </m:f>
                    <m:r>
                      <a:rPr lang="en-US" altLang="en-US" b="0" i="1" smtClean="0">
                        <a:latin typeface="Cambria Math" panose="02040503050406030204" pitchFamily="18" charset="0"/>
                      </a:rPr>
                      <m:t>−</m:t>
                    </m:r>
                    <m:f>
                      <m:fPr>
                        <m:ctrlPr>
                          <a:rPr lang="en-US" altLang="en-US" b="0" i="1" smtClean="0">
                            <a:latin typeface="Cambria Math"/>
                          </a:rPr>
                        </m:ctrlPr>
                      </m:fPr>
                      <m:num>
                        <m:r>
                          <a:rPr lang="en-US" altLang="en-US" b="0" i="1" smtClean="0">
                            <a:latin typeface="Cambria Math" panose="02040503050406030204" pitchFamily="18" charset="0"/>
                          </a:rPr>
                          <m:t>3</m:t>
                        </m:r>
                        <m:r>
                          <a:rPr lang="en-US" altLang="en-US" b="0" i="1" smtClean="0">
                            <a:latin typeface="Cambria Math" panose="02040503050406030204" pitchFamily="18" charset="0"/>
                          </a:rPr>
                          <m:t>𝑥</m:t>
                        </m:r>
                        <m:r>
                          <a:rPr lang="en-US" altLang="en-US" b="0" i="1" smtClean="0">
                            <a:latin typeface="Cambria Math" panose="02040503050406030204" pitchFamily="18" charset="0"/>
                          </a:rPr>
                          <m:t>+2</m:t>
                        </m:r>
                      </m:num>
                      <m:den>
                        <m:r>
                          <a:rPr lang="en-US" altLang="en-US" b="0" i="1" smtClean="0">
                            <a:latin typeface="Cambria Math" panose="02040503050406030204" pitchFamily="18" charset="0"/>
                          </a:rPr>
                          <m:t>𝑥</m:t>
                        </m:r>
                        <m:r>
                          <a:rPr lang="en-US" altLang="en-US" b="0" i="1" smtClean="0">
                            <a:latin typeface="Cambria Math" panose="02040503050406030204" pitchFamily="18" charset="0"/>
                          </a:rPr>
                          <m:t>+1</m:t>
                        </m:r>
                      </m:den>
                    </m:f>
                  </m:oMath>
                </a14:m>
                <a:r>
                  <a:rPr lang="en-US" altLang="en-US" dirty="0"/>
                  <a:t>.</a:t>
                </a:r>
              </a:p>
              <a:p>
                <a:pPr marL="0" indent="0">
                  <a:spcAft>
                    <a:spcPts val="1200"/>
                  </a:spcAft>
                </a:pPr>
                <a:r>
                  <a:rPr lang="en-US" altLang="en-US" dirty="0"/>
                  <a:t>Solution: Check for excluded values: </a:t>
                </a:r>
                <a14:m>
                  <m:oMath xmlns:m="http://schemas.openxmlformats.org/officeDocument/2006/math">
                    <m:r>
                      <a:rPr lang="en-US" altLang="en-US" b="0" i="1" smtClean="0">
                        <a:latin typeface="Cambria Math" panose="02040503050406030204" pitchFamily="18" charset="0"/>
                      </a:rPr>
                      <m:t>𝑥</m:t>
                    </m:r>
                    <m:r>
                      <a:rPr lang="en-US" altLang="en-US" b="0" i="1" smtClean="0">
                        <a:latin typeface="Cambria Math" panose="02040503050406030204" pitchFamily="18" charset="0"/>
                      </a:rPr>
                      <m:t>+1=0, </m:t>
                    </m:r>
                    <m:r>
                      <a:rPr lang="en-US" altLang="en-US" b="0" i="1" smtClean="0">
                        <a:latin typeface="Cambria Math" panose="02040503050406030204" pitchFamily="18" charset="0"/>
                      </a:rPr>
                      <m:t>𝑥</m:t>
                    </m:r>
                    <m:r>
                      <a:rPr lang="en-US" altLang="en-US" b="0" i="1" smtClean="0">
                        <a:latin typeface="Cambria Math" panose="02040503050406030204" pitchFamily="18" charset="0"/>
                        <a:ea typeface="Cambria Math" panose="02040503050406030204" pitchFamily="18" charset="0"/>
                      </a:rPr>
                      <m:t>≠−1.</m:t>
                    </m:r>
                  </m:oMath>
                </a14:m>
                <a:endParaRPr lang="en-US" altLang="en-US" dirty="0"/>
              </a:p>
              <a:p>
                <a:pPr marL="0" indent="0">
                  <a:spcAft>
                    <a:spcPts val="1200"/>
                  </a:spcAft>
                </a:pPr>
                <a14:m>
                  <m:oMathPara xmlns:m="http://schemas.openxmlformats.org/officeDocument/2006/math">
                    <m:oMathParaPr>
                      <m:jc m:val="centerGroup"/>
                    </m:oMathParaPr>
                    <m:oMath xmlns:m="http://schemas.openxmlformats.org/officeDocument/2006/math">
                      <m:f>
                        <m:fPr>
                          <m:ctrlPr>
                            <a:rPr lang="en-US" altLang="en-US" i="1">
                              <a:latin typeface="Cambria Math"/>
                            </a:rPr>
                          </m:ctrlPr>
                        </m:fPr>
                        <m:num>
                          <m:r>
                            <a:rPr lang="en-US" altLang="en-US" i="1">
                              <a:latin typeface="Cambria Math" panose="02040503050406030204" pitchFamily="18" charset="0"/>
                            </a:rPr>
                            <m:t>𝑥</m:t>
                          </m:r>
                        </m:num>
                        <m:den>
                          <m:r>
                            <a:rPr lang="en-US" altLang="en-US" i="1">
                              <a:latin typeface="Cambria Math" panose="02040503050406030204" pitchFamily="18" charset="0"/>
                            </a:rPr>
                            <m:t>𝑥</m:t>
                          </m:r>
                          <m:r>
                            <a:rPr lang="en-US" altLang="en-US" i="1">
                              <a:latin typeface="Cambria Math" panose="02040503050406030204" pitchFamily="18" charset="0"/>
                            </a:rPr>
                            <m:t>+1</m:t>
                          </m:r>
                        </m:den>
                      </m:f>
                      <m:r>
                        <a:rPr lang="en-US" altLang="en-US" i="1">
                          <a:latin typeface="Cambria Math" panose="02040503050406030204" pitchFamily="18" charset="0"/>
                        </a:rPr>
                        <m:t>−</m:t>
                      </m:r>
                      <m:f>
                        <m:fPr>
                          <m:ctrlPr>
                            <a:rPr lang="en-US" altLang="en-US" i="1">
                              <a:latin typeface="Cambria Math"/>
                            </a:rPr>
                          </m:ctrlPr>
                        </m:fPr>
                        <m:num>
                          <m:r>
                            <a:rPr lang="en-US" altLang="en-US" i="1">
                              <a:latin typeface="Cambria Math" panose="02040503050406030204" pitchFamily="18" charset="0"/>
                            </a:rPr>
                            <m:t>3</m:t>
                          </m:r>
                          <m:r>
                            <a:rPr lang="en-US" altLang="en-US" i="1">
                              <a:latin typeface="Cambria Math" panose="02040503050406030204" pitchFamily="18" charset="0"/>
                            </a:rPr>
                            <m:t>𝑥</m:t>
                          </m:r>
                          <m:r>
                            <a:rPr lang="en-US" altLang="en-US" i="1">
                              <a:latin typeface="Cambria Math" panose="02040503050406030204" pitchFamily="18" charset="0"/>
                            </a:rPr>
                            <m:t>+2</m:t>
                          </m:r>
                        </m:num>
                        <m:den>
                          <m:r>
                            <a:rPr lang="en-US" altLang="en-US" i="1">
                              <a:latin typeface="Cambria Math" panose="02040503050406030204" pitchFamily="18" charset="0"/>
                            </a:rPr>
                            <m:t>𝑥</m:t>
                          </m:r>
                          <m:r>
                            <a:rPr lang="en-US" altLang="en-US" i="1">
                              <a:latin typeface="Cambria Math" panose="02040503050406030204" pitchFamily="18" charset="0"/>
                            </a:rPr>
                            <m:t>+1</m:t>
                          </m:r>
                        </m:den>
                      </m:f>
                      <m:r>
                        <a:rPr lang="en-US" altLang="en-US" b="0" i="1" smtClean="0">
                          <a:latin typeface="Cambria Math" panose="02040503050406030204" pitchFamily="18" charset="0"/>
                        </a:rPr>
                        <m:t>=</m:t>
                      </m:r>
                      <m:f>
                        <m:fPr>
                          <m:ctrlPr>
                            <a:rPr lang="en-US" altLang="en-US" b="0" i="1" smtClean="0">
                              <a:latin typeface="Cambria Math"/>
                            </a:rPr>
                          </m:ctrlPr>
                        </m:fPr>
                        <m:num>
                          <m:r>
                            <a:rPr lang="en-US" altLang="en-US" b="0" i="1" smtClean="0">
                              <a:latin typeface="Cambria Math" panose="02040503050406030204" pitchFamily="18" charset="0"/>
                            </a:rPr>
                            <m:t>𝑥</m:t>
                          </m:r>
                          <m:r>
                            <a:rPr lang="en-US" altLang="en-US" b="0" i="1" smtClean="0">
                              <a:latin typeface="Cambria Math" panose="02040503050406030204" pitchFamily="18" charset="0"/>
                            </a:rPr>
                            <m:t>−(3</m:t>
                          </m:r>
                          <m:r>
                            <a:rPr lang="en-US" altLang="en-US" b="0" i="1" smtClean="0">
                              <a:latin typeface="Cambria Math" panose="02040503050406030204" pitchFamily="18" charset="0"/>
                            </a:rPr>
                            <m:t>𝑥</m:t>
                          </m:r>
                          <m:r>
                            <a:rPr lang="en-US" altLang="en-US" b="0" i="1" smtClean="0">
                              <a:latin typeface="Cambria Math" panose="02040503050406030204" pitchFamily="18" charset="0"/>
                            </a:rPr>
                            <m:t>+2)</m:t>
                          </m:r>
                        </m:num>
                        <m:den>
                          <m:r>
                            <a:rPr lang="en-US" altLang="en-US" b="0" i="1" smtClean="0">
                              <a:latin typeface="Cambria Math" panose="02040503050406030204" pitchFamily="18" charset="0"/>
                            </a:rPr>
                            <m:t>𝑥</m:t>
                          </m:r>
                          <m:r>
                            <a:rPr lang="en-US" altLang="en-US" b="0" i="1" smtClean="0">
                              <a:latin typeface="Cambria Math" panose="02040503050406030204" pitchFamily="18" charset="0"/>
                            </a:rPr>
                            <m:t>+1</m:t>
                          </m:r>
                        </m:den>
                      </m:f>
                    </m:oMath>
                  </m:oMathPara>
                </a14:m>
                <a:endParaRPr lang="en-US" altLang="en-US" dirty="0"/>
              </a:p>
              <a:p>
                <a:pPr marL="0" indent="0">
                  <a:spcAft>
                    <a:spcPts val="1200"/>
                  </a:spcAft>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m:t>
                      </m:r>
                      <m:f>
                        <m:fPr>
                          <m:ctrlPr>
                            <a:rPr lang="en-US" altLang="en-US" b="0" i="1" smtClean="0">
                              <a:latin typeface="Cambria Math"/>
                            </a:rPr>
                          </m:ctrlPr>
                        </m:fPr>
                        <m:num>
                          <m:r>
                            <a:rPr lang="en-US" altLang="en-US" b="0" i="1" smtClean="0">
                              <a:latin typeface="Cambria Math" panose="02040503050406030204" pitchFamily="18" charset="0"/>
                            </a:rPr>
                            <m:t>𝑥</m:t>
                          </m:r>
                          <m:r>
                            <a:rPr lang="en-US" altLang="en-US" b="0" i="1" smtClean="0">
                              <a:latin typeface="Cambria Math" panose="02040503050406030204" pitchFamily="18" charset="0"/>
                            </a:rPr>
                            <m:t>−3</m:t>
                          </m:r>
                          <m:r>
                            <a:rPr lang="en-US" altLang="en-US" b="0" i="1" smtClean="0">
                              <a:latin typeface="Cambria Math" panose="02040503050406030204" pitchFamily="18" charset="0"/>
                            </a:rPr>
                            <m:t>𝑥</m:t>
                          </m:r>
                          <m:r>
                            <a:rPr lang="en-US" altLang="en-US" b="0" i="1" smtClean="0">
                              <a:latin typeface="Cambria Math" panose="02040503050406030204" pitchFamily="18" charset="0"/>
                            </a:rPr>
                            <m:t>−2</m:t>
                          </m:r>
                        </m:num>
                        <m:den>
                          <m:r>
                            <a:rPr lang="en-US" altLang="en-US" b="0" i="1" smtClean="0">
                              <a:latin typeface="Cambria Math" panose="02040503050406030204" pitchFamily="18" charset="0"/>
                            </a:rPr>
                            <m:t>𝑥</m:t>
                          </m:r>
                          <m:r>
                            <a:rPr lang="en-US" altLang="en-US" b="0" i="1" smtClean="0">
                              <a:latin typeface="Cambria Math" panose="02040503050406030204" pitchFamily="18" charset="0"/>
                            </a:rPr>
                            <m:t>+1</m:t>
                          </m:r>
                        </m:den>
                      </m:f>
                    </m:oMath>
                  </m:oMathPara>
                </a14:m>
                <a:endParaRPr lang="en-US" altLang="en-US" dirty="0"/>
              </a:p>
              <a:p>
                <a:pPr marL="0" indent="0">
                  <a:spcAft>
                    <a:spcPts val="1200"/>
                  </a:spcAft>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m:t>
                      </m:r>
                      <m:f>
                        <m:fPr>
                          <m:ctrlPr>
                            <a:rPr lang="en-US" altLang="en-US" b="0" i="1" smtClean="0">
                              <a:latin typeface="Cambria Math"/>
                            </a:rPr>
                          </m:ctrlPr>
                        </m:fPr>
                        <m:num>
                          <m:r>
                            <a:rPr lang="en-US" altLang="en-US" b="0" i="1" smtClean="0">
                              <a:latin typeface="Cambria Math" panose="02040503050406030204" pitchFamily="18" charset="0"/>
                            </a:rPr>
                            <m:t>−2</m:t>
                          </m:r>
                          <m:r>
                            <a:rPr lang="en-US" altLang="en-US" b="0" i="1" smtClean="0">
                              <a:latin typeface="Cambria Math" panose="02040503050406030204" pitchFamily="18" charset="0"/>
                            </a:rPr>
                            <m:t>𝑥</m:t>
                          </m:r>
                          <m:r>
                            <a:rPr lang="en-US" altLang="en-US" b="0" i="1" smtClean="0">
                              <a:latin typeface="Cambria Math" panose="02040503050406030204" pitchFamily="18" charset="0"/>
                            </a:rPr>
                            <m:t>−2</m:t>
                          </m:r>
                        </m:num>
                        <m:den>
                          <m:r>
                            <a:rPr lang="en-US" altLang="en-US" b="0" i="1" smtClean="0">
                              <a:latin typeface="Cambria Math" panose="02040503050406030204" pitchFamily="18" charset="0"/>
                            </a:rPr>
                            <m:t>𝑥</m:t>
                          </m:r>
                          <m:r>
                            <a:rPr lang="en-US" altLang="en-US" b="0" i="1" smtClean="0">
                              <a:latin typeface="Cambria Math" panose="02040503050406030204" pitchFamily="18" charset="0"/>
                            </a:rPr>
                            <m:t>+1</m:t>
                          </m:r>
                        </m:den>
                      </m:f>
                    </m:oMath>
                  </m:oMathPara>
                </a14:m>
                <a:endParaRPr lang="en-US" altLang="en-US" b="0" dirty="0"/>
              </a:p>
              <a:p>
                <a:pPr marL="0" indent="0">
                  <a:spcAft>
                    <a:spcPts val="1200"/>
                  </a:spcAft>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m:t>
                      </m:r>
                      <m:f>
                        <m:fPr>
                          <m:ctrlPr>
                            <a:rPr lang="en-US" altLang="en-US" b="0" i="1" smtClean="0">
                              <a:latin typeface="Cambria Math"/>
                            </a:rPr>
                          </m:ctrlPr>
                        </m:fPr>
                        <m:num>
                          <m:r>
                            <a:rPr lang="en-US" altLang="en-US" b="0" i="1" smtClean="0">
                              <a:latin typeface="Cambria Math" panose="02040503050406030204" pitchFamily="18" charset="0"/>
                            </a:rPr>
                            <m:t>−2(</m:t>
                          </m:r>
                          <m:r>
                            <a:rPr lang="en-US" altLang="en-US" b="0" i="1" smtClean="0">
                              <a:latin typeface="Cambria Math" panose="02040503050406030204" pitchFamily="18" charset="0"/>
                            </a:rPr>
                            <m:t>𝑥</m:t>
                          </m:r>
                          <m:r>
                            <a:rPr lang="en-US" altLang="en-US" b="0" i="1" smtClean="0">
                              <a:latin typeface="Cambria Math" panose="02040503050406030204" pitchFamily="18" charset="0"/>
                            </a:rPr>
                            <m:t>+1)</m:t>
                          </m:r>
                        </m:num>
                        <m:den>
                          <m:r>
                            <a:rPr lang="en-US" altLang="en-US" b="0" i="1" smtClean="0">
                              <a:latin typeface="Cambria Math" panose="02040503050406030204" pitchFamily="18" charset="0"/>
                            </a:rPr>
                            <m:t>𝑥</m:t>
                          </m:r>
                          <m:r>
                            <a:rPr lang="en-US" altLang="en-US" b="0" i="1" smtClean="0">
                              <a:latin typeface="Cambria Math" panose="02040503050406030204" pitchFamily="18" charset="0"/>
                            </a:rPr>
                            <m:t>+1</m:t>
                          </m:r>
                        </m:den>
                      </m:f>
                    </m:oMath>
                  </m:oMathPara>
                </a14:m>
                <a:endParaRPr lang="en-US" altLang="en-US" dirty="0"/>
              </a:p>
              <a:p>
                <a:pPr marL="0" indent="0"/>
                <a:endParaRPr lang="en-US" altLang="en-US" dirty="0"/>
              </a:p>
              <a:p>
                <a:pPr marL="0" indent="0"/>
                <a:endParaRPr lang="en-US" altLang="en-US" dirty="0"/>
              </a:p>
            </p:txBody>
          </p:sp>
        </mc:Choice>
        <mc:Fallback xmlns="">
          <p:sp>
            <p:nvSpPr>
              <p:cNvPr id="92163" name="Rectangle 3"/>
              <p:cNvSpPr>
                <a:spLocks noGrp="1" noRot="1" noChangeAspect="1" noMove="1" noResize="1" noEditPoints="1" noAdjustHandles="1" noChangeArrowheads="1" noChangeShapeType="1" noTextEdit="1"/>
              </p:cNvSpPr>
              <p:nvPr>
                <p:ph type="body" idx="1"/>
              </p:nvPr>
            </p:nvSpPr>
            <p:spPr>
              <a:blipFill>
                <a:blip r:embed="rId2"/>
                <a:stretch>
                  <a:fillRect l="-1458" b="-7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9AAFE6D8-3044-43DB-9606-A4CE9955B2BA}"/>
                  </a:ext>
                </a:extLst>
              </p:cNvPr>
              <p:cNvSpPr txBox="1"/>
              <p:nvPr/>
            </p:nvSpPr>
            <p:spPr>
              <a:xfrm>
                <a:off x="5545183" y="5585758"/>
                <a:ext cx="2501537"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r>
                        <a:rPr lang="en-US" i="0">
                          <a:solidFill>
                            <a:schemeClr val="tx1"/>
                          </a:solidFill>
                          <a:latin typeface="Cambria Math" panose="02040503050406030204" pitchFamily="18" charset="0"/>
                        </a:rPr>
                        <m:t>−2,</m:t>
                      </m:r>
                      <m:r>
                        <m:rPr>
                          <m:nor/>
                        </m:rP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≠−1</m:t>
                      </m:r>
                    </m:oMath>
                  </m:oMathPara>
                </a14:m>
                <a:endParaRPr lang="en-US" dirty="0">
                  <a:solidFill>
                    <a:schemeClr val="tx1"/>
                  </a:solidFill>
                </a:endParaRPr>
              </a:p>
            </p:txBody>
          </p:sp>
        </mc:Choice>
        <mc:Fallback xmlns="">
          <p:sp>
            <p:nvSpPr>
              <p:cNvPr id="14" name="TextBox 13">
                <a:extLst>
                  <a:ext uri="{FF2B5EF4-FFF2-40B4-BE49-F238E27FC236}">
                    <a16:creationId xmlns:a16="http://schemas.microsoft.com/office/drawing/2014/main" id="{9AAFE6D8-3044-43DB-9606-A4CE9955B2BA}"/>
                  </a:ext>
                </a:extLst>
              </p:cNvPr>
              <p:cNvSpPr txBox="1">
                <a:spLocks noRot="1" noChangeAspect="1" noMove="1" noResize="1" noEditPoints="1" noAdjustHandles="1" noChangeArrowheads="1" noChangeShapeType="1" noTextEdit="1"/>
              </p:cNvSpPr>
              <p:nvPr/>
            </p:nvSpPr>
            <p:spPr>
              <a:xfrm>
                <a:off x="5545183" y="5585758"/>
                <a:ext cx="2501537" cy="523220"/>
              </a:xfrm>
              <a:prstGeom prst="rect">
                <a:avLst/>
              </a:prstGeom>
              <a:blipFill>
                <a:blip r:embed="rId3"/>
                <a:stretch>
                  <a:fillRect/>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xmlns="" id="{DE506859-145B-4AA8-A396-74F2F01E1966}"/>
              </a:ext>
            </a:extLst>
          </p:cNvPr>
          <p:cNvCxnSpPr/>
          <p:nvPr/>
        </p:nvCxnSpPr>
        <p:spPr bwMode="auto">
          <a:xfrm flipV="1">
            <a:off x="4560887" y="5460274"/>
            <a:ext cx="821010" cy="326572"/>
          </a:xfrm>
          <a:prstGeom prst="line">
            <a:avLst/>
          </a:prstGeom>
          <a:solidFill>
            <a:schemeClr val="accent1"/>
          </a:solidFill>
          <a:ln w="38100" cap="flat" cmpd="sng" algn="ctr">
            <a:solidFill>
              <a:srgbClr val="0000FF"/>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xmlns="" id="{35FBD280-A8A1-4625-ABFD-31BE61617B8E}"/>
              </a:ext>
            </a:extLst>
          </p:cNvPr>
          <p:cNvCxnSpPr/>
          <p:nvPr/>
        </p:nvCxnSpPr>
        <p:spPr bwMode="auto">
          <a:xfrm flipV="1">
            <a:off x="4302782" y="5945692"/>
            <a:ext cx="821010" cy="326572"/>
          </a:xfrm>
          <a:prstGeom prst="line">
            <a:avLst/>
          </a:prstGeom>
          <a:solidFill>
            <a:schemeClr val="accent1"/>
          </a:solidFill>
          <a:ln w="38100" cap="flat" cmpd="sng" algn="ctr">
            <a:solidFill>
              <a:srgbClr val="0000FF"/>
            </a:solidFill>
            <a:prstDash val="solid"/>
            <a:round/>
            <a:headEnd type="none" w="med" len="med"/>
            <a:tailEnd type="none" w="med" len="med"/>
          </a:ln>
          <a:effectLst/>
        </p:spPr>
      </p:cxnSp>
    </p:spTree>
    <p:extLst>
      <p:ext uri="{BB962C8B-B14F-4D97-AF65-F5344CB8AC3E}">
        <p14:creationId xmlns:p14="http://schemas.microsoft.com/office/powerpoint/2010/main" val="285500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63">
                                            <p:txEl>
                                              <p:pRg st="1" end="1"/>
                                            </p:txEl>
                                          </p:spTgt>
                                        </p:tgtEl>
                                        <p:attrNameLst>
                                          <p:attrName>style.visibility</p:attrName>
                                        </p:attrNameLst>
                                      </p:cBhvr>
                                      <p:to>
                                        <p:strVal val="visible"/>
                                      </p:to>
                                    </p:set>
                                    <p:animEffect transition="in" filter="fade">
                                      <p:cBhvr>
                                        <p:cTn id="7" dur="500"/>
                                        <p:tgtEl>
                                          <p:spTgt spid="921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63">
                                            <p:txEl>
                                              <p:pRg st="2" end="2"/>
                                            </p:txEl>
                                          </p:spTgt>
                                        </p:tgtEl>
                                        <p:attrNameLst>
                                          <p:attrName>style.visibility</p:attrName>
                                        </p:attrNameLst>
                                      </p:cBhvr>
                                      <p:to>
                                        <p:strVal val="visible"/>
                                      </p:to>
                                    </p:set>
                                    <p:animEffect transition="in" filter="fade">
                                      <p:cBhvr>
                                        <p:cTn id="12" dur="500"/>
                                        <p:tgtEl>
                                          <p:spTgt spid="921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63">
                                            <p:txEl>
                                              <p:pRg st="3" end="3"/>
                                            </p:txEl>
                                          </p:spTgt>
                                        </p:tgtEl>
                                        <p:attrNameLst>
                                          <p:attrName>style.visibility</p:attrName>
                                        </p:attrNameLst>
                                      </p:cBhvr>
                                      <p:to>
                                        <p:strVal val="visible"/>
                                      </p:to>
                                    </p:set>
                                    <p:animEffect transition="in" filter="fade">
                                      <p:cBhvr>
                                        <p:cTn id="17" dur="500"/>
                                        <p:tgtEl>
                                          <p:spTgt spid="9216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63">
                                            <p:txEl>
                                              <p:pRg st="4" end="4"/>
                                            </p:txEl>
                                          </p:spTgt>
                                        </p:tgtEl>
                                        <p:attrNameLst>
                                          <p:attrName>style.visibility</p:attrName>
                                        </p:attrNameLst>
                                      </p:cBhvr>
                                      <p:to>
                                        <p:strVal val="visible"/>
                                      </p:to>
                                    </p:set>
                                    <p:animEffect transition="in" filter="fade">
                                      <p:cBhvr>
                                        <p:cTn id="22" dur="500"/>
                                        <p:tgtEl>
                                          <p:spTgt spid="9216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63">
                                            <p:txEl>
                                              <p:pRg st="5" end="5"/>
                                            </p:txEl>
                                          </p:spTgt>
                                        </p:tgtEl>
                                        <p:attrNameLst>
                                          <p:attrName>style.visibility</p:attrName>
                                        </p:attrNameLst>
                                      </p:cBhvr>
                                      <p:to>
                                        <p:strVal val="visible"/>
                                      </p:to>
                                    </p:set>
                                    <p:animEffect transition="in" filter="fade">
                                      <p:cBhvr>
                                        <p:cTn id="27" dur="500"/>
                                        <p:tgtEl>
                                          <p:spTgt spid="9216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par>
                                <p:cTn id="33" presetID="2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Finding the Least Common Denominator (LCD)</a:t>
            </a:r>
          </a:p>
        </p:txBody>
      </p:sp>
      <p:sp>
        <p:nvSpPr>
          <p:cNvPr id="20483" name="Rectangle 3"/>
          <p:cNvSpPr>
            <a:spLocks noGrp="1" noChangeArrowheads="1"/>
          </p:cNvSpPr>
          <p:nvPr>
            <p:ph type="body" idx="1"/>
          </p:nvPr>
        </p:nvSpPr>
        <p:spPr/>
        <p:txBody>
          <a:bodyPr/>
          <a:lstStyle/>
          <a:p>
            <a:pPr marL="465138" indent="-465138"/>
            <a:r>
              <a:rPr lang="en-US" altLang="en-US" dirty="0"/>
              <a:t>1.  Factor each denominator completely.</a:t>
            </a:r>
          </a:p>
          <a:p>
            <a:pPr marL="465138" indent="-465138"/>
            <a:r>
              <a:rPr lang="en-US" altLang="en-US" dirty="0"/>
              <a:t>2.  List the factors of the first denominator.</a:t>
            </a:r>
          </a:p>
          <a:p>
            <a:pPr marL="465138" indent="-465138"/>
            <a:r>
              <a:rPr lang="en-US" altLang="en-US" dirty="0"/>
              <a:t>3.  Add to the list in step 2 any factors of the second denominator that do not appear in the list.</a:t>
            </a:r>
          </a:p>
          <a:p>
            <a:pPr marL="465138" indent="-465138"/>
            <a:r>
              <a:rPr lang="en-US" altLang="en-US" dirty="0"/>
              <a:t>4.  Form the product of the factors from the list in step 3.  This product is the least common denominator.</a:t>
            </a:r>
          </a:p>
        </p:txBody>
      </p:sp>
    </p:spTree>
    <p:extLst>
      <p:ext uri="{BB962C8B-B14F-4D97-AF65-F5344CB8AC3E}">
        <p14:creationId xmlns:p14="http://schemas.microsoft.com/office/powerpoint/2010/main" val="30497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Adding and  Subtracting Rational Expressions That Have Different Denominators</a:t>
            </a:r>
          </a:p>
        </p:txBody>
      </p:sp>
      <p:sp>
        <p:nvSpPr>
          <p:cNvPr id="21507" name="Rectangle 3"/>
          <p:cNvSpPr>
            <a:spLocks noGrp="1" noChangeArrowheads="1"/>
          </p:cNvSpPr>
          <p:nvPr>
            <p:ph type="body" idx="1"/>
          </p:nvPr>
        </p:nvSpPr>
        <p:spPr/>
        <p:txBody>
          <a:bodyPr/>
          <a:lstStyle/>
          <a:p>
            <a:pPr marL="465138" indent="-465138"/>
            <a:r>
              <a:rPr lang="en-US" altLang="en-US"/>
              <a:t>1.  Find the LCD of the rational expressions.</a:t>
            </a:r>
          </a:p>
          <a:p>
            <a:pPr marL="465138" indent="-465138"/>
            <a:r>
              <a:rPr lang="en-US" altLang="en-US"/>
              <a:t>2.  Rewrite each rational expression as an equivalent expression whose denominator is the LCD.  To do so, multiply the numerator and the denominator of each rational expression by any factor(s) needed to convert the denominator into the LCD.</a:t>
            </a:r>
          </a:p>
          <a:p>
            <a:pPr marL="465138" indent="-465138"/>
            <a:r>
              <a:rPr lang="en-US" altLang="en-US"/>
              <a:t>3.  Add or subtract numerators, placing the resulting expression over the LCD.</a:t>
            </a:r>
          </a:p>
          <a:p>
            <a:pPr marL="465138" indent="-465138"/>
            <a:r>
              <a:rPr lang="en-US" altLang="en-US"/>
              <a:t>4.  If possible, simplify the resulting rational expression.</a:t>
            </a:r>
          </a:p>
        </p:txBody>
      </p:sp>
    </p:spTree>
    <p:extLst>
      <p:ext uri="{BB962C8B-B14F-4D97-AF65-F5344CB8AC3E}">
        <p14:creationId xmlns:p14="http://schemas.microsoft.com/office/powerpoint/2010/main" val="3889136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a:t>Example 10:  Subtracting Rational Expressions with Different Denominators</a:t>
            </a:r>
          </a:p>
        </p:txBody>
      </p:sp>
      <mc:AlternateContent xmlns:mc="http://schemas.openxmlformats.org/markup-compatibility/2006">
        <mc:Choice xmlns:a14="http://schemas.microsoft.com/office/drawing/2010/main" Requires="a14">
          <p:sp>
            <p:nvSpPr>
              <p:cNvPr id="93187" name="Rectangle 3"/>
              <p:cNvSpPr>
                <a:spLocks noGrp="1" noChangeArrowheads="1"/>
              </p:cNvSpPr>
              <p:nvPr>
                <p:ph type="body" idx="1"/>
              </p:nvPr>
            </p:nvSpPr>
            <p:spPr/>
            <p:txBody>
              <a:bodyPr/>
              <a:lstStyle/>
              <a:p>
                <a:pPr marL="0" indent="0"/>
                <a:r>
                  <a:rPr lang="en-US" altLang="en-US" dirty="0"/>
                  <a:t>Subtract: </a:t>
                </a:r>
                <a14:m>
                  <m:oMath xmlns:m="http://schemas.openxmlformats.org/officeDocument/2006/math">
                    <m:f>
                      <m:fPr>
                        <m:ctrlPr>
                          <a:rPr lang="en-US" i="1">
                            <a:latin typeface="Cambria Math"/>
                          </a:rPr>
                        </m:ctrlPr>
                      </m:fPr>
                      <m:num>
                        <m:r>
                          <a:rPr lang="en-US" i="1">
                            <a:latin typeface="Cambria Math" panose="02040503050406030204" pitchFamily="18" charset="0"/>
                          </a:rPr>
                          <m:t>𝑥</m:t>
                        </m:r>
                      </m:num>
                      <m:den>
                        <m:sSup>
                          <m:sSupPr>
                            <m:ctrlPr>
                              <a:rPr lang="en-US" i="1">
                                <a:latin typeface="Cambria Math"/>
                              </a:rPr>
                            </m:ctrlPr>
                          </m:sSupPr>
                          <m:e>
                            <m:r>
                              <a:rPr lang="en-US" i="1">
                                <a:latin typeface="Cambria Math" panose="02040503050406030204" pitchFamily="18" charset="0"/>
                              </a:rPr>
                              <m:t>𝑥</m:t>
                            </m:r>
                          </m:e>
                          <m:sup>
                            <m:r>
                              <a:rPr lang="en-US">
                                <a:latin typeface="Cambria Math" panose="02040503050406030204" pitchFamily="18" charset="0"/>
                              </a:rPr>
                              <m:t>2</m:t>
                            </m:r>
                          </m:sup>
                        </m:sSup>
                        <m:r>
                          <a:rPr lang="en-US">
                            <a:latin typeface="Cambria Math" panose="02040503050406030204" pitchFamily="18" charset="0"/>
                          </a:rPr>
                          <m:t>−10</m:t>
                        </m:r>
                        <m:r>
                          <a:rPr lang="en-US" i="1">
                            <a:latin typeface="Cambria Math" panose="02040503050406030204" pitchFamily="18" charset="0"/>
                          </a:rPr>
                          <m:t>𝑥</m:t>
                        </m:r>
                        <m:r>
                          <a:rPr lang="en-US">
                            <a:latin typeface="Cambria Math" panose="02040503050406030204" pitchFamily="18" charset="0"/>
                          </a:rPr>
                          <m:t>+25</m:t>
                        </m:r>
                      </m:den>
                    </m:f>
                    <m:r>
                      <a:rPr lang="en-US">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𝑥</m:t>
                        </m:r>
                        <m:r>
                          <a:rPr lang="en-US">
                            <a:latin typeface="Cambria Math" panose="02040503050406030204" pitchFamily="18" charset="0"/>
                          </a:rPr>
                          <m:t>−4</m:t>
                        </m:r>
                      </m:num>
                      <m:den>
                        <m:r>
                          <a:rPr lang="en-US">
                            <a:latin typeface="Cambria Math" panose="02040503050406030204" pitchFamily="18" charset="0"/>
                          </a:rPr>
                          <m:t>2</m:t>
                        </m:r>
                        <m:r>
                          <a:rPr lang="en-US" i="1">
                            <a:latin typeface="Cambria Math" panose="02040503050406030204" pitchFamily="18" charset="0"/>
                          </a:rPr>
                          <m:t>𝑥</m:t>
                        </m:r>
                        <m:r>
                          <a:rPr lang="en-US">
                            <a:latin typeface="Cambria Math" panose="02040503050406030204" pitchFamily="18" charset="0"/>
                          </a:rPr>
                          <m:t>−10</m:t>
                        </m:r>
                      </m:den>
                    </m:f>
                  </m:oMath>
                </a14:m>
                <a:r>
                  <a:rPr lang="en-US" altLang="en-US" dirty="0"/>
                  <a:t>.</a:t>
                </a:r>
              </a:p>
              <a:p>
                <a:pPr marL="0" indent="0"/>
                <a:r>
                  <a:rPr lang="en-US" altLang="en-US" b="1" dirty="0"/>
                  <a:t>Step 1  Find the least common </a:t>
                </a:r>
                <a:r>
                  <a:rPr lang="en-US" altLang="en-US" b="1" dirty="0" smtClean="0"/>
                  <a:t>denominator.</a:t>
                </a:r>
                <a:endParaRPr lang="en-US" altLang="en-US" b="1" dirty="0"/>
              </a:p>
              <a:p>
                <a:pPr marL="0" indent="0"/>
                <a14:m>
                  <m:oMathPara xmlns:m="http://schemas.openxmlformats.org/officeDocument/2006/math">
                    <m:oMathParaPr>
                      <m:jc m:val="centerGroup"/>
                    </m:oMathParaPr>
                    <m:oMath xmlns:m="http://schemas.openxmlformats.org/officeDocument/2006/math">
                      <m:sSup>
                        <m:sSupPr>
                          <m:ctrlPr>
                            <a:rPr lang="en-US" altLang="en-US" i="1" smtClean="0">
                              <a:latin typeface="Cambria Math"/>
                            </a:rPr>
                          </m:ctrlPr>
                        </m:sSupPr>
                        <m:e>
                          <m:r>
                            <a:rPr lang="en-US" altLang="en-US" i="1" smtClean="0">
                              <a:latin typeface="Cambria Math" panose="02040503050406030204" pitchFamily="18" charset="0"/>
                            </a:rPr>
                            <m:t>𝑥</m:t>
                          </m:r>
                        </m:e>
                        <m:sup>
                          <m:r>
                            <a:rPr lang="en-US" altLang="en-US" i="1" smtClean="0">
                              <a:latin typeface="Cambria Math" panose="02040503050406030204" pitchFamily="18" charset="0"/>
                            </a:rPr>
                            <m:t>2</m:t>
                          </m:r>
                        </m:sup>
                      </m:sSup>
                      <m:r>
                        <a:rPr lang="en-US" altLang="en-US" b="0" i="1" smtClean="0">
                          <a:latin typeface="Cambria Math" panose="02040503050406030204" pitchFamily="18" charset="0"/>
                        </a:rPr>
                        <m:t>−10</m:t>
                      </m:r>
                      <m:r>
                        <a:rPr lang="en-US" altLang="en-US" b="0" i="1" smtClean="0">
                          <a:latin typeface="Cambria Math" panose="02040503050406030204" pitchFamily="18" charset="0"/>
                        </a:rPr>
                        <m:t>𝑥</m:t>
                      </m:r>
                      <m:r>
                        <a:rPr lang="en-US" altLang="en-US" b="0" i="1" smtClean="0">
                          <a:latin typeface="Cambria Math" panose="02040503050406030204" pitchFamily="18" charset="0"/>
                        </a:rPr>
                        <m:t>+25=(</m:t>
                      </m:r>
                      <m:r>
                        <a:rPr lang="en-US" altLang="en-US" b="0" i="1" smtClean="0">
                          <a:latin typeface="Cambria Math" panose="02040503050406030204" pitchFamily="18" charset="0"/>
                        </a:rPr>
                        <m:t>𝑥</m:t>
                      </m:r>
                      <m:r>
                        <a:rPr lang="en-US" altLang="en-US" b="0" i="1" smtClean="0">
                          <a:latin typeface="Cambria Math" panose="02040503050406030204" pitchFamily="18" charset="0"/>
                        </a:rPr>
                        <m:t>−5)(</m:t>
                      </m:r>
                      <m:r>
                        <a:rPr lang="en-US" altLang="en-US" b="0" i="1" smtClean="0">
                          <a:latin typeface="Cambria Math" panose="02040503050406030204" pitchFamily="18" charset="0"/>
                        </a:rPr>
                        <m:t>𝑥</m:t>
                      </m:r>
                      <m:r>
                        <a:rPr lang="en-US" altLang="en-US" b="0" i="1" smtClean="0">
                          <a:latin typeface="Cambria Math" panose="02040503050406030204" pitchFamily="18" charset="0"/>
                        </a:rPr>
                        <m:t>−5)</m:t>
                      </m:r>
                    </m:oMath>
                  </m:oMathPara>
                </a14:m>
                <a:endParaRPr lang="en-US" altLang="en-US" dirty="0"/>
              </a:p>
              <a:p>
                <a:pPr marL="0" indent="0"/>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2</m:t>
                      </m:r>
                      <m:r>
                        <a:rPr lang="en-US" altLang="en-US" b="0" i="1" smtClean="0">
                          <a:latin typeface="Cambria Math" panose="02040503050406030204" pitchFamily="18" charset="0"/>
                        </a:rPr>
                        <m:t>𝑥</m:t>
                      </m:r>
                      <m:r>
                        <a:rPr lang="en-US" altLang="en-US" b="0" i="1" smtClean="0">
                          <a:latin typeface="Cambria Math" panose="02040503050406030204" pitchFamily="18" charset="0"/>
                        </a:rPr>
                        <m:t>−10=2(</m:t>
                      </m:r>
                      <m:r>
                        <a:rPr lang="en-US" altLang="en-US" b="0" i="1" smtClean="0">
                          <a:latin typeface="Cambria Math" panose="02040503050406030204" pitchFamily="18" charset="0"/>
                        </a:rPr>
                        <m:t>𝑥</m:t>
                      </m:r>
                      <m:r>
                        <a:rPr lang="en-US" altLang="en-US" b="0" i="1" smtClean="0">
                          <a:latin typeface="Cambria Math" panose="02040503050406030204" pitchFamily="18" charset="0"/>
                        </a:rPr>
                        <m:t>−5)</m:t>
                      </m:r>
                    </m:oMath>
                  </m:oMathPara>
                </a14:m>
                <a:endParaRPr lang="en-US" altLang="en-US" dirty="0"/>
              </a:p>
              <a:p>
                <a:pPr marL="0" indent="0"/>
                <a:r>
                  <a:rPr lang="en-US" altLang="en-US" dirty="0"/>
                  <a:t>The LCD is </a:t>
                </a:r>
                <a14:m>
                  <m:oMath xmlns:m="http://schemas.openxmlformats.org/officeDocument/2006/math">
                    <m:r>
                      <a:rPr lang="en-US" altLang="en-US" b="0" i="1" smtClean="0">
                        <a:latin typeface="Cambria Math" panose="02040503050406030204" pitchFamily="18" charset="0"/>
                      </a:rPr>
                      <m:t>2</m:t>
                    </m:r>
                    <m:d>
                      <m:dPr>
                        <m:ctrlPr>
                          <a:rPr lang="en-US" altLang="en-US" b="0" i="1" smtClean="0">
                            <a:latin typeface="Cambria Math"/>
                          </a:rPr>
                        </m:ctrlPr>
                      </m:dPr>
                      <m:e>
                        <m:r>
                          <a:rPr lang="en-US" altLang="en-US" b="0" i="1" smtClean="0">
                            <a:latin typeface="Cambria Math" panose="02040503050406030204" pitchFamily="18" charset="0"/>
                          </a:rPr>
                          <m:t>𝑥</m:t>
                        </m:r>
                        <m:r>
                          <a:rPr lang="en-US" altLang="en-US" b="0" i="1" smtClean="0">
                            <a:latin typeface="Cambria Math" panose="02040503050406030204" pitchFamily="18" charset="0"/>
                          </a:rPr>
                          <m:t>−5</m:t>
                        </m:r>
                      </m:e>
                    </m:d>
                    <m:d>
                      <m:dPr>
                        <m:ctrlPr>
                          <a:rPr lang="en-US" altLang="en-US" b="0" i="1" smtClean="0">
                            <a:latin typeface="Cambria Math"/>
                          </a:rPr>
                        </m:ctrlPr>
                      </m:dPr>
                      <m:e>
                        <m:r>
                          <a:rPr lang="en-US" altLang="en-US" b="0" i="1" smtClean="0">
                            <a:latin typeface="Cambria Math" panose="02040503050406030204" pitchFamily="18" charset="0"/>
                          </a:rPr>
                          <m:t>𝑥</m:t>
                        </m:r>
                        <m:r>
                          <a:rPr lang="en-US" altLang="en-US" b="0" i="1" smtClean="0">
                            <a:latin typeface="Cambria Math" panose="02040503050406030204" pitchFamily="18" charset="0"/>
                          </a:rPr>
                          <m:t>−5</m:t>
                        </m:r>
                      </m:e>
                    </m:d>
                    <m:r>
                      <a:rPr lang="en-US" altLang="en-US" b="0" i="1" smtClean="0">
                        <a:latin typeface="Cambria Math" panose="02040503050406030204" pitchFamily="18" charset="0"/>
                      </a:rPr>
                      <m:t>.</m:t>
                    </m:r>
                  </m:oMath>
                </a14:m>
                <a:endParaRPr lang="en-US" altLang="en-US" dirty="0"/>
              </a:p>
              <a:p>
                <a:r>
                  <a:rPr lang="en-US" altLang="en-US" b="1" dirty="0"/>
                  <a:t>Step 2  Write equivalent expressions with the LCD as </a:t>
                </a:r>
                <a:r>
                  <a:rPr lang="en-US" altLang="en-US" b="1" dirty="0" smtClean="0"/>
                  <a:t>denominators.</a:t>
                </a:r>
                <a:endParaRPr lang="en-US" altLang="en-US" b="1" dirty="0"/>
              </a:p>
              <a:p>
                <a14:m>
                  <m:oMath xmlns:m="http://schemas.openxmlformats.org/officeDocument/2006/math">
                    <m:f>
                      <m:fPr>
                        <m:ctrlPr>
                          <a:rPr lang="en-US" i="1" smtClean="0">
                            <a:solidFill>
                              <a:schemeClr val="tx1"/>
                            </a:solidFill>
                            <a:latin typeface="Cambria Math"/>
                          </a:rPr>
                        </m:ctrlPr>
                      </m:fPr>
                      <m:num>
                        <m:r>
                          <a:rPr lang="en-US" i="1">
                            <a:solidFill>
                              <a:schemeClr val="tx1"/>
                            </a:solidFill>
                            <a:latin typeface="Cambria Math" panose="02040503050406030204" pitchFamily="18" charset="0"/>
                          </a:rPr>
                          <m:t>𝑥</m:t>
                        </m:r>
                      </m:num>
                      <m:den>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𝑥</m:t>
                            </m:r>
                          </m:e>
                          <m:sup>
                            <m:r>
                              <a:rPr lang="en-US">
                                <a:solidFill>
                                  <a:schemeClr val="tx1"/>
                                </a:solidFill>
                                <a:latin typeface="Cambria Math" panose="02040503050406030204" pitchFamily="18" charset="0"/>
                              </a:rPr>
                              <m:t>2</m:t>
                            </m:r>
                          </m:sup>
                        </m:sSup>
                        <m:r>
                          <a:rPr lang="en-US">
                            <a:solidFill>
                              <a:schemeClr val="tx1"/>
                            </a:solidFill>
                            <a:latin typeface="Cambria Math" panose="02040503050406030204" pitchFamily="18" charset="0"/>
                          </a:rPr>
                          <m:t>−10</m:t>
                        </m:r>
                        <m:r>
                          <a:rPr lang="en-US" i="1">
                            <a:solidFill>
                              <a:schemeClr val="tx1"/>
                            </a:solidFill>
                            <a:latin typeface="Cambria Math" panose="02040503050406030204" pitchFamily="18" charset="0"/>
                          </a:rPr>
                          <m:t>𝑥</m:t>
                        </m:r>
                        <m:r>
                          <a:rPr lang="en-US">
                            <a:solidFill>
                              <a:schemeClr val="tx1"/>
                            </a:solidFill>
                            <a:latin typeface="Cambria Math" panose="02040503050406030204" pitchFamily="18" charset="0"/>
                          </a:rPr>
                          <m:t>+25</m:t>
                        </m:r>
                      </m:den>
                    </m:f>
                    <m:r>
                      <a:rPr lang="en-US">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𝑥</m:t>
                        </m:r>
                      </m:num>
                      <m:den>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−5)(</m:t>
                        </m:r>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−5)</m:t>
                        </m:r>
                      </m:den>
                    </m:f>
                    <m:r>
                      <a:rPr lang="en-US" i="1" smtClean="0">
                        <a:latin typeface="Cambria Math" panose="02040503050406030204" pitchFamily="18" charset="0"/>
                        <a:ea typeface="Cambria Math" panose="02040503050406030204" pitchFamily="18" charset="0"/>
                      </a:rPr>
                      <m:t>∙</m:t>
                    </m:r>
                    <m:f>
                      <m:fPr>
                        <m:ctrlPr>
                          <a:rPr lang="en-US" i="1" smtClean="0">
                            <a:solidFill>
                              <a:srgbClr val="C00000"/>
                            </a:solidFill>
                            <a:latin typeface="Cambria Math"/>
                            <a:ea typeface="Cambria Math" panose="02040503050406030204" pitchFamily="18" charset="0"/>
                          </a:rPr>
                        </m:ctrlPr>
                      </m:fPr>
                      <m:num>
                        <m:r>
                          <a:rPr lang="en-US" b="0" i="1" smtClean="0">
                            <a:solidFill>
                              <a:srgbClr val="C00000"/>
                            </a:solidFill>
                            <a:latin typeface="Cambria Math" panose="02040503050406030204" pitchFamily="18" charset="0"/>
                            <a:ea typeface="Cambria Math" panose="02040503050406030204" pitchFamily="18" charset="0"/>
                          </a:rPr>
                          <m:t>2</m:t>
                        </m:r>
                      </m:num>
                      <m:den>
                        <m:r>
                          <a:rPr lang="en-US" b="0" i="1" smtClean="0">
                            <a:solidFill>
                              <a:srgbClr val="C00000"/>
                            </a:solidFill>
                            <a:latin typeface="Cambria Math" panose="02040503050406030204" pitchFamily="18" charset="0"/>
                            <a:ea typeface="Cambria Math" panose="02040503050406030204" pitchFamily="18" charset="0"/>
                          </a:rPr>
                          <m:t>2</m:t>
                        </m:r>
                      </m:den>
                    </m:f>
                    <m:r>
                      <a:rPr lang="en-US">
                        <a:latin typeface="Cambria Math" panose="02040503050406030204" pitchFamily="18" charset="0"/>
                      </a:rPr>
                      <m:t>=</m:t>
                    </m:r>
                    <m:f>
                      <m:fPr>
                        <m:ctrlPr>
                          <a:rPr lang="en-US" i="1" smtClean="0">
                            <a:solidFill>
                              <a:schemeClr val="tx1"/>
                            </a:solidFill>
                            <a:latin typeface="Cambria Math"/>
                          </a:rPr>
                        </m:ctrlPr>
                      </m:fPr>
                      <m:num>
                        <m:r>
                          <a:rPr lang="en-US">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𝑥</m:t>
                        </m:r>
                      </m:num>
                      <m:den>
                        <m:r>
                          <a:rPr lang="en-US" i="1">
                            <a:solidFill>
                              <a:schemeClr val="tx1"/>
                            </a:solidFill>
                            <a:latin typeface="Cambria Math" panose="02040503050406030204" pitchFamily="18" charset="0"/>
                          </a:rPr>
                          <m:t>2</m:t>
                        </m:r>
                        <m:d>
                          <m:dPr>
                            <m:ctrlPr>
                              <a:rPr lang="en-US" i="1">
                                <a:solidFill>
                                  <a:schemeClr val="tx1"/>
                                </a:solidFill>
                                <a:latin typeface="Cambria Math"/>
                              </a:rPr>
                            </m:ctrlPr>
                          </m:dPr>
                          <m:e>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−5</m:t>
                            </m:r>
                          </m:e>
                        </m:d>
                        <m:d>
                          <m:dPr>
                            <m:ctrlPr>
                              <a:rPr lang="en-US" i="1">
                                <a:solidFill>
                                  <a:schemeClr val="tx1"/>
                                </a:solidFill>
                                <a:latin typeface="Cambria Math"/>
                              </a:rPr>
                            </m:ctrlPr>
                          </m:dPr>
                          <m:e>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−5</m:t>
                            </m:r>
                          </m:e>
                        </m:d>
                      </m:den>
                    </m:f>
                  </m:oMath>
                </a14:m>
                <a:r>
                  <a:rPr lang="en-US" altLang="en-US" dirty="0"/>
                  <a:t> </a:t>
                </a:r>
              </a:p>
              <a:p>
                <a14:m>
                  <m:oMath xmlns:m="http://schemas.openxmlformats.org/officeDocument/2006/math">
                    <m:f>
                      <m:fPr>
                        <m:ctrlPr>
                          <a:rPr lang="en-US" i="1" smtClean="0">
                            <a:solidFill>
                              <a:schemeClr val="tx1"/>
                            </a:solidFill>
                            <a:latin typeface="Cambria Math"/>
                          </a:rPr>
                        </m:ctrlPr>
                      </m:fPr>
                      <m:num>
                        <m:r>
                          <a:rPr lang="en-US" i="1">
                            <a:solidFill>
                              <a:schemeClr val="tx1"/>
                            </a:solidFill>
                            <a:latin typeface="Cambria Math" panose="02040503050406030204" pitchFamily="18" charset="0"/>
                          </a:rPr>
                          <m:t>𝑥</m:t>
                        </m:r>
                        <m:r>
                          <a:rPr lang="en-US">
                            <a:solidFill>
                              <a:schemeClr val="tx1"/>
                            </a:solidFill>
                            <a:latin typeface="Cambria Math" panose="02040503050406030204" pitchFamily="18" charset="0"/>
                          </a:rPr>
                          <m:t>−4</m:t>
                        </m:r>
                      </m:num>
                      <m:den>
                        <m:r>
                          <a:rPr lang="en-US">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𝑥</m:t>
                        </m:r>
                        <m:r>
                          <a:rPr lang="en-US">
                            <a:solidFill>
                              <a:schemeClr val="tx1"/>
                            </a:solidFill>
                            <a:latin typeface="Cambria Math" panose="02040503050406030204" pitchFamily="18" charset="0"/>
                          </a:rPr>
                          <m:t>−10</m:t>
                        </m:r>
                      </m:den>
                    </m:f>
                    <m:r>
                      <a:rPr lang="en-US">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𝑥</m:t>
                        </m:r>
                        <m:r>
                          <a:rPr lang="en-US">
                            <a:solidFill>
                              <a:schemeClr val="tx1"/>
                            </a:solidFill>
                            <a:latin typeface="Cambria Math" panose="02040503050406030204" pitchFamily="18" charset="0"/>
                          </a:rPr>
                          <m:t>−4</m:t>
                        </m:r>
                      </m:num>
                      <m:den>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−5)</m:t>
                        </m:r>
                      </m:den>
                    </m:f>
                    <m:r>
                      <a:rPr lang="en-US" i="1" smtClean="0">
                        <a:latin typeface="Cambria Math" panose="02040503050406030204" pitchFamily="18" charset="0"/>
                        <a:ea typeface="Cambria Math" panose="02040503050406030204" pitchFamily="18" charset="0"/>
                      </a:rPr>
                      <m:t>∙</m:t>
                    </m:r>
                    <m:f>
                      <m:fPr>
                        <m:ctrlPr>
                          <a:rPr lang="en-US" i="1" smtClean="0">
                            <a:solidFill>
                              <a:srgbClr val="C00000"/>
                            </a:solidFill>
                            <a:latin typeface="Cambria Math"/>
                            <a:ea typeface="Cambria Math" panose="02040503050406030204" pitchFamily="18" charset="0"/>
                          </a:rPr>
                        </m:ctrlPr>
                      </m:fPr>
                      <m:num>
                        <m:r>
                          <a:rPr lang="en-US" b="0" i="1" smtClean="0">
                            <a:solidFill>
                              <a:srgbClr val="C00000"/>
                            </a:solidFill>
                            <a:latin typeface="Cambria Math" panose="02040503050406030204" pitchFamily="18" charset="0"/>
                            <a:ea typeface="Cambria Math" panose="02040503050406030204" pitchFamily="18" charset="0"/>
                          </a:rPr>
                          <m:t>𝑥</m:t>
                        </m:r>
                        <m:r>
                          <a:rPr lang="en-US" b="0" i="1" smtClean="0">
                            <a:solidFill>
                              <a:srgbClr val="C00000"/>
                            </a:solidFill>
                            <a:latin typeface="Cambria Math" panose="02040503050406030204" pitchFamily="18" charset="0"/>
                            <a:ea typeface="Cambria Math" panose="02040503050406030204" pitchFamily="18" charset="0"/>
                          </a:rPr>
                          <m:t>−5</m:t>
                        </m:r>
                      </m:num>
                      <m:den>
                        <m:r>
                          <a:rPr lang="en-US" b="0" i="1" smtClean="0">
                            <a:solidFill>
                              <a:srgbClr val="C00000"/>
                            </a:solidFill>
                            <a:latin typeface="Cambria Math" panose="02040503050406030204" pitchFamily="18" charset="0"/>
                            <a:ea typeface="Cambria Math" panose="02040503050406030204" pitchFamily="18" charset="0"/>
                          </a:rPr>
                          <m:t>𝑥</m:t>
                        </m:r>
                        <m:r>
                          <a:rPr lang="en-US" b="0" i="1" smtClean="0">
                            <a:solidFill>
                              <a:srgbClr val="C00000"/>
                            </a:solidFill>
                            <a:latin typeface="Cambria Math" panose="02040503050406030204" pitchFamily="18" charset="0"/>
                            <a:ea typeface="Cambria Math" panose="02040503050406030204" pitchFamily="18" charset="0"/>
                          </a:rPr>
                          <m:t>−5</m:t>
                        </m:r>
                      </m:den>
                    </m:f>
                    <m:r>
                      <a:rPr lang="en-US">
                        <a:latin typeface="Cambria Math" panose="02040503050406030204" pitchFamily="18" charset="0"/>
                      </a:rPr>
                      <m:t>=</m:t>
                    </m:r>
                    <m:f>
                      <m:fPr>
                        <m:ctrlPr>
                          <a:rPr lang="en-US" i="1" smtClean="0">
                            <a:solidFill>
                              <a:schemeClr val="tx1"/>
                            </a:solidFill>
                            <a:latin typeface="Cambria Math"/>
                          </a:rPr>
                        </m:ctrlPr>
                      </m:fPr>
                      <m:num>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−4)(</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−5)</m:t>
                        </m:r>
                      </m:num>
                      <m:den>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−5)(</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−5)</m:t>
                        </m:r>
                      </m:den>
                    </m:f>
                  </m:oMath>
                </a14:m>
                <a:r>
                  <a:rPr lang="en-US" altLang="en-US" dirty="0"/>
                  <a:t> </a:t>
                </a:r>
              </a:p>
              <a:p>
                <a:pPr marL="0" indent="0"/>
                <a:endParaRPr lang="en-US" altLang="en-US" dirty="0"/>
              </a:p>
            </p:txBody>
          </p:sp>
        </mc:Choice>
        <mc:Fallback>
          <p:sp>
            <p:nvSpPr>
              <p:cNvPr id="93187" name="Rectangle 3"/>
              <p:cNvSpPr>
                <a:spLocks noGrp="1" noRot="1" noChangeAspect="1" noMove="1" noResize="1" noEditPoints="1" noAdjustHandles="1" noChangeArrowheads="1" noChangeShapeType="1" noTextEdit="1"/>
              </p:cNvSpPr>
              <p:nvPr>
                <p:ph type="body" idx="1"/>
              </p:nvPr>
            </p:nvSpPr>
            <p:spPr>
              <a:blipFill rotWithShape="1">
                <a:blip r:embed="rId2"/>
                <a:stretch>
                  <a:fillRect l="-1401"/>
                </a:stretch>
              </a:blipFill>
            </p:spPr>
            <p:txBody>
              <a:bodyPr/>
              <a:lstStyle/>
              <a:p>
                <a:r>
                  <a:rPr lang="en-US">
                    <a:noFill/>
                  </a:rPr>
                  <a:t> </a:t>
                </a:r>
              </a:p>
            </p:txBody>
          </p:sp>
        </mc:Fallback>
      </mc:AlternateContent>
    </p:spTree>
    <p:extLst>
      <p:ext uri="{BB962C8B-B14F-4D97-AF65-F5344CB8AC3E}">
        <p14:creationId xmlns:p14="http://schemas.microsoft.com/office/powerpoint/2010/main" val="5271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Effect transition="in" filter="fade">
                                      <p:cBhvr>
                                        <p:cTn id="7" dur="500"/>
                                        <p:tgtEl>
                                          <p:spTgt spid="931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187">
                                            <p:txEl>
                                              <p:pRg st="2" end="2"/>
                                            </p:txEl>
                                          </p:spTgt>
                                        </p:tgtEl>
                                        <p:attrNameLst>
                                          <p:attrName>style.visibility</p:attrName>
                                        </p:attrNameLst>
                                      </p:cBhvr>
                                      <p:to>
                                        <p:strVal val="visible"/>
                                      </p:to>
                                    </p:set>
                                    <p:animEffect transition="in" filter="fade">
                                      <p:cBhvr>
                                        <p:cTn id="12" dur="500"/>
                                        <p:tgtEl>
                                          <p:spTgt spid="931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187">
                                            <p:txEl>
                                              <p:pRg st="3" end="3"/>
                                            </p:txEl>
                                          </p:spTgt>
                                        </p:tgtEl>
                                        <p:attrNameLst>
                                          <p:attrName>style.visibility</p:attrName>
                                        </p:attrNameLst>
                                      </p:cBhvr>
                                      <p:to>
                                        <p:strVal val="visible"/>
                                      </p:to>
                                    </p:set>
                                    <p:animEffect transition="in" filter="fade">
                                      <p:cBhvr>
                                        <p:cTn id="17" dur="500"/>
                                        <p:tgtEl>
                                          <p:spTgt spid="931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3187">
                                            <p:txEl>
                                              <p:pRg st="4" end="4"/>
                                            </p:txEl>
                                          </p:spTgt>
                                        </p:tgtEl>
                                        <p:attrNameLst>
                                          <p:attrName>style.visibility</p:attrName>
                                        </p:attrNameLst>
                                      </p:cBhvr>
                                      <p:to>
                                        <p:strVal val="visible"/>
                                      </p:to>
                                    </p:set>
                                    <p:animEffect transition="in" filter="fade">
                                      <p:cBhvr>
                                        <p:cTn id="22" dur="500"/>
                                        <p:tgtEl>
                                          <p:spTgt spid="931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3187">
                                            <p:txEl>
                                              <p:pRg st="5" end="5"/>
                                            </p:txEl>
                                          </p:spTgt>
                                        </p:tgtEl>
                                        <p:attrNameLst>
                                          <p:attrName>style.visibility</p:attrName>
                                        </p:attrNameLst>
                                      </p:cBhvr>
                                      <p:to>
                                        <p:strVal val="visible"/>
                                      </p:to>
                                    </p:set>
                                    <p:animEffect transition="in" filter="fade">
                                      <p:cBhvr>
                                        <p:cTn id="27" dur="500"/>
                                        <p:tgtEl>
                                          <p:spTgt spid="9318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3187">
                                            <p:txEl>
                                              <p:pRg st="6" end="6"/>
                                            </p:txEl>
                                          </p:spTgt>
                                        </p:tgtEl>
                                        <p:attrNameLst>
                                          <p:attrName>style.visibility</p:attrName>
                                        </p:attrNameLst>
                                      </p:cBhvr>
                                      <p:to>
                                        <p:strVal val="visible"/>
                                      </p:to>
                                    </p:set>
                                    <p:animEffect transition="in" filter="fade">
                                      <p:cBhvr>
                                        <p:cTn id="32" dur="500"/>
                                        <p:tgtEl>
                                          <p:spTgt spid="9318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3187">
                                            <p:txEl>
                                              <p:pRg st="7" end="7"/>
                                            </p:txEl>
                                          </p:spTgt>
                                        </p:tgtEl>
                                        <p:attrNameLst>
                                          <p:attrName>style.visibility</p:attrName>
                                        </p:attrNameLst>
                                      </p:cBhvr>
                                      <p:to>
                                        <p:strVal val="visible"/>
                                      </p:to>
                                    </p:set>
                                    <p:animEffect transition="in" filter="fade">
                                      <p:cBhvr>
                                        <p:cTn id="37" dur="500"/>
                                        <p:tgtEl>
                                          <p:spTgt spid="931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dirty="0"/>
              <a:t>Example 10:  Subtracting Rational Expressions with Different Denominators  </a:t>
            </a:r>
            <a:r>
              <a:rPr lang="en-US" altLang="en-US" i="1" dirty="0"/>
              <a:t>(continued)</a:t>
            </a:r>
          </a:p>
        </p:txBody>
      </p:sp>
      <mc:AlternateContent xmlns:mc="http://schemas.openxmlformats.org/markup-compatibility/2006">
        <mc:Choice xmlns:a14="http://schemas.microsoft.com/office/drawing/2010/main" Requires="a14">
          <p:sp>
            <p:nvSpPr>
              <p:cNvPr id="24579" name="Rectangle 3"/>
              <p:cNvSpPr>
                <a:spLocks noGrp="1" noChangeArrowheads="1"/>
              </p:cNvSpPr>
              <p:nvPr>
                <p:ph idx="1"/>
              </p:nvPr>
            </p:nvSpPr>
            <p:spPr>
              <a:xfrm>
                <a:off x="207962" y="1055762"/>
                <a:ext cx="8705850" cy="5318912"/>
              </a:xfrm>
            </p:spPr>
            <p:txBody>
              <a:bodyPr/>
              <a:lstStyle/>
              <a:p>
                <a:pPr marL="0" indent="0"/>
                <a:r>
                  <a:rPr lang="en-US" altLang="en-US" b="1" dirty="0"/>
                  <a:t>Step 3  Subtract numerators, putting this difference over the </a:t>
                </a:r>
                <a:r>
                  <a:rPr lang="en-US" altLang="en-US" b="1" dirty="0" smtClean="0"/>
                  <a:t>LCD.</a:t>
                </a:r>
                <a:endParaRPr lang="en-US" altLang="en-US" b="1" dirty="0"/>
              </a:p>
              <a:p>
                <a:pPr marL="0" indent="0">
                  <a:spcAft>
                    <a:spcPts val="1200"/>
                  </a:spcAft>
                </a:pPr>
                <a14:m>
                  <m:oMathPara xmlns:m="http://schemas.openxmlformats.org/officeDocument/2006/math">
                    <m:oMathParaPr>
                      <m:jc m:val="left"/>
                    </m:oMathParaPr>
                    <m:oMath xmlns:m="http://schemas.openxmlformats.org/officeDocument/2006/math">
                      <m:f>
                        <m:fPr>
                          <m:ctrlPr>
                            <a:rPr lang="en-US" i="1" smtClean="0">
                              <a:solidFill>
                                <a:schemeClr val="tx1"/>
                              </a:solidFill>
                              <a:latin typeface="Cambria Math"/>
                            </a:rPr>
                          </m:ctrlPr>
                        </m:fPr>
                        <m:num>
                          <m:r>
                            <a:rPr lang="en-US">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𝑥</m:t>
                          </m:r>
                        </m:num>
                        <m:den>
                          <m:r>
                            <a:rPr lang="en-US" i="1">
                              <a:solidFill>
                                <a:schemeClr val="tx1"/>
                              </a:solidFill>
                              <a:latin typeface="Cambria Math" panose="02040503050406030204" pitchFamily="18" charset="0"/>
                            </a:rPr>
                            <m:t>2</m:t>
                          </m:r>
                          <m:d>
                            <m:dPr>
                              <m:ctrlPr>
                                <a:rPr lang="en-US" i="1">
                                  <a:solidFill>
                                    <a:schemeClr val="tx1"/>
                                  </a:solidFill>
                                  <a:latin typeface="Cambria Math"/>
                                </a:rPr>
                              </m:ctrlPr>
                            </m:dPr>
                            <m:e>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−5</m:t>
                              </m:r>
                            </m:e>
                          </m:d>
                          <m:d>
                            <m:dPr>
                              <m:ctrlPr>
                                <a:rPr lang="en-US" i="1">
                                  <a:solidFill>
                                    <a:schemeClr val="tx1"/>
                                  </a:solidFill>
                                  <a:latin typeface="Cambria Math"/>
                                </a:rPr>
                              </m:ctrlPr>
                            </m:dPr>
                            <m:e>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−5</m:t>
                              </m:r>
                            </m:e>
                          </m:d>
                        </m:den>
                      </m:f>
                      <m:r>
                        <a:rPr lang="en-US" b="0" i="1" smtClean="0">
                          <a:solidFill>
                            <a:schemeClr val="tx1"/>
                          </a:solidFill>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−4)(</m:t>
                          </m:r>
                          <m:r>
                            <a:rPr lang="en-US" i="1">
                              <a:latin typeface="Cambria Math" panose="02040503050406030204" pitchFamily="18" charset="0"/>
                            </a:rPr>
                            <m:t>𝑥</m:t>
                          </m:r>
                          <m:r>
                            <a:rPr lang="en-US" i="1">
                              <a:latin typeface="Cambria Math" panose="02040503050406030204" pitchFamily="18" charset="0"/>
                            </a:rPr>
                            <m:t>−5)</m:t>
                          </m:r>
                        </m:num>
                        <m:den>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−5)(</m:t>
                          </m:r>
                          <m:r>
                            <a:rPr lang="en-US" i="1">
                              <a:latin typeface="Cambria Math" panose="02040503050406030204" pitchFamily="18" charset="0"/>
                            </a:rPr>
                            <m:t>𝑥</m:t>
                          </m:r>
                          <m:r>
                            <a:rPr lang="en-US" i="1">
                              <a:latin typeface="Cambria Math" panose="02040503050406030204" pitchFamily="18" charset="0"/>
                            </a:rPr>
                            <m:t>−5)</m:t>
                          </m:r>
                        </m:den>
                      </m:f>
                    </m:oMath>
                  </m:oMathPara>
                </a14:m>
                <a:endParaRPr lang="en-US" altLang="en-US" b="1" dirty="0"/>
              </a:p>
              <a:p>
                <a:pPr marL="1828800" indent="0">
                  <a:spcAft>
                    <a:spcPts val="1200"/>
                  </a:spcAft>
                </a:pPr>
                <a14:m>
                  <m:oMathPara xmlns:m="http://schemas.openxmlformats.org/officeDocument/2006/math">
                    <m:oMathParaPr>
                      <m:jc m:val="left"/>
                    </m:oMathParaPr>
                    <m:oMath xmlns:m="http://schemas.openxmlformats.org/officeDocument/2006/math">
                      <m:r>
                        <a:rPr lang="en-US" altLang="en-US" b="0" i="1" smtClean="0">
                          <a:latin typeface="Cambria Math" panose="02040503050406030204" pitchFamily="18" charset="0"/>
                        </a:rPr>
                        <m:t>=</m:t>
                      </m:r>
                      <m:f>
                        <m:fPr>
                          <m:ctrlPr>
                            <a:rPr lang="en-US" altLang="en-US" b="0" i="1" smtClean="0">
                              <a:latin typeface="Cambria Math"/>
                            </a:rPr>
                          </m:ctrlPr>
                        </m:fPr>
                        <m:num>
                          <m:r>
                            <a:rPr lang="en-US" altLang="en-US" b="0" i="1" smtClean="0">
                              <a:latin typeface="Cambria Math" panose="02040503050406030204" pitchFamily="18" charset="0"/>
                            </a:rPr>
                            <m:t>2</m:t>
                          </m:r>
                          <m:r>
                            <a:rPr lang="en-US" altLang="en-US" b="0" i="1" smtClean="0">
                              <a:latin typeface="Cambria Math" panose="02040503050406030204" pitchFamily="18" charset="0"/>
                            </a:rPr>
                            <m:t>𝑥</m:t>
                          </m:r>
                          <m:r>
                            <a:rPr lang="en-US" altLang="en-US" b="0" i="1" smtClean="0">
                              <a:latin typeface="Cambria Math" panose="02040503050406030204" pitchFamily="18" charset="0"/>
                            </a:rPr>
                            <m:t>−(</m:t>
                          </m:r>
                          <m:r>
                            <a:rPr lang="en-US" altLang="en-US" b="0" i="1" smtClean="0">
                              <a:latin typeface="Cambria Math" panose="02040503050406030204" pitchFamily="18" charset="0"/>
                            </a:rPr>
                            <m:t>𝑥</m:t>
                          </m:r>
                          <m:r>
                            <a:rPr lang="en-US" altLang="en-US" b="0" i="1" smtClean="0">
                              <a:latin typeface="Cambria Math" panose="02040503050406030204" pitchFamily="18" charset="0"/>
                            </a:rPr>
                            <m:t>−4)(</m:t>
                          </m:r>
                          <m:r>
                            <a:rPr lang="en-US" altLang="en-US" b="0" i="1" smtClean="0">
                              <a:latin typeface="Cambria Math" panose="02040503050406030204" pitchFamily="18" charset="0"/>
                            </a:rPr>
                            <m:t>𝑥</m:t>
                          </m:r>
                          <m:r>
                            <a:rPr lang="en-US" altLang="en-US" b="0" i="1" smtClean="0">
                              <a:latin typeface="Cambria Math" panose="02040503050406030204" pitchFamily="18" charset="0"/>
                            </a:rPr>
                            <m:t>−5)</m:t>
                          </m:r>
                        </m:num>
                        <m:den>
                          <m:r>
                            <a:rPr lang="en-US" altLang="en-US" b="0" i="1" smtClean="0">
                              <a:latin typeface="Cambria Math" panose="02040503050406030204" pitchFamily="18" charset="0"/>
                            </a:rPr>
                            <m:t>2(</m:t>
                          </m:r>
                          <m:r>
                            <a:rPr lang="en-US" altLang="en-US" b="0" i="1" smtClean="0">
                              <a:latin typeface="Cambria Math" panose="02040503050406030204" pitchFamily="18" charset="0"/>
                            </a:rPr>
                            <m:t>𝑥</m:t>
                          </m:r>
                          <m:r>
                            <a:rPr lang="en-US" altLang="en-US" b="0" i="1" smtClean="0">
                              <a:latin typeface="Cambria Math" panose="02040503050406030204" pitchFamily="18" charset="0"/>
                            </a:rPr>
                            <m:t>−5)(</m:t>
                          </m:r>
                          <m:r>
                            <a:rPr lang="en-US" altLang="en-US" b="0" i="1" smtClean="0">
                              <a:latin typeface="Cambria Math" panose="02040503050406030204" pitchFamily="18" charset="0"/>
                            </a:rPr>
                            <m:t>𝑥</m:t>
                          </m:r>
                          <m:r>
                            <a:rPr lang="en-US" altLang="en-US" b="0" i="1" smtClean="0">
                              <a:latin typeface="Cambria Math" panose="02040503050406030204" pitchFamily="18" charset="0"/>
                            </a:rPr>
                            <m:t>−5)</m:t>
                          </m:r>
                        </m:den>
                      </m:f>
                    </m:oMath>
                  </m:oMathPara>
                </a14:m>
                <a:endParaRPr lang="en-US" altLang="en-US" dirty="0"/>
              </a:p>
              <a:p>
                <a:pPr marL="1828800" indent="0">
                  <a:spcAft>
                    <a:spcPts val="1200"/>
                  </a:spcAft>
                </a:pPr>
                <a14:m>
                  <m:oMathPara xmlns:m="http://schemas.openxmlformats.org/officeDocument/2006/math">
                    <m:oMathParaPr>
                      <m:jc m:val="left"/>
                    </m:oMathParaPr>
                    <m:oMath xmlns:m="http://schemas.openxmlformats.org/officeDocument/2006/math">
                      <m:r>
                        <a:rPr lang="en-US" altLang="en-US" b="0" i="1" smtClean="0">
                          <a:latin typeface="Cambria Math" panose="02040503050406030204" pitchFamily="18" charset="0"/>
                        </a:rPr>
                        <m:t>=</m:t>
                      </m:r>
                      <m:f>
                        <m:fPr>
                          <m:ctrlPr>
                            <a:rPr lang="en-US" altLang="en-US" b="0" i="1" smtClean="0">
                              <a:latin typeface="Cambria Math"/>
                            </a:rPr>
                          </m:ctrlPr>
                        </m:fPr>
                        <m:num>
                          <m:r>
                            <a:rPr lang="en-US" altLang="en-US" b="0" i="1" smtClean="0">
                              <a:latin typeface="Cambria Math" panose="02040503050406030204" pitchFamily="18" charset="0"/>
                            </a:rPr>
                            <m:t>2</m:t>
                          </m:r>
                          <m:r>
                            <a:rPr lang="en-US" altLang="en-US" b="0" i="1" smtClean="0">
                              <a:latin typeface="Cambria Math" panose="02040503050406030204" pitchFamily="18" charset="0"/>
                            </a:rPr>
                            <m:t>𝑥</m:t>
                          </m:r>
                          <m:r>
                            <a:rPr lang="en-US" altLang="en-US" b="0" i="1" smtClean="0">
                              <a:latin typeface="Cambria Math" panose="02040503050406030204" pitchFamily="18" charset="0"/>
                            </a:rPr>
                            <m:t>−(</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−9</m:t>
                          </m:r>
                          <m:r>
                            <a:rPr lang="en-US" altLang="en-US" b="0" i="1" smtClean="0">
                              <a:latin typeface="Cambria Math" panose="02040503050406030204" pitchFamily="18" charset="0"/>
                            </a:rPr>
                            <m:t>𝑥</m:t>
                          </m:r>
                          <m:r>
                            <a:rPr lang="en-US" altLang="en-US" b="0" i="1" smtClean="0">
                              <a:latin typeface="Cambria Math" panose="02040503050406030204" pitchFamily="18" charset="0"/>
                            </a:rPr>
                            <m:t>+20)</m:t>
                          </m:r>
                        </m:num>
                        <m:den>
                          <m:r>
                            <a:rPr lang="en-US" altLang="en-US" b="0" i="1" smtClean="0">
                              <a:latin typeface="Cambria Math" panose="02040503050406030204" pitchFamily="18" charset="0"/>
                            </a:rPr>
                            <m:t>2(</m:t>
                          </m:r>
                          <m:r>
                            <a:rPr lang="en-US" altLang="en-US" b="0" i="1" smtClean="0">
                              <a:latin typeface="Cambria Math" panose="02040503050406030204" pitchFamily="18" charset="0"/>
                            </a:rPr>
                            <m:t>𝑥</m:t>
                          </m:r>
                          <m:r>
                            <a:rPr lang="en-US" altLang="en-US" b="0" i="1" smtClean="0">
                              <a:latin typeface="Cambria Math" panose="02040503050406030204" pitchFamily="18" charset="0"/>
                            </a:rPr>
                            <m:t>−5)(</m:t>
                          </m:r>
                          <m:r>
                            <a:rPr lang="en-US" altLang="en-US" b="0" i="1" smtClean="0">
                              <a:latin typeface="Cambria Math" panose="02040503050406030204" pitchFamily="18" charset="0"/>
                            </a:rPr>
                            <m:t>𝑥</m:t>
                          </m:r>
                          <m:r>
                            <a:rPr lang="en-US" altLang="en-US" b="0" i="1" smtClean="0">
                              <a:latin typeface="Cambria Math" panose="02040503050406030204" pitchFamily="18" charset="0"/>
                            </a:rPr>
                            <m:t>−5)</m:t>
                          </m:r>
                        </m:den>
                      </m:f>
                    </m:oMath>
                  </m:oMathPara>
                </a14:m>
                <a:endParaRPr lang="en-US" altLang="en-US" dirty="0"/>
              </a:p>
              <a:p>
                <a:pPr marL="1828800" indent="0">
                  <a:spcAft>
                    <a:spcPts val="1200"/>
                  </a:spcAft>
                </a:pPr>
                <a14:m>
                  <m:oMathPara xmlns:m="http://schemas.openxmlformats.org/officeDocument/2006/math">
                    <m:oMathParaPr>
                      <m:jc m:val="left"/>
                    </m:oMathParaPr>
                    <m:oMath xmlns:m="http://schemas.openxmlformats.org/officeDocument/2006/math">
                      <m:r>
                        <a:rPr lang="en-US" altLang="en-US" i="1">
                          <a:latin typeface="Cambria Math" panose="02040503050406030204" pitchFamily="18" charset="0"/>
                        </a:rPr>
                        <m:t>=</m:t>
                      </m:r>
                      <m:f>
                        <m:fPr>
                          <m:ctrlPr>
                            <a:rPr lang="en-US" altLang="en-US" i="1">
                              <a:latin typeface="Cambria Math"/>
                            </a:rPr>
                          </m:ctrlPr>
                        </m:fPr>
                        <m:num>
                          <m:r>
                            <a:rPr lang="en-US" altLang="en-US" i="1">
                              <a:latin typeface="Cambria Math" panose="02040503050406030204" pitchFamily="18" charset="0"/>
                            </a:rPr>
                            <m:t>2</m:t>
                          </m:r>
                          <m:r>
                            <a:rPr lang="en-US" altLang="en-US" i="1">
                              <a:latin typeface="Cambria Math" panose="02040503050406030204" pitchFamily="18" charset="0"/>
                            </a:rPr>
                            <m:t>𝑥</m:t>
                          </m:r>
                          <m:r>
                            <a:rPr lang="en-US" altLang="en-US" i="1">
                              <a:latin typeface="Cambria Math" panose="02040503050406030204" pitchFamily="18" charset="0"/>
                            </a:rPr>
                            <m:t>−</m:t>
                          </m:r>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2</m:t>
                              </m:r>
                            </m:sup>
                          </m:sSup>
                          <m:r>
                            <a:rPr lang="en-US" altLang="en-US" b="0" i="1" smtClean="0">
                              <a:latin typeface="Cambria Math" panose="02040503050406030204" pitchFamily="18" charset="0"/>
                            </a:rPr>
                            <m:t>+</m:t>
                          </m:r>
                          <m:r>
                            <a:rPr lang="en-US" altLang="en-US" i="1">
                              <a:latin typeface="Cambria Math" panose="02040503050406030204" pitchFamily="18" charset="0"/>
                            </a:rPr>
                            <m:t>9</m:t>
                          </m:r>
                          <m:r>
                            <a:rPr lang="en-US" altLang="en-US" i="1">
                              <a:latin typeface="Cambria Math" panose="02040503050406030204" pitchFamily="18" charset="0"/>
                            </a:rPr>
                            <m:t>𝑥</m:t>
                          </m:r>
                          <m:r>
                            <a:rPr lang="en-US" altLang="en-US" b="0" i="1" smtClean="0">
                              <a:latin typeface="Cambria Math" panose="02040503050406030204" pitchFamily="18" charset="0"/>
                            </a:rPr>
                            <m:t>−</m:t>
                          </m:r>
                          <m:r>
                            <a:rPr lang="en-US" altLang="en-US" i="1">
                              <a:latin typeface="Cambria Math" panose="02040503050406030204" pitchFamily="18" charset="0"/>
                            </a:rPr>
                            <m:t>20</m:t>
                          </m:r>
                        </m:num>
                        <m:den>
                          <m:r>
                            <a:rPr lang="en-US" altLang="en-US" i="1">
                              <a:latin typeface="Cambria Math" panose="02040503050406030204" pitchFamily="18" charset="0"/>
                            </a:rPr>
                            <m:t>2(</m:t>
                          </m:r>
                          <m:r>
                            <a:rPr lang="en-US" altLang="en-US" i="1">
                              <a:latin typeface="Cambria Math" panose="02040503050406030204" pitchFamily="18" charset="0"/>
                            </a:rPr>
                            <m:t>𝑥</m:t>
                          </m:r>
                          <m:r>
                            <a:rPr lang="en-US" altLang="en-US" i="1">
                              <a:latin typeface="Cambria Math" panose="02040503050406030204" pitchFamily="18" charset="0"/>
                            </a:rPr>
                            <m:t>−5)(</m:t>
                          </m:r>
                          <m:r>
                            <a:rPr lang="en-US" altLang="en-US" i="1">
                              <a:latin typeface="Cambria Math" panose="02040503050406030204" pitchFamily="18" charset="0"/>
                            </a:rPr>
                            <m:t>𝑥</m:t>
                          </m:r>
                          <m:r>
                            <a:rPr lang="en-US" altLang="en-US" i="1">
                              <a:latin typeface="Cambria Math" panose="02040503050406030204" pitchFamily="18" charset="0"/>
                            </a:rPr>
                            <m:t>−5)</m:t>
                          </m:r>
                        </m:den>
                      </m:f>
                    </m:oMath>
                  </m:oMathPara>
                </a14:m>
                <a:endParaRPr lang="en-US" altLang="en-US" dirty="0"/>
              </a:p>
              <a:p>
                <a:pPr marL="0" indent="0"/>
                <a:endParaRPr lang="en-US" altLang="en-US" b="1" dirty="0"/>
              </a:p>
              <a:p>
                <a:pPr marL="0" indent="0"/>
                <a:endParaRPr lang="en-US" altLang="en-US" dirty="0"/>
              </a:p>
              <a:p>
                <a:pPr marL="0" indent="0"/>
                <a:endParaRPr lang="en-US" altLang="en-US" dirty="0"/>
              </a:p>
              <a:p>
                <a:pPr marL="0" indent="0"/>
                <a:endParaRPr lang="en-US" altLang="en-US" dirty="0"/>
              </a:p>
              <a:p>
                <a:pPr marL="0" indent="0"/>
                <a:endParaRPr lang="en-US" altLang="en-US" dirty="0"/>
              </a:p>
            </p:txBody>
          </p:sp>
        </mc:Choice>
        <mc:Fallback>
          <p:sp>
            <p:nvSpPr>
              <p:cNvPr id="24579" name="Rectangle 3"/>
              <p:cNvSpPr>
                <a:spLocks noGrp="1" noRot="1" noChangeAspect="1" noMove="1" noResize="1" noEditPoints="1" noAdjustHandles="1" noChangeArrowheads="1" noChangeShapeType="1" noTextEdit="1"/>
              </p:cNvSpPr>
              <p:nvPr>
                <p:ph idx="1"/>
              </p:nvPr>
            </p:nvSpPr>
            <p:spPr>
              <a:xfrm>
                <a:off x="207962" y="1055762"/>
                <a:ext cx="8705850" cy="5318912"/>
              </a:xfrm>
              <a:blipFill rotWithShape="1">
                <a:blip r:embed="rId2"/>
                <a:stretch>
                  <a:fillRect l="-1401" t="-1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BE021B7B-B378-4DEF-9EFB-1E95E6A5B9F3}"/>
                  </a:ext>
                </a:extLst>
              </p:cNvPr>
              <p:cNvSpPr txBox="1"/>
              <p:nvPr/>
            </p:nvSpPr>
            <p:spPr>
              <a:xfrm>
                <a:off x="5357897" y="5074153"/>
                <a:ext cx="3138352" cy="10333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𝑥</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+11</m:t>
                          </m:r>
                          <m:r>
                            <a:rPr lang="en-US" i="1">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−20</m:t>
                          </m:r>
                        </m:num>
                        <m:den>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−5)(</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−5)</m:t>
                          </m:r>
                        </m:den>
                      </m:f>
                    </m:oMath>
                  </m:oMathPara>
                </a14:m>
                <a:endParaRPr lang="en-US" dirty="0">
                  <a:solidFill>
                    <a:schemeClr val="tx1"/>
                  </a:solidFill>
                </a:endParaRPr>
              </a:p>
            </p:txBody>
          </p:sp>
        </mc:Choice>
        <mc:Fallback xmlns="">
          <p:sp>
            <p:nvSpPr>
              <p:cNvPr id="10" name="TextBox 9">
                <a:extLst>
                  <a:ext uri="{FF2B5EF4-FFF2-40B4-BE49-F238E27FC236}">
                    <a16:creationId xmlns:a16="http://schemas.microsoft.com/office/drawing/2014/main" xmlns:a14="http://schemas.microsoft.com/office/drawing/2010/main" xmlns="" id="{BE021B7B-B378-4DEF-9EFB-1E95E6A5B9F3}"/>
                  </a:ext>
                </a:extLst>
              </p:cNvPr>
              <p:cNvSpPr txBox="1">
                <a:spLocks noRot="1" noChangeAspect="1" noMove="1" noResize="1" noEditPoints="1" noAdjustHandles="1" noChangeArrowheads="1" noChangeShapeType="1" noTextEdit="1"/>
              </p:cNvSpPr>
              <p:nvPr/>
            </p:nvSpPr>
            <p:spPr>
              <a:xfrm>
                <a:off x="5357897" y="5074153"/>
                <a:ext cx="3138352" cy="103336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6202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Effect transition="in" filter="fade">
                                      <p:cBhvr>
                                        <p:cTn id="7" dur="500"/>
                                        <p:tgtEl>
                                          <p:spTgt spid="245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79">
                                            <p:txEl>
                                              <p:pRg st="3" end="3"/>
                                            </p:txEl>
                                          </p:spTgt>
                                        </p:tgtEl>
                                        <p:attrNameLst>
                                          <p:attrName>style.visibility</p:attrName>
                                        </p:attrNameLst>
                                      </p:cBhvr>
                                      <p:to>
                                        <p:strVal val="visible"/>
                                      </p:to>
                                    </p:set>
                                    <p:animEffect transition="in" filter="fade">
                                      <p:cBhvr>
                                        <p:cTn id="12" dur="500"/>
                                        <p:tgtEl>
                                          <p:spTgt spid="2457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79">
                                            <p:txEl>
                                              <p:pRg st="4" end="4"/>
                                            </p:txEl>
                                          </p:spTgt>
                                        </p:tgtEl>
                                        <p:attrNameLst>
                                          <p:attrName>style.visibility</p:attrName>
                                        </p:attrNameLst>
                                      </p:cBhvr>
                                      <p:to>
                                        <p:strVal val="visible"/>
                                      </p:to>
                                    </p:set>
                                    <p:animEffect transition="in" filter="fade">
                                      <p:cBhvr>
                                        <p:cTn id="17" dur="500"/>
                                        <p:tgtEl>
                                          <p:spTgt spid="245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a:t>Example 10:  Subtracting Rational Expressions with Different Denominators  </a:t>
            </a:r>
            <a:r>
              <a:rPr lang="en-US" altLang="en-US" i="1" dirty="0"/>
              <a:t>(continued)</a:t>
            </a:r>
          </a:p>
        </p:txBody>
      </p:sp>
      <mc:AlternateContent xmlns:mc="http://schemas.openxmlformats.org/markup-compatibility/2006" xmlns:a14="http://schemas.microsoft.com/office/drawing/2010/main">
        <mc:Choice Requires="a14">
          <p:sp>
            <p:nvSpPr>
              <p:cNvPr id="98307" name="Rectangle 3"/>
              <p:cNvSpPr>
                <a:spLocks noGrp="1" noChangeArrowheads="1"/>
              </p:cNvSpPr>
              <p:nvPr>
                <p:ph type="body" idx="1"/>
              </p:nvPr>
            </p:nvSpPr>
            <p:spPr/>
            <p:txBody>
              <a:bodyPr/>
              <a:lstStyle/>
              <a:p>
                <a:pPr marL="0" indent="0"/>
                <a:r>
                  <a:rPr lang="en-US" altLang="en-US" b="1" dirty="0"/>
                  <a:t>Step 4  If necessary, simplify.</a:t>
                </a:r>
              </a:p>
              <a:p>
                <a:pPr marL="0" indent="0"/>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𝑥</m:t>
                              </m:r>
                            </m:e>
                            <m:sup>
                              <m:r>
                                <a:rPr lang="en-US">
                                  <a:latin typeface="Cambria Math" panose="02040503050406030204" pitchFamily="18" charset="0"/>
                                </a:rPr>
                                <m:t>2</m:t>
                              </m:r>
                            </m:sup>
                          </m:sSup>
                          <m:r>
                            <a:rPr lang="en-US">
                              <a:latin typeface="Cambria Math" panose="02040503050406030204" pitchFamily="18" charset="0"/>
                            </a:rPr>
                            <m:t>+11</m:t>
                          </m:r>
                          <m:r>
                            <a:rPr lang="en-US" i="1">
                              <a:latin typeface="Cambria Math" panose="02040503050406030204" pitchFamily="18" charset="0"/>
                            </a:rPr>
                            <m:t>𝑥</m:t>
                          </m:r>
                          <m:r>
                            <a:rPr lang="en-US">
                              <a:latin typeface="Cambria Math" panose="02040503050406030204" pitchFamily="18" charset="0"/>
                            </a:rPr>
                            <m:t>−20</m:t>
                          </m:r>
                        </m:num>
                        <m:den>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−5)(</m:t>
                          </m:r>
                          <m:r>
                            <a:rPr lang="en-US" i="1">
                              <a:latin typeface="Cambria Math" panose="02040503050406030204" pitchFamily="18" charset="0"/>
                            </a:rPr>
                            <m:t>𝑥</m:t>
                          </m:r>
                          <m:r>
                            <a:rPr lang="en-US" i="1">
                              <a:latin typeface="Cambria Math" panose="02040503050406030204" pitchFamily="18" charset="0"/>
                            </a:rPr>
                            <m:t>−5)</m:t>
                          </m:r>
                        </m:den>
                      </m:f>
                    </m:oMath>
                  </m:oMathPara>
                </a14:m>
                <a:endParaRPr lang="en-US" altLang="en-US" dirty="0"/>
              </a:p>
              <a:p>
                <a:pPr marL="0" indent="0"/>
                <a:endParaRPr lang="en-US" altLang="en-US" dirty="0"/>
              </a:p>
              <a:p>
                <a:pPr marL="0" indent="0"/>
                <a:r>
                  <a:rPr lang="en-US" altLang="en-US" dirty="0"/>
                  <a:t>Because the numerator is prime, no further simplification is possible.</a:t>
                </a:r>
              </a:p>
              <a:p>
                <a:pPr marL="0" indent="0"/>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panose="02040503050406030204" pitchFamily="18" charset="0"/>
                            </a:rPr>
                            <m:t>𝑥</m:t>
                          </m:r>
                        </m:num>
                        <m:den>
                          <m:sSup>
                            <m:sSupPr>
                              <m:ctrlPr>
                                <a:rPr lang="en-US" i="1">
                                  <a:latin typeface="Cambria Math"/>
                                </a:rPr>
                              </m:ctrlPr>
                            </m:sSupPr>
                            <m:e>
                              <m:r>
                                <a:rPr lang="en-US" i="1">
                                  <a:latin typeface="Cambria Math" panose="02040503050406030204" pitchFamily="18" charset="0"/>
                                </a:rPr>
                                <m:t>𝑥</m:t>
                              </m:r>
                            </m:e>
                            <m:sup>
                              <m:r>
                                <a:rPr lang="en-US">
                                  <a:latin typeface="Cambria Math" panose="02040503050406030204" pitchFamily="18" charset="0"/>
                                </a:rPr>
                                <m:t>2</m:t>
                              </m:r>
                            </m:sup>
                          </m:sSup>
                          <m:r>
                            <a:rPr lang="en-US">
                              <a:latin typeface="Cambria Math" panose="02040503050406030204" pitchFamily="18" charset="0"/>
                            </a:rPr>
                            <m:t>−10</m:t>
                          </m:r>
                          <m:r>
                            <a:rPr lang="en-US" i="1">
                              <a:latin typeface="Cambria Math" panose="02040503050406030204" pitchFamily="18" charset="0"/>
                            </a:rPr>
                            <m:t>𝑥</m:t>
                          </m:r>
                          <m:r>
                            <a:rPr lang="en-US">
                              <a:latin typeface="Cambria Math" panose="02040503050406030204" pitchFamily="18" charset="0"/>
                            </a:rPr>
                            <m:t>+25</m:t>
                          </m:r>
                        </m:den>
                      </m:f>
                      <m:r>
                        <a:rPr lang="en-US">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𝑥</m:t>
                          </m:r>
                          <m:r>
                            <a:rPr lang="en-US">
                              <a:latin typeface="Cambria Math" panose="02040503050406030204" pitchFamily="18" charset="0"/>
                            </a:rPr>
                            <m:t>−4</m:t>
                          </m:r>
                        </m:num>
                        <m:den>
                          <m:r>
                            <a:rPr lang="en-US">
                              <a:latin typeface="Cambria Math" panose="02040503050406030204" pitchFamily="18" charset="0"/>
                            </a:rPr>
                            <m:t>2</m:t>
                          </m:r>
                          <m:r>
                            <a:rPr lang="en-US" i="1">
                              <a:latin typeface="Cambria Math" panose="02040503050406030204" pitchFamily="18" charset="0"/>
                            </a:rPr>
                            <m:t>𝑥</m:t>
                          </m:r>
                          <m:r>
                            <a:rPr lang="en-US">
                              <a:latin typeface="Cambria Math" panose="02040503050406030204" pitchFamily="18" charset="0"/>
                            </a:rPr>
                            <m:t>−10</m:t>
                          </m:r>
                        </m:den>
                      </m:f>
                      <m:r>
                        <a:rPr lang="en-US" b="0" i="0" smtClean="0">
                          <a:latin typeface="Cambria Math" panose="02040503050406030204" pitchFamily="18" charset="0"/>
                        </a:rPr>
                        <m:t>=</m:t>
                      </m:r>
                      <m:f>
                        <m:fPr>
                          <m:ctrlPr>
                            <a:rPr lang="en-US" i="1">
                              <a:latin typeface="Cambria Math"/>
                            </a:rPr>
                          </m:ctrlPr>
                        </m:fPr>
                        <m:num>
                          <m:r>
                            <a:rPr lang="en-US">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𝑥</m:t>
                              </m:r>
                            </m:e>
                            <m:sup>
                              <m:r>
                                <a:rPr lang="en-US">
                                  <a:latin typeface="Cambria Math" panose="02040503050406030204" pitchFamily="18" charset="0"/>
                                </a:rPr>
                                <m:t>2</m:t>
                              </m:r>
                            </m:sup>
                          </m:sSup>
                          <m:r>
                            <a:rPr lang="en-US">
                              <a:latin typeface="Cambria Math" panose="02040503050406030204" pitchFamily="18" charset="0"/>
                            </a:rPr>
                            <m:t>+11</m:t>
                          </m:r>
                          <m:r>
                            <a:rPr lang="en-US" i="1">
                              <a:latin typeface="Cambria Math" panose="02040503050406030204" pitchFamily="18" charset="0"/>
                            </a:rPr>
                            <m:t>𝑥</m:t>
                          </m:r>
                          <m:r>
                            <a:rPr lang="en-US">
                              <a:latin typeface="Cambria Math" panose="02040503050406030204" pitchFamily="18" charset="0"/>
                            </a:rPr>
                            <m:t>−20</m:t>
                          </m:r>
                        </m:num>
                        <m:den>
                          <m:r>
                            <a:rPr lang="en-US" i="1">
                              <a:latin typeface="Cambria Math" panose="02040503050406030204" pitchFamily="18" charset="0"/>
                            </a:rPr>
                            <m:t>2</m:t>
                          </m:r>
                          <m:d>
                            <m:dPr>
                              <m:ctrlPr>
                                <a:rPr lang="en-US" i="1">
                                  <a:latin typeface="Cambria Math"/>
                                </a:rPr>
                              </m:ctrlPr>
                            </m:dPr>
                            <m:e>
                              <m:r>
                                <a:rPr lang="en-US" i="1">
                                  <a:latin typeface="Cambria Math" panose="02040503050406030204" pitchFamily="18" charset="0"/>
                                </a:rPr>
                                <m:t>𝑥</m:t>
                              </m:r>
                              <m:r>
                                <a:rPr lang="en-US" i="1">
                                  <a:latin typeface="Cambria Math" panose="02040503050406030204" pitchFamily="18" charset="0"/>
                                </a:rPr>
                                <m:t>−5</m:t>
                              </m:r>
                            </m:e>
                          </m:d>
                          <m:d>
                            <m:dPr>
                              <m:ctrlPr>
                                <a:rPr lang="en-US" i="1">
                                  <a:latin typeface="Cambria Math"/>
                                </a:rPr>
                              </m:ctrlPr>
                            </m:dPr>
                            <m:e>
                              <m:r>
                                <a:rPr lang="en-US" i="1">
                                  <a:latin typeface="Cambria Math" panose="02040503050406030204" pitchFamily="18" charset="0"/>
                                </a:rPr>
                                <m:t>𝑥</m:t>
                              </m:r>
                              <m:r>
                                <a:rPr lang="en-US" i="1">
                                  <a:latin typeface="Cambria Math" panose="02040503050406030204" pitchFamily="18" charset="0"/>
                                </a:rPr>
                                <m:t>−5</m:t>
                              </m:r>
                            </m:e>
                          </m:d>
                        </m:den>
                      </m:f>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≠5</m:t>
                      </m:r>
                    </m:oMath>
                  </m:oMathPara>
                </a14:m>
                <a:endParaRPr lang="en-US" altLang="en-US" dirty="0"/>
              </a:p>
            </p:txBody>
          </p:sp>
        </mc:Choice>
        <mc:Fallback xmlns="">
          <p:sp>
            <p:nvSpPr>
              <p:cNvPr id="98307" name="Rectangle 3"/>
              <p:cNvSpPr>
                <a:spLocks noGrp="1" noRot="1" noChangeAspect="1" noMove="1" noResize="1" noEditPoints="1" noAdjustHandles="1" noChangeArrowheads="1" noChangeShapeType="1" noTextEdit="1"/>
              </p:cNvSpPr>
              <p:nvPr>
                <p:ph type="body" idx="1"/>
              </p:nvPr>
            </p:nvSpPr>
            <p:spPr>
              <a:blipFill>
                <a:blip r:embed="rId2"/>
                <a:stretch>
                  <a:fillRect l="-1401" t="-1310" r="-1891"/>
                </a:stretch>
              </a:blipFill>
            </p:spPr>
            <p:txBody>
              <a:bodyPr/>
              <a:lstStyle/>
              <a:p>
                <a:r>
                  <a:rPr lang="en-US">
                    <a:noFill/>
                  </a:rPr>
                  <a:t> </a:t>
                </a:r>
              </a:p>
            </p:txBody>
          </p:sp>
        </mc:Fallback>
      </mc:AlternateContent>
    </p:spTree>
    <p:extLst>
      <p:ext uri="{BB962C8B-B14F-4D97-AF65-F5344CB8AC3E}">
        <p14:creationId xmlns:p14="http://schemas.microsoft.com/office/powerpoint/2010/main" val="255039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307">
                                            <p:txEl>
                                              <p:pRg st="3" end="3"/>
                                            </p:txEl>
                                          </p:spTgt>
                                        </p:tgtEl>
                                        <p:attrNameLst>
                                          <p:attrName>style.visibility</p:attrName>
                                        </p:attrNameLst>
                                      </p:cBhvr>
                                      <p:to>
                                        <p:strVal val="visible"/>
                                      </p:to>
                                    </p:set>
                                    <p:animEffect transition="in" filter="fade">
                                      <p:cBhvr>
                                        <p:cTn id="7" dur="500"/>
                                        <p:tgtEl>
                                          <p:spTgt spid="9830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8307">
                                            <p:txEl>
                                              <p:pRg st="4" end="4"/>
                                            </p:txEl>
                                          </p:spTgt>
                                        </p:tgtEl>
                                        <p:attrNameLst>
                                          <p:attrName>style.visibility</p:attrName>
                                        </p:attrNameLst>
                                      </p:cBhvr>
                                      <p:to>
                                        <p:strVal val="visible"/>
                                      </p:to>
                                    </p:set>
                                    <p:animEffect transition="in" filter="fade">
                                      <p:cBhvr>
                                        <p:cTn id="10" dur="500"/>
                                        <p:tgtEl>
                                          <p:spTgt spid="983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p:txBody>
          <a:bodyPr/>
          <a:lstStyle/>
          <a:p>
            <a:pPr eaLnBrk="1" hangingPunct="1">
              <a:tabLst>
                <a:tab pos="8694738" algn="r"/>
              </a:tabLst>
            </a:pPr>
            <a:r>
              <a:rPr lang="en-US" altLang="en-US" dirty="0"/>
              <a:t>Objectives</a:t>
            </a:r>
          </a:p>
        </p:txBody>
      </p:sp>
      <p:sp>
        <p:nvSpPr>
          <p:cNvPr id="3074" name="Rectangle 2"/>
          <p:cNvSpPr>
            <a:spLocks noGrp="1" noChangeArrowheads="1"/>
          </p:cNvSpPr>
          <p:nvPr>
            <p:ph idx="1"/>
          </p:nvPr>
        </p:nvSpPr>
        <p:spPr/>
        <p:txBody>
          <a:bodyPr/>
          <a:lstStyle/>
          <a:p>
            <a:pPr marL="533400" indent="-533400" eaLnBrk="1" hangingPunct="1">
              <a:buFontTx/>
              <a:buChar char="•"/>
            </a:pPr>
            <a:r>
              <a:rPr lang="en-US" altLang="en-US" dirty="0"/>
              <a:t>Specify numbers that must be excluded from the domain of a rational expression.</a:t>
            </a:r>
          </a:p>
          <a:p>
            <a:pPr marL="533400" indent="-533400" eaLnBrk="1" hangingPunct="1">
              <a:buFontTx/>
              <a:buChar char="•"/>
            </a:pPr>
            <a:r>
              <a:rPr lang="en-US" altLang="en-US" dirty="0"/>
              <a:t>Simplify rational expressions.</a:t>
            </a:r>
          </a:p>
          <a:p>
            <a:pPr marL="533400" indent="-533400" eaLnBrk="1" hangingPunct="1">
              <a:buFontTx/>
              <a:buChar char="•"/>
            </a:pPr>
            <a:r>
              <a:rPr lang="en-US" altLang="en-US" dirty="0"/>
              <a:t>Multiply rational expressions.</a:t>
            </a:r>
          </a:p>
          <a:p>
            <a:pPr marL="533400" indent="-533400" eaLnBrk="1" hangingPunct="1">
              <a:buFontTx/>
              <a:buChar char="•"/>
            </a:pPr>
            <a:r>
              <a:rPr lang="en-US" altLang="en-US" dirty="0"/>
              <a:t>Divide rational expressions.</a:t>
            </a:r>
          </a:p>
          <a:p>
            <a:pPr marL="533400" indent="-533400" eaLnBrk="1" hangingPunct="1">
              <a:buFontTx/>
              <a:buChar char="•"/>
            </a:pPr>
            <a:r>
              <a:rPr lang="en-US" altLang="en-US" dirty="0"/>
              <a:t>Add and subtract rational expressions.</a:t>
            </a:r>
          </a:p>
          <a:p>
            <a:pPr marL="533400" indent="-533400" eaLnBrk="1" hangingPunct="1">
              <a:buFontTx/>
              <a:buChar char="•"/>
            </a:pPr>
            <a:r>
              <a:rPr lang="en-US" altLang="en-US" dirty="0"/>
              <a:t>Simplify complex rational expressions.</a:t>
            </a:r>
          </a:p>
          <a:p>
            <a:pPr marL="533400" indent="-533400" eaLnBrk="1" hangingPunct="1">
              <a:buFontTx/>
              <a:buChar char="•"/>
            </a:pPr>
            <a:r>
              <a:rPr lang="en-US" altLang="en-US" dirty="0"/>
              <a:t>Simplify </a:t>
            </a:r>
            <a:r>
              <a:rPr lang="en-US" altLang="en-US" dirty="0" smtClean="0"/>
              <a:t>fractional </a:t>
            </a:r>
            <a:r>
              <a:rPr lang="en-US" altLang="en-US" dirty="0"/>
              <a:t>expressions that occur in calculus.</a:t>
            </a:r>
          </a:p>
          <a:p>
            <a:pPr marL="533400" indent="-533400" eaLnBrk="1" hangingPunct="1">
              <a:buFontTx/>
              <a:buChar char="•"/>
            </a:pPr>
            <a:r>
              <a:rPr lang="en-US" altLang="en-US" dirty="0"/>
              <a:t>Rationalize </a:t>
            </a:r>
            <a:r>
              <a:rPr lang="en-US" altLang="en-US" dirty="0" smtClean="0"/>
              <a:t>numerators.</a:t>
            </a:r>
            <a:endParaRPr lang="en-US" altLang="en-US" dirty="0"/>
          </a:p>
        </p:txBody>
      </p:sp>
    </p:spTree>
    <p:extLst>
      <p:ext uri="{BB962C8B-B14F-4D97-AF65-F5344CB8AC3E}">
        <p14:creationId xmlns:p14="http://schemas.microsoft.com/office/powerpoint/2010/main" val="314067450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Complex Rational Expressions</a:t>
            </a:r>
          </a:p>
        </p:txBody>
      </p:sp>
      <p:sp>
        <p:nvSpPr>
          <p:cNvPr id="26627" name="Rectangle 3"/>
          <p:cNvSpPr>
            <a:spLocks noGrp="1" noChangeArrowheads="1"/>
          </p:cNvSpPr>
          <p:nvPr>
            <p:ph type="body" idx="1"/>
          </p:nvPr>
        </p:nvSpPr>
        <p:spPr/>
        <p:txBody>
          <a:bodyPr/>
          <a:lstStyle/>
          <a:p>
            <a:pPr marL="0" indent="0"/>
            <a:r>
              <a:rPr lang="en-US" altLang="en-US" b="1"/>
              <a:t>Complex rational expressions</a:t>
            </a:r>
            <a:r>
              <a:rPr lang="en-US" altLang="en-US"/>
              <a:t>, also called </a:t>
            </a:r>
            <a:r>
              <a:rPr lang="en-US" altLang="en-US" b="1"/>
              <a:t>complex fractions</a:t>
            </a:r>
            <a:r>
              <a:rPr lang="en-US" altLang="en-US"/>
              <a:t>, have numerators or denominators containing one or more rational expressions.  A complex fraction must be simplified so that neither the numerator nor the denominator contains any rational expressions.</a:t>
            </a:r>
          </a:p>
        </p:txBody>
      </p:sp>
    </p:spTree>
    <p:extLst>
      <p:ext uri="{BB962C8B-B14F-4D97-AF65-F5344CB8AC3E}">
        <p14:creationId xmlns:p14="http://schemas.microsoft.com/office/powerpoint/2010/main" val="4124999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dirty="0"/>
              <a:t>Example 12:  Simplifying a Complex Rational Expression</a:t>
            </a:r>
          </a:p>
        </p:txBody>
      </p:sp>
      <mc:AlternateContent xmlns:mc="http://schemas.openxmlformats.org/markup-compatibility/2006" xmlns:a14="http://schemas.microsoft.com/office/drawing/2010/main">
        <mc:Choice Requires="a14">
          <p:sp>
            <p:nvSpPr>
              <p:cNvPr id="100355" name="Rectangle 3"/>
              <p:cNvSpPr>
                <a:spLocks noGrp="1" noChangeArrowheads="1"/>
              </p:cNvSpPr>
              <p:nvPr>
                <p:ph idx="1"/>
              </p:nvPr>
            </p:nvSpPr>
            <p:spPr/>
            <p:txBody>
              <a:bodyPr/>
              <a:lstStyle/>
              <a:p>
                <a:pPr marL="0" indent="0"/>
                <a:r>
                  <a:rPr lang="en-US" altLang="en-US" dirty="0"/>
                  <a:t>Simplify: </a:t>
                </a:r>
                <a14:m>
                  <m:oMath xmlns:m="http://schemas.openxmlformats.org/officeDocument/2006/math">
                    <m:f>
                      <m:fPr>
                        <m:ctrlPr>
                          <a:rPr lang="en-US" altLang="en-US" i="1" smtClean="0">
                            <a:latin typeface="Cambria Math"/>
                          </a:rPr>
                        </m:ctrlPr>
                      </m:fPr>
                      <m:num>
                        <m:f>
                          <m:fPr>
                            <m:ctrlPr>
                              <a:rPr lang="en-US" altLang="en-US" i="1" smtClean="0">
                                <a:latin typeface="Cambria Math"/>
                              </a:rPr>
                            </m:ctrlPr>
                          </m:fPr>
                          <m:num>
                            <m:r>
                              <a:rPr lang="en-US" altLang="en-US" b="0" i="1" smtClean="0">
                                <a:latin typeface="Cambria Math" panose="02040503050406030204" pitchFamily="18" charset="0"/>
                              </a:rPr>
                              <m:t>1</m:t>
                            </m:r>
                          </m:num>
                          <m:den>
                            <m:r>
                              <a:rPr lang="en-US" altLang="en-US" b="0" i="1" smtClean="0">
                                <a:latin typeface="Cambria Math" panose="02040503050406030204" pitchFamily="18" charset="0"/>
                              </a:rPr>
                              <m:t>𝑥</m:t>
                            </m:r>
                            <m:r>
                              <a:rPr lang="en-US" altLang="en-US" b="0" i="1" smtClean="0">
                                <a:latin typeface="Cambria Math" panose="02040503050406030204" pitchFamily="18" charset="0"/>
                              </a:rPr>
                              <m:t>+7</m:t>
                            </m:r>
                          </m:den>
                        </m:f>
                        <m:r>
                          <a:rPr lang="en-US" altLang="en-US" b="0" i="1" smtClean="0">
                            <a:latin typeface="Cambria Math" panose="02040503050406030204" pitchFamily="18" charset="0"/>
                          </a:rPr>
                          <m:t>−</m:t>
                        </m:r>
                        <m:f>
                          <m:fPr>
                            <m:ctrlPr>
                              <a:rPr lang="en-US" altLang="en-US" b="0" i="1" smtClean="0">
                                <a:latin typeface="Cambria Math"/>
                              </a:rPr>
                            </m:ctrlPr>
                          </m:fPr>
                          <m:num>
                            <m:r>
                              <a:rPr lang="en-US" altLang="en-US" b="0" i="1" smtClean="0">
                                <a:latin typeface="Cambria Math" panose="02040503050406030204" pitchFamily="18" charset="0"/>
                              </a:rPr>
                              <m:t>1</m:t>
                            </m:r>
                          </m:num>
                          <m:den>
                            <m:r>
                              <a:rPr lang="en-US" altLang="en-US" b="0" i="1" smtClean="0">
                                <a:latin typeface="Cambria Math" panose="02040503050406030204" pitchFamily="18" charset="0"/>
                              </a:rPr>
                              <m:t>𝑥</m:t>
                            </m:r>
                          </m:den>
                        </m:f>
                      </m:num>
                      <m:den>
                        <m:r>
                          <a:rPr lang="en-US" altLang="en-US" b="0" i="1" smtClean="0">
                            <a:latin typeface="Cambria Math" panose="02040503050406030204" pitchFamily="18" charset="0"/>
                          </a:rPr>
                          <m:t>7</m:t>
                        </m:r>
                      </m:den>
                    </m:f>
                  </m:oMath>
                </a14:m>
                <a:r>
                  <a:rPr lang="en-US" altLang="en-US" dirty="0"/>
                  <a:t>.</a:t>
                </a:r>
              </a:p>
              <a:p>
                <a:pPr marL="0" indent="0"/>
                <a:r>
                  <a:rPr lang="en-US" altLang="en-US" dirty="0"/>
                  <a:t>Solution: We will use the method of multiplying the numerator and the denominator by the least common denominator for all rational expressions.  The least common denominator for all rational expressions is </a:t>
                </a:r>
                <a:br>
                  <a:rPr lang="en-US" altLang="en-US" dirty="0"/>
                </a:br>
                <a:r>
                  <a:rPr lang="en-US" altLang="en-US" i="1" dirty="0"/>
                  <a:t>x</a:t>
                </a:r>
                <a:r>
                  <a:rPr lang="en-US" altLang="en-US" dirty="0"/>
                  <a:t>(</a:t>
                </a:r>
                <a:r>
                  <a:rPr lang="en-US" altLang="en-US" i="1" dirty="0"/>
                  <a:t>x</a:t>
                </a:r>
                <a:r>
                  <a:rPr lang="en-US" altLang="en-US" dirty="0"/>
                  <a:t> + 7).  </a:t>
                </a:r>
              </a:p>
              <a:p>
                <a:pPr marL="0" indent="0"/>
                <a:endParaRPr lang="en-US" altLang="en-US" dirty="0"/>
              </a:p>
              <a:p>
                <a:pPr marL="0" indent="0"/>
                <a14:m>
                  <m:oMath xmlns:m="http://schemas.openxmlformats.org/officeDocument/2006/math">
                    <m:d>
                      <m:dPr>
                        <m:ctrlPr>
                          <a:rPr lang="en-US" altLang="en-US" i="1" smtClean="0">
                            <a:latin typeface="Cambria Math"/>
                          </a:rPr>
                        </m:ctrlPr>
                      </m:dPr>
                      <m:e>
                        <m:f>
                          <m:fPr>
                            <m:ctrlPr>
                              <a:rPr lang="en-US" altLang="en-US" i="1">
                                <a:latin typeface="Cambria Math"/>
                              </a:rPr>
                            </m:ctrlPr>
                          </m:fPr>
                          <m:num>
                            <m:f>
                              <m:fPr>
                                <m:ctrlPr>
                                  <a:rPr lang="en-US" altLang="en-US" i="1">
                                    <a:latin typeface="Cambria Math"/>
                                  </a:rPr>
                                </m:ctrlPr>
                              </m:fPr>
                              <m:num>
                                <m:r>
                                  <a:rPr lang="en-US" altLang="en-US" i="1">
                                    <a:latin typeface="Cambria Math" panose="02040503050406030204" pitchFamily="18" charset="0"/>
                                  </a:rPr>
                                  <m:t>1</m:t>
                                </m:r>
                              </m:num>
                              <m:den>
                                <m:r>
                                  <a:rPr lang="en-US" altLang="en-US" i="1">
                                    <a:latin typeface="Cambria Math" panose="02040503050406030204" pitchFamily="18" charset="0"/>
                                  </a:rPr>
                                  <m:t>𝑥</m:t>
                                </m:r>
                                <m:r>
                                  <a:rPr lang="en-US" altLang="en-US" i="1">
                                    <a:latin typeface="Cambria Math" panose="02040503050406030204" pitchFamily="18" charset="0"/>
                                  </a:rPr>
                                  <m:t>+7</m:t>
                                </m:r>
                              </m:den>
                            </m:f>
                            <m:r>
                              <a:rPr lang="en-US" altLang="en-US" i="1">
                                <a:latin typeface="Cambria Math" panose="02040503050406030204" pitchFamily="18" charset="0"/>
                              </a:rPr>
                              <m:t>−</m:t>
                            </m:r>
                            <m:f>
                              <m:fPr>
                                <m:ctrlPr>
                                  <a:rPr lang="en-US" altLang="en-US" i="1">
                                    <a:latin typeface="Cambria Math"/>
                                  </a:rPr>
                                </m:ctrlPr>
                              </m:fPr>
                              <m:num>
                                <m:r>
                                  <a:rPr lang="en-US" altLang="en-US" i="1">
                                    <a:latin typeface="Cambria Math" panose="02040503050406030204" pitchFamily="18" charset="0"/>
                                  </a:rPr>
                                  <m:t>1</m:t>
                                </m:r>
                              </m:num>
                              <m:den>
                                <m:r>
                                  <a:rPr lang="en-US" altLang="en-US" i="1">
                                    <a:latin typeface="Cambria Math" panose="02040503050406030204" pitchFamily="18" charset="0"/>
                                  </a:rPr>
                                  <m:t>𝑥</m:t>
                                </m:r>
                              </m:den>
                            </m:f>
                          </m:num>
                          <m:den>
                            <m:r>
                              <a:rPr lang="en-US" altLang="en-US" i="1">
                                <a:latin typeface="Cambria Math" panose="02040503050406030204" pitchFamily="18" charset="0"/>
                              </a:rPr>
                              <m:t>7</m:t>
                            </m:r>
                          </m:den>
                        </m:f>
                      </m:e>
                    </m:d>
                    <m:r>
                      <a:rPr lang="en-US" altLang="en-US" i="1" smtClean="0">
                        <a:latin typeface="Cambria Math" panose="02040503050406030204" pitchFamily="18" charset="0"/>
                        <a:ea typeface="Cambria Math" panose="02040503050406030204" pitchFamily="18" charset="0"/>
                      </a:rPr>
                      <m:t>∙</m:t>
                    </m:r>
                    <m:f>
                      <m:fPr>
                        <m:ctrlPr>
                          <a:rPr lang="en-US" altLang="en-US" i="1" smtClean="0">
                            <a:solidFill>
                              <a:srgbClr val="C00000"/>
                            </a:solidFill>
                            <a:latin typeface="Cambria Math"/>
                          </a:rPr>
                        </m:ctrlPr>
                      </m:fPr>
                      <m:num>
                        <m:r>
                          <a:rPr lang="en-US" altLang="en-US" b="0" i="1" smtClean="0">
                            <a:solidFill>
                              <a:srgbClr val="C00000"/>
                            </a:solidFill>
                            <a:latin typeface="Cambria Math" panose="02040503050406030204" pitchFamily="18" charset="0"/>
                          </a:rPr>
                          <m:t>𝑥</m:t>
                        </m:r>
                        <m:r>
                          <a:rPr lang="en-US" altLang="en-US" b="0" i="1" smtClean="0">
                            <a:solidFill>
                              <a:srgbClr val="C00000"/>
                            </a:solidFill>
                            <a:latin typeface="Cambria Math" panose="02040503050406030204" pitchFamily="18" charset="0"/>
                          </a:rPr>
                          <m:t>(</m:t>
                        </m:r>
                        <m:r>
                          <a:rPr lang="en-US" altLang="en-US" b="0" i="1" smtClean="0">
                            <a:solidFill>
                              <a:srgbClr val="C00000"/>
                            </a:solidFill>
                            <a:latin typeface="Cambria Math" panose="02040503050406030204" pitchFamily="18" charset="0"/>
                          </a:rPr>
                          <m:t>𝑥</m:t>
                        </m:r>
                        <m:r>
                          <a:rPr lang="en-US" altLang="en-US" b="0" i="1" smtClean="0">
                            <a:solidFill>
                              <a:srgbClr val="C00000"/>
                            </a:solidFill>
                            <a:latin typeface="Cambria Math" panose="02040503050406030204" pitchFamily="18" charset="0"/>
                          </a:rPr>
                          <m:t>+7)</m:t>
                        </m:r>
                      </m:num>
                      <m:den>
                        <m:r>
                          <a:rPr lang="en-US" altLang="en-US" b="0" i="1" smtClean="0">
                            <a:solidFill>
                              <a:srgbClr val="C00000"/>
                            </a:solidFill>
                            <a:latin typeface="Cambria Math" panose="02040503050406030204" pitchFamily="18" charset="0"/>
                          </a:rPr>
                          <m:t>𝑥</m:t>
                        </m:r>
                        <m:r>
                          <a:rPr lang="en-US" altLang="en-US" b="0" i="1" smtClean="0">
                            <a:solidFill>
                              <a:srgbClr val="C00000"/>
                            </a:solidFill>
                            <a:latin typeface="Cambria Math" panose="02040503050406030204" pitchFamily="18" charset="0"/>
                          </a:rPr>
                          <m:t>(</m:t>
                        </m:r>
                        <m:r>
                          <a:rPr lang="en-US" altLang="en-US" b="0" i="1" smtClean="0">
                            <a:solidFill>
                              <a:srgbClr val="C00000"/>
                            </a:solidFill>
                            <a:latin typeface="Cambria Math" panose="02040503050406030204" pitchFamily="18" charset="0"/>
                          </a:rPr>
                          <m:t>𝑥</m:t>
                        </m:r>
                        <m:r>
                          <a:rPr lang="en-US" altLang="en-US" b="0" i="1" smtClean="0">
                            <a:solidFill>
                              <a:srgbClr val="C00000"/>
                            </a:solidFill>
                            <a:latin typeface="Cambria Math" panose="02040503050406030204" pitchFamily="18" charset="0"/>
                          </a:rPr>
                          <m:t>+7)</m:t>
                        </m:r>
                      </m:den>
                    </m:f>
                  </m:oMath>
                </a14:m>
                <a:r>
                  <a:rPr lang="en-US" altLang="en-US" dirty="0"/>
                  <a:t> </a:t>
                </a:r>
              </a:p>
            </p:txBody>
          </p:sp>
        </mc:Choice>
        <mc:Fallback xmlns="">
          <p:sp>
            <p:nvSpPr>
              <p:cNvPr id="100355" name="Rectangle 3"/>
              <p:cNvSpPr>
                <a:spLocks noGrp="1" noRot="1" noChangeAspect="1" noMove="1" noResize="1" noEditPoints="1" noAdjustHandles="1" noChangeArrowheads="1" noChangeShapeType="1" noTextEdit="1"/>
              </p:cNvSpPr>
              <p:nvPr>
                <p:ph idx="1"/>
              </p:nvPr>
            </p:nvSpPr>
            <p:spPr>
              <a:blipFill>
                <a:blip r:embed="rId2"/>
                <a:stretch>
                  <a:fillRect l="-1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9188B3AA-6B07-42DC-87CF-19AFA7158AC2}"/>
                  </a:ext>
                </a:extLst>
              </p:cNvPr>
              <p:cNvSpPr txBox="1"/>
              <p:nvPr/>
            </p:nvSpPr>
            <p:spPr>
              <a:xfrm>
                <a:off x="2712493" y="4872446"/>
                <a:ext cx="3696788" cy="953338"/>
              </a:xfrm>
              <a:prstGeom prst="rect">
                <a:avLst/>
              </a:prstGeom>
              <a:noFill/>
            </p:spPr>
            <p:txBody>
              <a:bodyPr wrap="square" rtlCol="0">
                <a:spAutoFit/>
              </a:bodyPr>
              <a:lstStyle/>
              <a:p>
                <a:pPr algn="l"/>
                <a:r>
                  <a:rPr lang="en-US" dirty="0">
                    <a:solidFill>
                      <a:schemeClr val="tx1"/>
                    </a:solidFill>
                  </a:rPr>
                  <a:t>= </a:t>
                </a:r>
                <a14:m>
                  <m:oMath xmlns:m="http://schemas.openxmlformats.org/officeDocument/2006/math">
                    <m:f>
                      <m:fPr>
                        <m:ctrlPr>
                          <a:rPr lang="en-US" i="1" smtClean="0">
                            <a:solidFill>
                              <a:schemeClr val="tx1"/>
                            </a:solidFill>
                            <a:latin typeface="Cambria Math"/>
                          </a:rPr>
                        </m:ctrlPr>
                      </m:fPr>
                      <m:num>
                        <m:r>
                          <a:rPr lang="en-US" b="0" i="1" smtClean="0">
                            <a:solidFill>
                              <a:schemeClr val="tx1"/>
                            </a:solidFill>
                            <a:latin typeface="Cambria Math" panose="02040503050406030204" pitchFamily="18" charset="0"/>
                          </a:rPr>
                          <m:t>𝑥</m:t>
                        </m:r>
                        <m:d>
                          <m:dPr>
                            <m:ctrlPr>
                              <a:rPr lang="en-US" b="0" i="1" smtClean="0">
                                <a:solidFill>
                                  <a:schemeClr val="tx1"/>
                                </a:solidFill>
                                <a:latin typeface="Cambria Math"/>
                              </a:rPr>
                            </m:ctrlPr>
                          </m:dPr>
                          <m:e>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+7</m:t>
                            </m:r>
                          </m:e>
                        </m:d>
                        <m:d>
                          <m:dPr>
                            <m:ctrlPr>
                              <a:rPr lang="en-US" b="0" i="1" smtClean="0">
                                <a:solidFill>
                                  <a:schemeClr val="tx1"/>
                                </a:solidFill>
                                <a:latin typeface="Cambria Math"/>
                              </a:rPr>
                            </m:ctrlPr>
                          </m:dPr>
                          <m:e>
                            <m:f>
                              <m:fPr>
                                <m:ctrlPr>
                                  <a:rPr lang="en-US" b="0" i="1" smtClean="0">
                                    <a:solidFill>
                                      <a:schemeClr val="tx1"/>
                                    </a:solidFill>
                                    <a:latin typeface="Cambria Math"/>
                                  </a:rPr>
                                </m:ctrlPr>
                              </m:fPr>
                              <m:num>
                                <m:r>
                                  <a:rPr lang="en-US" b="0" i="1" smtClean="0">
                                    <a:solidFill>
                                      <a:schemeClr val="tx1"/>
                                    </a:solidFill>
                                    <a:latin typeface="Cambria Math" panose="02040503050406030204" pitchFamily="18" charset="0"/>
                                  </a:rPr>
                                  <m:t>1</m:t>
                                </m:r>
                              </m:num>
                              <m:den>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+7</m:t>
                                </m:r>
                              </m:den>
                            </m:f>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d>
                          <m:dPr>
                            <m:ctrlPr>
                              <a:rPr lang="en-US" b="0" i="1" smtClean="0">
                                <a:solidFill>
                                  <a:schemeClr val="tx1"/>
                                </a:solidFill>
                                <a:latin typeface="Cambria Math"/>
                              </a:rPr>
                            </m:ctrlPr>
                          </m:dPr>
                          <m:e>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+7</m:t>
                            </m:r>
                          </m:e>
                        </m:d>
                        <m:d>
                          <m:dPr>
                            <m:ctrlPr>
                              <a:rPr lang="en-US" b="0" i="1" smtClean="0">
                                <a:solidFill>
                                  <a:schemeClr val="tx1"/>
                                </a:solidFill>
                                <a:latin typeface="Cambria Math"/>
                              </a:rPr>
                            </m:ctrlPr>
                          </m:dPr>
                          <m:e>
                            <m:f>
                              <m:fPr>
                                <m:ctrlPr>
                                  <a:rPr lang="en-US" b="0" i="1" smtClean="0">
                                    <a:solidFill>
                                      <a:schemeClr val="tx1"/>
                                    </a:solidFill>
                                    <a:latin typeface="Cambria Math"/>
                                  </a:rPr>
                                </m:ctrlPr>
                              </m:fPr>
                              <m:num>
                                <m:r>
                                  <a:rPr lang="en-US" b="0" i="1" smtClean="0">
                                    <a:solidFill>
                                      <a:schemeClr val="tx1"/>
                                    </a:solidFill>
                                    <a:latin typeface="Cambria Math" panose="02040503050406030204" pitchFamily="18" charset="0"/>
                                  </a:rPr>
                                  <m:t>1</m:t>
                                </m:r>
                              </m:num>
                              <m:den>
                                <m:r>
                                  <a:rPr lang="en-US" b="0" i="1" smtClean="0">
                                    <a:solidFill>
                                      <a:schemeClr val="tx1"/>
                                    </a:solidFill>
                                    <a:latin typeface="Cambria Math" panose="02040503050406030204" pitchFamily="18" charset="0"/>
                                  </a:rPr>
                                  <m:t>𝑥</m:t>
                                </m:r>
                              </m:den>
                            </m:f>
                          </m:e>
                        </m:d>
                      </m:num>
                      <m:den>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+7)∙7</m:t>
                        </m:r>
                      </m:den>
                    </m:f>
                  </m:oMath>
                </a14:m>
                <a:r>
                  <a:rPr lang="en-US" dirty="0">
                    <a:solidFill>
                      <a:schemeClr val="tx1"/>
                    </a:solidFill>
                    <a:latin typeface="Cambria Math" panose="02040503050406030204" pitchFamily="18" charset="0"/>
                  </a:rPr>
                  <a:t> </a:t>
                </a:r>
              </a:p>
            </p:txBody>
          </p:sp>
        </mc:Choice>
        <mc:Fallback xmlns="">
          <p:sp>
            <p:nvSpPr>
              <p:cNvPr id="2" name="TextBox 1">
                <a:extLst>
                  <a:ext uri="{FF2B5EF4-FFF2-40B4-BE49-F238E27FC236}">
                    <a16:creationId xmlns:a16="http://schemas.microsoft.com/office/drawing/2014/main" id="{9188B3AA-6B07-42DC-87CF-19AFA7158AC2}"/>
                  </a:ext>
                </a:extLst>
              </p:cNvPr>
              <p:cNvSpPr txBox="1">
                <a:spLocks noRot="1" noChangeAspect="1" noMove="1" noResize="1" noEditPoints="1" noAdjustHandles="1" noChangeArrowheads="1" noChangeShapeType="1" noTextEdit="1"/>
              </p:cNvSpPr>
              <p:nvPr/>
            </p:nvSpPr>
            <p:spPr>
              <a:xfrm>
                <a:off x="2712493" y="4872446"/>
                <a:ext cx="3696788" cy="953338"/>
              </a:xfrm>
              <a:prstGeom prst="rect">
                <a:avLst/>
              </a:prstGeom>
              <a:blipFill>
                <a:blip r:embed="rId3"/>
                <a:stretch>
                  <a:fillRect l="-3465" b="-6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C6434FE3-9D50-4C5B-A451-24EC03C56D46}"/>
                  </a:ext>
                </a:extLst>
              </p:cNvPr>
              <p:cNvSpPr txBox="1"/>
              <p:nvPr/>
            </p:nvSpPr>
            <p:spPr>
              <a:xfrm>
                <a:off x="6226923" y="5047109"/>
                <a:ext cx="1867989" cy="778675"/>
              </a:xfrm>
              <a:prstGeom prst="rect">
                <a:avLst/>
              </a:prstGeom>
              <a:noFill/>
            </p:spPr>
            <p:txBody>
              <a:bodyPr wrap="square">
                <a:spAutoFit/>
              </a:bodyPr>
              <a:lstStyle/>
              <a:p>
                <a14:m>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+7)</m:t>
                        </m:r>
                      </m:num>
                      <m:den>
                        <m:r>
                          <a:rPr lang="en-US" b="0" i="1" smtClean="0">
                            <a:solidFill>
                              <a:schemeClr val="tx1"/>
                            </a:solidFill>
                            <a:latin typeface="Cambria Math" panose="02040503050406030204" pitchFamily="18" charset="0"/>
                          </a:rPr>
                          <m:t>7</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+7)</m:t>
                        </m:r>
                      </m:den>
                    </m:f>
                  </m:oMath>
                </a14:m>
                <a:r>
                  <a:rPr lang="en-US" dirty="0">
                    <a:solidFill>
                      <a:schemeClr val="tx1"/>
                    </a:solidFill>
                  </a:rPr>
                  <a:t> </a:t>
                </a:r>
              </a:p>
            </p:txBody>
          </p:sp>
        </mc:Choice>
        <mc:Fallback xmlns="">
          <p:sp>
            <p:nvSpPr>
              <p:cNvPr id="4" name="TextBox 3">
                <a:extLst>
                  <a:ext uri="{FF2B5EF4-FFF2-40B4-BE49-F238E27FC236}">
                    <a16:creationId xmlns:a16="http://schemas.microsoft.com/office/drawing/2014/main" id="{C6434FE3-9D50-4C5B-A451-24EC03C56D46}"/>
                  </a:ext>
                </a:extLst>
              </p:cNvPr>
              <p:cNvSpPr txBox="1">
                <a:spLocks noRot="1" noChangeAspect="1" noMove="1" noResize="1" noEditPoints="1" noAdjustHandles="1" noChangeArrowheads="1" noChangeShapeType="1" noTextEdit="1"/>
              </p:cNvSpPr>
              <p:nvPr/>
            </p:nvSpPr>
            <p:spPr>
              <a:xfrm>
                <a:off x="6226923" y="5047109"/>
                <a:ext cx="1867989" cy="77867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3886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355">
                                            <p:txEl>
                                              <p:pRg st="1" end="1"/>
                                            </p:txEl>
                                          </p:spTgt>
                                        </p:tgtEl>
                                        <p:attrNameLst>
                                          <p:attrName>style.visibility</p:attrName>
                                        </p:attrNameLst>
                                      </p:cBhvr>
                                      <p:to>
                                        <p:strVal val="visible"/>
                                      </p:to>
                                    </p:set>
                                    <p:animEffect transition="in" filter="fade">
                                      <p:cBhvr>
                                        <p:cTn id="7" dur="500"/>
                                        <p:tgtEl>
                                          <p:spTgt spid="1003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355">
                                            <p:txEl>
                                              <p:pRg st="3" end="3"/>
                                            </p:txEl>
                                          </p:spTgt>
                                        </p:tgtEl>
                                        <p:attrNameLst>
                                          <p:attrName>style.visibility</p:attrName>
                                        </p:attrNameLst>
                                      </p:cBhvr>
                                      <p:to>
                                        <p:strVal val="visible"/>
                                      </p:to>
                                    </p:set>
                                    <p:animEffect transition="in" filter="fade">
                                      <p:cBhvr>
                                        <p:cTn id="12" dur="500"/>
                                        <p:tgtEl>
                                          <p:spTgt spid="10035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dirty="0"/>
              <a:t>Example 12:  Simplifying a Complex Rational Expression </a:t>
            </a:r>
            <a:r>
              <a:rPr lang="en-US" altLang="en-US" i="1" dirty="0"/>
              <a:t>(continued)</a:t>
            </a:r>
          </a:p>
        </p:txBody>
      </p:sp>
      <mc:AlternateContent xmlns:mc="http://schemas.openxmlformats.org/markup-compatibility/2006" xmlns:a14="http://schemas.microsoft.com/office/drawing/2010/main">
        <mc:Choice Requires="a14">
          <p:sp>
            <p:nvSpPr>
              <p:cNvPr id="29699" name="Rectangle 3"/>
              <p:cNvSpPr>
                <a:spLocks noGrp="1" noChangeArrowheads="1"/>
              </p:cNvSpPr>
              <p:nvPr>
                <p:ph idx="1"/>
              </p:nvPr>
            </p:nvSpPr>
            <p:spPr/>
            <p:txBody>
              <a:bodyPr/>
              <a:lstStyle/>
              <a:p>
                <a:pPr marL="0" indent="0"/>
                <a:r>
                  <a:rPr lang="en-US" altLang="en-US" dirty="0"/>
                  <a:t>We continue the process of simplifying.</a:t>
                </a:r>
              </a:p>
              <a:p>
                <a:pPr marL="0" indent="0">
                  <a:spcAft>
                    <a:spcPts val="1200"/>
                  </a:spcAft>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+7)</m:t>
                          </m:r>
                        </m:num>
                        <m:den>
                          <m:r>
                            <a:rPr lang="en-US" b="0" i="1" smtClean="0">
                              <a:solidFill>
                                <a:schemeClr val="tx1"/>
                              </a:solidFill>
                              <a:latin typeface="Cambria Math" panose="02040503050406030204" pitchFamily="18" charset="0"/>
                            </a:rPr>
                            <m:t>7</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+7)</m:t>
                          </m:r>
                        </m:den>
                      </m:f>
                    </m:oMath>
                  </m:oMathPara>
                </a14:m>
                <a:endParaRPr lang="en-US" altLang="en-US" dirty="0"/>
              </a:p>
              <a:p>
                <a:pPr marL="0" indent="0">
                  <a:spcAft>
                    <a:spcPts val="1200"/>
                  </a:spcAft>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f>
                        <m:fPr>
                          <m:ctrlPr>
                            <a:rPr lang="en-US" i="1" smtClean="0">
                              <a:solidFill>
                                <a:schemeClr val="tx1"/>
                              </a:solidFill>
                              <a:latin typeface="Cambria Math"/>
                            </a:rPr>
                          </m:ctrlPr>
                        </m:fPr>
                        <m:num>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−7</m:t>
                          </m:r>
                        </m:num>
                        <m:den>
                          <m:r>
                            <a:rPr lang="en-US" b="0" i="1" smtClean="0">
                              <a:solidFill>
                                <a:schemeClr val="tx1"/>
                              </a:solidFill>
                              <a:latin typeface="Cambria Math" panose="02040503050406030204" pitchFamily="18" charset="0"/>
                            </a:rPr>
                            <m:t>7</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+7)</m:t>
                          </m:r>
                        </m:den>
                      </m:f>
                    </m:oMath>
                  </m:oMathPara>
                </a14:m>
                <a:endParaRPr lang="en-US" altLang="en-US" dirty="0"/>
              </a:p>
              <a:p>
                <a:pPr marL="0" indent="0">
                  <a:spcAft>
                    <a:spcPts val="1200"/>
                  </a:spcAft>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m:t>
                      </m:r>
                      <m:f>
                        <m:fPr>
                          <m:ctrlPr>
                            <a:rPr lang="en-US" altLang="en-US" b="0" i="1" smtClean="0">
                              <a:latin typeface="Cambria Math"/>
                            </a:rPr>
                          </m:ctrlPr>
                        </m:fPr>
                        <m:num>
                          <m:r>
                            <a:rPr lang="en-US" altLang="en-US" b="0" i="1" smtClean="0">
                              <a:latin typeface="Cambria Math" panose="02040503050406030204" pitchFamily="18" charset="0"/>
                            </a:rPr>
                            <m:t>−7</m:t>
                          </m:r>
                        </m:num>
                        <m:den>
                          <m:r>
                            <a:rPr lang="en-US" altLang="en-US" b="0" i="1" smtClean="0">
                              <a:latin typeface="Cambria Math" panose="02040503050406030204" pitchFamily="18" charset="0"/>
                            </a:rPr>
                            <m:t>7</m:t>
                          </m:r>
                          <m:r>
                            <a:rPr lang="en-US" altLang="en-US" b="0" i="1" smtClean="0">
                              <a:latin typeface="Cambria Math" panose="02040503050406030204" pitchFamily="18" charset="0"/>
                            </a:rPr>
                            <m:t>𝑥</m:t>
                          </m:r>
                          <m:r>
                            <a:rPr lang="en-US" altLang="en-US" b="0" i="1" smtClean="0">
                              <a:latin typeface="Cambria Math" panose="02040503050406030204" pitchFamily="18" charset="0"/>
                            </a:rPr>
                            <m:t>(</m:t>
                          </m:r>
                          <m:r>
                            <a:rPr lang="en-US" altLang="en-US" b="0" i="1" smtClean="0">
                              <a:latin typeface="Cambria Math" panose="02040503050406030204" pitchFamily="18" charset="0"/>
                            </a:rPr>
                            <m:t>𝑥</m:t>
                          </m:r>
                          <m:r>
                            <a:rPr lang="en-US" altLang="en-US" b="0" i="1" smtClean="0">
                              <a:latin typeface="Cambria Math" panose="02040503050406030204" pitchFamily="18" charset="0"/>
                            </a:rPr>
                            <m:t>+7)</m:t>
                          </m:r>
                        </m:den>
                      </m:f>
                    </m:oMath>
                  </m:oMathPara>
                </a14:m>
                <a:endParaRPr lang="en-US" altLang="en-US" dirty="0"/>
              </a:p>
              <a:p>
                <a:pPr marL="0" indent="0">
                  <a:spcAft>
                    <a:spcPts val="1200"/>
                  </a:spcAft>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m:t>
                      </m:r>
                      <m:f>
                        <m:fPr>
                          <m:ctrlPr>
                            <a:rPr lang="en-US" altLang="en-US" b="0" i="1" smtClean="0">
                              <a:latin typeface="Cambria Math"/>
                            </a:rPr>
                          </m:ctrlPr>
                        </m:fPr>
                        <m:num>
                          <m:r>
                            <a:rPr lang="en-US" altLang="en-US" b="0" i="1" smtClean="0">
                              <a:latin typeface="Cambria Math" panose="02040503050406030204" pitchFamily="18" charset="0"/>
                            </a:rPr>
                            <m:t>−1</m:t>
                          </m:r>
                        </m:num>
                        <m:den>
                          <m:r>
                            <a:rPr lang="en-US" altLang="en-US" b="0" i="1" smtClean="0">
                              <a:latin typeface="Cambria Math" panose="02040503050406030204" pitchFamily="18" charset="0"/>
                            </a:rPr>
                            <m:t>𝑥</m:t>
                          </m:r>
                          <m:r>
                            <a:rPr lang="en-US" altLang="en-US" b="0" i="1" smtClean="0">
                              <a:latin typeface="Cambria Math" panose="02040503050406030204" pitchFamily="18" charset="0"/>
                            </a:rPr>
                            <m:t>(</m:t>
                          </m:r>
                          <m:r>
                            <a:rPr lang="en-US" altLang="en-US" b="0" i="1" smtClean="0">
                              <a:latin typeface="Cambria Math" panose="02040503050406030204" pitchFamily="18" charset="0"/>
                            </a:rPr>
                            <m:t>𝑥</m:t>
                          </m:r>
                          <m:r>
                            <a:rPr lang="en-US" altLang="en-US" b="0" i="1" smtClean="0">
                              <a:latin typeface="Cambria Math" panose="02040503050406030204" pitchFamily="18" charset="0"/>
                            </a:rPr>
                            <m:t>+7)</m:t>
                          </m:r>
                        </m:den>
                      </m:f>
                      <m:r>
                        <a:rPr lang="en-US" altLang="en-US" b="0" i="1" smtClean="0">
                          <a:latin typeface="Cambria Math" panose="02040503050406030204" pitchFamily="18" charset="0"/>
                        </a:rPr>
                        <m:t>,</m:t>
                      </m:r>
                      <m:r>
                        <a:rPr lang="en-US" altLang="en-US" b="0" i="1" smtClean="0">
                          <a:latin typeface="Cambria Math" panose="02040503050406030204" pitchFamily="18" charset="0"/>
                        </a:rPr>
                        <m:t>𝑥</m:t>
                      </m:r>
                      <m:r>
                        <a:rPr lang="en-US" altLang="en-US" b="0" i="1" smtClean="0">
                          <a:latin typeface="Cambria Math" panose="02040503050406030204" pitchFamily="18" charset="0"/>
                          <a:ea typeface="Cambria Math" panose="02040503050406030204" pitchFamily="18" charset="0"/>
                        </a:rPr>
                        <m:t>≠0, </m:t>
                      </m:r>
                      <m:r>
                        <a:rPr lang="en-US" altLang="en-US" b="0" i="1" smtClean="0">
                          <a:latin typeface="Cambria Math" panose="02040503050406030204" pitchFamily="18" charset="0"/>
                          <a:ea typeface="Cambria Math" panose="02040503050406030204" pitchFamily="18" charset="0"/>
                        </a:rPr>
                        <m:t>𝑥</m:t>
                      </m:r>
                      <m:r>
                        <a:rPr lang="en-US" altLang="en-US" b="0" i="1" smtClean="0">
                          <a:latin typeface="Cambria Math" panose="02040503050406030204" pitchFamily="18" charset="0"/>
                          <a:ea typeface="Cambria Math" panose="02040503050406030204" pitchFamily="18" charset="0"/>
                        </a:rPr>
                        <m:t>≠−7</m:t>
                      </m:r>
                    </m:oMath>
                  </m:oMathPara>
                </a14:m>
                <a:endParaRPr lang="en-US" altLang="en-US" dirty="0"/>
              </a:p>
              <a:p>
                <a:pPr marL="0" indent="0"/>
                <a:endParaRPr lang="en-US" altLang="en-US" dirty="0"/>
              </a:p>
            </p:txBody>
          </p:sp>
        </mc:Choice>
        <mc:Fallback xmlns="">
          <p:sp>
            <p:nvSpPr>
              <p:cNvPr id="29699" name="Rectangle 3"/>
              <p:cNvSpPr>
                <a:spLocks noGrp="1" noRot="1" noChangeAspect="1" noMove="1" noResize="1" noEditPoints="1" noAdjustHandles="1" noChangeArrowheads="1" noChangeShapeType="1" noTextEdit="1"/>
              </p:cNvSpPr>
              <p:nvPr>
                <p:ph idx="1"/>
              </p:nvPr>
            </p:nvSpPr>
            <p:spPr>
              <a:blipFill>
                <a:blip r:embed="rId2"/>
                <a:stretch>
                  <a:fillRect l="-1401" t="-1310"/>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xmlns="" id="{D1D4F315-96DF-412A-A6B9-25CA1CA3F600}"/>
              </a:ext>
            </a:extLst>
          </p:cNvPr>
          <p:cNvCxnSpPr>
            <a:cxnSpLocks/>
          </p:cNvCxnSpPr>
          <p:nvPr/>
        </p:nvCxnSpPr>
        <p:spPr bwMode="auto">
          <a:xfrm flipV="1">
            <a:off x="4671694" y="3814354"/>
            <a:ext cx="363810" cy="169183"/>
          </a:xfrm>
          <a:prstGeom prst="line">
            <a:avLst/>
          </a:prstGeom>
          <a:solidFill>
            <a:schemeClr val="accent1"/>
          </a:solidFill>
          <a:ln w="38100" cap="flat" cmpd="sng" algn="ctr">
            <a:solidFill>
              <a:srgbClr val="0000FF"/>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xmlns="" id="{8DB02645-8817-491A-A5EE-9950B7288487}"/>
              </a:ext>
            </a:extLst>
          </p:cNvPr>
          <p:cNvCxnSpPr>
            <a:cxnSpLocks/>
          </p:cNvCxnSpPr>
          <p:nvPr/>
        </p:nvCxnSpPr>
        <p:spPr bwMode="auto">
          <a:xfrm flipV="1">
            <a:off x="3831317" y="4306389"/>
            <a:ext cx="363810" cy="169183"/>
          </a:xfrm>
          <a:prstGeom prst="line">
            <a:avLst/>
          </a:prstGeom>
          <a:solidFill>
            <a:schemeClr val="accent1"/>
          </a:solidFill>
          <a:ln w="38100" cap="flat" cmpd="sng" algn="ctr">
            <a:solidFill>
              <a:srgbClr val="0000FF"/>
            </a:solidFill>
            <a:prstDash val="solid"/>
            <a:round/>
            <a:headEnd type="none" w="med" len="med"/>
            <a:tailEnd type="none" w="med" len="med"/>
          </a:ln>
          <a:effectLst/>
        </p:spPr>
      </p:cxnSp>
    </p:spTree>
    <p:extLst>
      <p:ext uri="{BB962C8B-B14F-4D97-AF65-F5344CB8AC3E}">
        <p14:creationId xmlns:p14="http://schemas.microsoft.com/office/powerpoint/2010/main" val="264848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animEffect transition="in" filter="fade">
                                      <p:cBhvr>
                                        <p:cTn id="7" dur="500"/>
                                        <p:tgtEl>
                                          <p:spTgt spid="2969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99">
                                            <p:txEl>
                                              <p:pRg st="3" end="3"/>
                                            </p:txEl>
                                          </p:spTgt>
                                        </p:tgtEl>
                                        <p:attrNameLst>
                                          <p:attrName>style.visibility</p:attrName>
                                        </p:attrNameLst>
                                      </p:cBhvr>
                                      <p:to>
                                        <p:strVal val="visible"/>
                                      </p:to>
                                    </p:set>
                                    <p:animEffect transition="in" filter="fade">
                                      <p:cBhvr>
                                        <p:cTn id="12" dur="500"/>
                                        <p:tgtEl>
                                          <p:spTgt spid="2969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9699">
                                            <p:txEl>
                                              <p:pRg st="4" end="4"/>
                                            </p:txEl>
                                          </p:spTgt>
                                        </p:tgtEl>
                                        <p:attrNameLst>
                                          <p:attrName>style.visibility</p:attrName>
                                        </p:attrNameLst>
                                      </p:cBhvr>
                                      <p:to>
                                        <p:strVal val="visible"/>
                                      </p:to>
                                    </p:set>
                                    <p:animEffect transition="in" filter="fade">
                                      <p:cBhvr>
                                        <p:cTn id="25"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66079D-B3BA-4C9E-9190-D6E3768FEBBB}"/>
              </a:ext>
            </a:extLst>
          </p:cNvPr>
          <p:cNvSpPr>
            <a:spLocks noGrp="1"/>
          </p:cNvSpPr>
          <p:nvPr>
            <p:ph type="title"/>
          </p:nvPr>
        </p:nvSpPr>
        <p:spPr/>
        <p:txBody>
          <a:bodyPr/>
          <a:lstStyle/>
          <a:p>
            <a:r>
              <a:rPr lang="en-US" altLang="en-US" dirty="0"/>
              <a:t>Fractional Expressions in Calculus</a:t>
            </a:r>
            <a:endParaRPr lang="en-US" dirty="0"/>
          </a:p>
        </p:txBody>
      </p:sp>
      <p:sp>
        <p:nvSpPr>
          <p:cNvPr id="3" name="Content Placeholder 2">
            <a:extLst>
              <a:ext uri="{FF2B5EF4-FFF2-40B4-BE49-F238E27FC236}">
                <a16:creationId xmlns:a16="http://schemas.microsoft.com/office/drawing/2014/main" xmlns="" id="{C2805456-57B5-45DE-8A71-E8F7F2AD746D}"/>
              </a:ext>
            </a:extLst>
          </p:cNvPr>
          <p:cNvSpPr>
            <a:spLocks noGrp="1"/>
          </p:cNvSpPr>
          <p:nvPr>
            <p:ph idx="1"/>
          </p:nvPr>
        </p:nvSpPr>
        <p:spPr/>
        <p:txBody>
          <a:bodyPr/>
          <a:lstStyle/>
          <a:p>
            <a:r>
              <a:rPr lang="en-US" altLang="en-US" dirty="0"/>
              <a:t>Fractional expressions containing radicals occur frequently in calculus. These expressions can often be simplified using the procedure for simplifying complex rational expressions.</a:t>
            </a:r>
          </a:p>
          <a:p>
            <a:endParaRPr lang="en-US" dirty="0"/>
          </a:p>
        </p:txBody>
      </p:sp>
    </p:spTree>
    <p:extLst>
      <p:ext uri="{BB962C8B-B14F-4D97-AF65-F5344CB8AC3E}">
        <p14:creationId xmlns:p14="http://schemas.microsoft.com/office/powerpoint/2010/main" val="4063860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dirty="0"/>
              <a:t>Example 13:  Simplifying a Fractional </a:t>
            </a:r>
            <a:r>
              <a:rPr lang="en-US" altLang="en-US" dirty="0" smtClean="0"/>
              <a:t>Expression </a:t>
            </a:r>
            <a:r>
              <a:rPr lang="en-US" altLang="en-US" dirty="0"/>
              <a:t>Containing Radicals</a:t>
            </a:r>
            <a:endParaRPr lang="en-US" altLang="en-US" i="1" dirty="0"/>
          </a:p>
        </p:txBody>
      </p:sp>
      <mc:AlternateContent xmlns:mc="http://schemas.openxmlformats.org/markup-compatibility/2006" xmlns:a14="http://schemas.microsoft.com/office/drawing/2010/main">
        <mc:Choice Requires="a14">
          <p:sp>
            <p:nvSpPr>
              <p:cNvPr id="29699" name="Rectangle 3"/>
              <p:cNvSpPr>
                <a:spLocks noGrp="1" noChangeArrowheads="1"/>
              </p:cNvSpPr>
              <p:nvPr>
                <p:ph idx="1"/>
              </p:nvPr>
            </p:nvSpPr>
            <p:spPr/>
            <p:txBody>
              <a:bodyPr/>
              <a:lstStyle/>
              <a:p>
                <a:pPr marL="0" indent="0"/>
                <a:r>
                  <a:rPr lang="en-US" altLang="en-US" dirty="0"/>
                  <a:t>Simplify: </a:t>
                </a:r>
                <a14:m>
                  <m:oMath xmlns:m="http://schemas.openxmlformats.org/officeDocument/2006/math">
                    <m:f>
                      <m:fPr>
                        <m:ctrlPr>
                          <a:rPr lang="en-US" altLang="en-US" i="1" smtClean="0">
                            <a:latin typeface="Cambria Math"/>
                          </a:rPr>
                        </m:ctrlPr>
                      </m:fPr>
                      <m:num>
                        <m:rad>
                          <m:radPr>
                            <m:degHide m:val="on"/>
                            <m:ctrlPr>
                              <a:rPr lang="en-US" altLang="en-US" i="1" smtClean="0">
                                <a:latin typeface="Cambria Math"/>
                              </a:rPr>
                            </m:ctrlPr>
                          </m:radPr>
                          <m:deg/>
                          <m:e>
                            <m:r>
                              <a:rPr lang="en-US" altLang="en-US" b="0" i="1" smtClean="0">
                                <a:latin typeface="Cambria Math" panose="02040503050406030204" pitchFamily="18" charset="0"/>
                              </a:rPr>
                              <m:t>𝑥</m:t>
                            </m:r>
                          </m:e>
                        </m:rad>
                        <m:r>
                          <a:rPr lang="en-US" altLang="en-US" b="0" i="1" smtClean="0">
                            <a:latin typeface="Cambria Math" panose="02040503050406030204" pitchFamily="18" charset="0"/>
                          </a:rPr>
                          <m:t>+</m:t>
                        </m:r>
                        <m:f>
                          <m:fPr>
                            <m:ctrlPr>
                              <a:rPr lang="en-US" altLang="en-US" b="0" i="1" smtClean="0">
                                <a:latin typeface="Cambria Math"/>
                              </a:rPr>
                            </m:ctrlPr>
                          </m:fPr>
                          <m:num>
                            <m:r>
                              <a:rPr lang="en-US" altLang="en-US" b="0" i="1" smtClean="0">
                                <a:latin typeface="Cambria Math" panose="02040503050406030204" pitchFamily="18" charset="0"/>
                              </a:rPr>
                              <m:t>1</m:t>
                            </m:r>
                          </m:num>
                          <m:den>
                            <m:rad>
                              <m:radPr>
                                <m:degHide m:val="on"/>
                                <m:ctrlPr>
                                  <a:rPr lang="en-US" altLang="en-US" b="0" i="1" smtClean="0">
                                    <a:latin typeface="Cambria Math"/>
                                  </a:rPr>
                                </m:ctrlPr>
                              </m:radPr>
                              <m:deg/>
                              <m:e>
                                <m:r>
                                  <a:rPr lang="en-US" altLang="en-US" b="0" i="1" smtClean="0">
                                    <a:latin typeface="Cambria Math" panose="02040503050406030204" pitchFamily="18" charset="0"/>
                                  </a:rPr>
                                  <m:t>𝑥</m:t>
                                </m:r>
                              </m:e>
                            </m:rad>
                          </m:den>
                        </m:f>
                      </m:num>
                      <m:den>
                        <m:r>
                          <a:rPr lang="en-US" altLang="en-US" b="0" i="1" smtClean="0">
                            <a:latin typeface="Cambria Math" panose="02040503050406030204" pitchFamily="18" charset="0"/>
                          </a:rPr>
                          <m:t>𝑥</m:t>
                        </m:r>
                      </m:den>
                    </m:f>
                  </m:oMath>
                </a14:m>
                <a:r>
                  <a:rPr lang="en-US" altLang="en-US" dirty="0"/>
                  <a:t>.</a:t>
                </a:r>
              </a:p>
              <a:p>
                <a:pPr marL="0" indent="0"/>
                <a14:m>
                  <m:oMathPara xmlns:m="http://schemas.openxmlformats.org/officeDocument/2006/math">
                    <m:oMathParaPr>
                      <m:jc m:val="left"/>
                    </m:oMathParaPr>
                    <m:oMath xmlns:m="http://schemas.openxmlformats.org/officeDocument/2006/math">
                      <m:f>
                        <m:fPr>
                          <m:ctrlPr>
                            <a:rPr lang="en-US" altLang="en-US" i="1">
                              <a:latin typeface="Cambria Math"/>
                            </a:rPr>
                          </m:ctrlPr>
                        </m:fPr>
                        <m:num>
                          <m:rad>
                            <m:radPr>
                              <m:degHide m:val="on"/>
                              <m:ctrlPr>
                                <a:rPr lang="en-US" altLang="en-US" i="1">
                                  <a:latin typeface="Cambria Math"/>
                                </a:rPr>
                              </m:ctrlPr>
                            </m:radPr>
                            <m:deg/>
                            <m:e>
                              <m:r>
                                <a:rPr lang="en-US" altLang="en-US" i="1">
                                  <a:latin typeface="Cambria Math" panose="02040503050406030204" pitchFamily="18" charset="0"/>
                                </a:rPr>
                                <m:t>𝑥</m:t>
                              </m:r>
                            </m:e>
                          </m:rad>
                          <m:r>
                            <a:rPr lang="en-US" altLang="en-US" i="1">
                              <a:latin typeface="Cambria Math" panose="02040503050406030204" pitchFamily="18" charset="0"/>
                            </a:rPr>
                            <m:t>+</m:t>
                          </m:r>
                          <m:f>
                            <m:fPr>
                              <m:ctrlPr>
                                <a:rPr lang="en-US" altLang="en-US" i="1">
                                  <a:latin typeface="Cambria Math"/>
                                </a:rPr>
                              </m:ctrlPr>
                            </m:fPr>
                            <m:num>
                              <m:r>
                                <a:rPr lang="en-US" altLang="en-US" i="1">
                                  <a:latin typeface="Cambria Math" panose="02040503050406030204" pitchFamily="18" charset="0"/>
                                </a:rPr>
                                <m:t>1</m:t>
                              </m:r>
                            </m:num>
                            <m:den>
                              <m:rad>
                                <m:radPr>
                                  <m:degHide m:val="on"/>
                                  <m:ctrlPr>
                                    <a:rPr lang="en-US" altLang="en-US" i="1">
                                      <a:latin typeface="Cambria Math"/>
                                    </a:rPr>
                                  </m:ctrlPr>
                                </m:radPr>
                                <m:deg/>
                                <m:e>
                                  <m:r>
                                    <a:rPr lang="en-US" altLang="en-US" i="1">
                                      <a:latin typeface="Cambria Math" panose="02040503050406030204" pitchFamily="18" charset="0"/>
                                    </a:rPr>
                                    <m:t>𝑥</m:t>
                                  </m:r>
                                </m:e>
                              </m:rad>
                            </m:den>
                          </m:f>
                        </m:num>
                        <m:den>
                          <m:r>
                            <a:rPr lang="en-US" altLang="en-US" i="1">
                              <a:latin typeface="Cambria Math" panose="02040503050406030204" pitchFamily="18" charset="0"/>
                            </a:rPr>
                            <m:t>𝑥</m:t>
                          </m:r>
                        </m:den>
                      </m:f>
                      <m:r>
                        <a:rPr lang="en-US" altLang="en-US" i="1" smtClean="0">
                          <a:latin typeface="Cambria Math" panose="02040503050406030204" pitchFamily="18" charset="0"/>
                          <a:ea typeface="Cambria Math" panose="02040503050406030204" pitchFamily="18" charset="0"/>
                        </a:rPr>
                        <m:t>∙</m:t>
                      </m:r>
                      <m:f>
                        <m:fPr>
                          <m:ctrlPr>
                            <a:rPr lang="en-US" altLang="en-US" i="1" smtClean="0">
                              <a:solidFill>
                                <a:srgbClr val="C00000"/>
                              </a:solidFill>
                              <a:latin typeface="Cambria Math"/>
                              <a:ea typeface="Cambria Math" panose="02040503050406030204" pitchFamily="18" charset="0"/>
                            </a:rPr>
                          </m:ctrlPr>
                        </m:fPr>
                        <m:num>
                          <m:rad>
                            <m:radPr>
                              <m:degHide m:val="on"/>
                              <m:ctrlPr>
                                <a:rPr lang="en-US" altLang="en-US" i="1" smtClean="0">
                                  <a:solidFill>
                                    <a:srgbClr val="C00000"/>
                                  </a:solidFill>
                                  <a:latin typeface="Cambria Math"/>
                                  <a:ea typeface="Cambria Math" panose="02040503050406030204" pitchFamily="18" charset="0"/>
                                </a:rPr>
                              </m:ctrlPr>
                            </m:radPr>
                            <m:deg/>
                            <m:e>
                              <m:r>
                                <a:rPr lang="en-US" altLang="en-US" b="0" i="1" smtClean="0">
                                  <a:solidFill>
                                    <a:srgbClr val="C00000"/>
                                  </a:solidFill>
                                  <a:latin typeface="Cambria Math" panose="02040503050406030204" pitchFamily="18" charset="0"/>
                                  <a:ea typeface="Cambria Math" panose="02040503050406030204" pitchFamily="18" charset="0"/>
                                </a:rPr>
                                <m:t>𝑥</m:t>
                              </m:r>
                            </m:e>
                          </m:rad>
                        </m:num>
                        <m:den>
                          <m:rad>
                            <m:radPr>
                              <m:degHide m:val="on"/>
                              <m:ctrlPr>
                                <a:rPr lang="en-US" altLang="en-US" i="1" smtClean="0">
                                  <a:solidFill>
                                    <a:srgbClr val="C00000"/>
                                  </a:solidFill>
                                  <a:latin typeface="Cambria Math"/>
                                  <a:ea typeface="Cambria Math" panose="02040503050406030204" pitchFamily="18" charset="0"/>
                                </a:rPr>
                              </m:ctrlPr>
                            </m:radPr>
                            <m:deg/>
                            <m:e>
                              <m:r>
                                <a:rPr lang="en-US" altLang="en-US" b="0" i="1" smtClean="0">
                                  <a:solidFill>
                                    <a:srgbClr val="C00000"/>
                                  </a:solidFill>
                                  <a:latin typeface="Cambria Math" panose="02040503050406030204" pitchFamily="18" charset="0"/>
                                  <a:ea typeface="Cambria Math" panose="02040503050406030204" pitchFamily="18" charset="0"/>
                                </a:rPr>
                                <m:t>𝑥</m:t>
                              </m:r>
                            </m:e>
                          </m:rad>
                        </m:den>
                      </m:f>
                    </m:oMath>
                  </m:oMathPara>
                </a14:m>
                <a:endParaRPr lang="en-US" altLang="en-US" dirty="0"/>
              </a:p>
              <a:p>
                <a:pPr marL="0" indent="0"/>
                <a:endParaRPr lang="en-US" altLang="en-US" dirty="0"/>
              </a:p>
            </p:txBody>
          </p:sp>
        </mc:Choice>
        <mc:Fallback xmlns="">
          <p:sp>
            <p:nvSpPr>
              <p:cNvPr id="29699" name="Rectangle 3"/>
              <p:cNvSpPr>
                <a:spLocks noGrp="1" noRot="1" noChangeAspect="1" noMove="1" noResize="1" noEditPoints="1" noAdjustHandles="1" noChangeArrowheads="1" noChangeShapeType="1" noTextEdit="1"/>
              </p:cNvSpPr>
              <p:nvPr>
                <p:ph idx="1"/>
              </p:nvPr>
            </p:nvSpPr>
            <p:spPr>
              <a:blipFill>
                <a:blip r:embed="rId2"/>
                <a:stretch>
                  <a:fillRect l="-14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1712E333-387D-477F-BF17-C2FE588CA26E}"/>
                  </a:ext>
                </a:extLst>
              </p:cNvPr>
              <p:cNvSpPr txBox="1"/>
              <p:nvPr/>
            </p:nvSpPr>
            <p:spPr>
              <a:xfrm>
                <a:off x="2372497" y="2046890"/>
                <a:ext cx="3052119" cy="138211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altLang="en-US" b="0" i="1" smtClean="0">
                          <a:solidFill>
                            <a:schemeClr val="tx1"/>
                          </a:solidFill>
                          <a:latin typeface="Cambria Math" panose="02040503050406030204" pitchFamily="18" charset="0"/>
                        </a:rPr>
                        <m:t>=</m:t>
                      </m:r>
                      <m:f>
                        <m:fPr>
                          <m:ctrlPr>
                            <a:rPr lang="en-US" altLang="en-US" i="1" smtClean="0">
                              <a:solidFill>
                                <a:schemeClr val="tx1"/>
                              </a:solidFill>
                              <a:latin typeface="Cambria Math"/>
                            </a:rPr>
                          </m:ctrlPr>
                        </m:fPr>
                        <m:num>
                          <m:rad>
                            <m:radPr>
                              <m:degHide m:val="on"/>
                              <m:ctrlPr>
                                <a:rPr lang="en-US" altLang="en-US" i="1">
                                  <a:solidFill>
                                    <a:schemeClr val="tx1"/>
                                  </a:solidFill>
                                  <a:latin typeface="Cambria Math"/>
                                </a:rPr>
                              </m:ctrlPr>
                            </m:radPr>
                            <m:deg/>
                            <m:e>
                              <m:r>
                                <a:rPr lang="en-US" altLang="en-US" i="1">
                                  <a:solidFill>
                                    <a:schemeClr val="tx1"/>
                                  </a:solidFill>
                                  <a:latin typeface="Cambria Math" panose="02040503050406030204" pitchFamily="18" charset="0"/>
                                </a:rPr>
                                <m:t>𝑥</m:t>
                              </m:r>
                            </m:e>
                          </m:rad>
                          <m:rad>
                            <m:radPr>
                              <m:degHide m:val="on"/>
                              <m:ctrlPr>
                                <a:rPr lang="en-US" altLang="en-US" i="1" smtClean="0">
                                  <a:solidFill>
                                    <a:srgbClr val="C00000"/>
                                  </a:solidFill>
                                  <a:latin typeface="Cambria Math"/>
                                </a:rPr>
                              </m:ctrlPr>
                            </m:radPr>
                            <m:deg/>
                            <m:e>
                              <m:r>
                                <a:rPr lang="en-US" altLang="en-US" b="0" i="1" smtClean="0">
                                  <a:solidFill>
                                    <a:srgbClr val="C00000"/>
                                  </a:solidFill>
                                  <a:latin typeface="Cambria Math" panose="02040503050406030204" pitchFamily="18" charset="0"/>
                                </a:rPr>
                                <m:t>𝑥</m:t>
                              </m:r>
                            </m:e>
                          </m:rad>
                          <m:r>
                            <a:rPr lang="en-US" altLang="en-US" i="1">
                              <a:solidFill>
                                <a:schemeClr val="tx1"/>
                              </a:solidFill>
                              <a:latin typeface="Cambria Math" panose="02040503050406030204" pitchFamily="18" charset="0"/>
                            </a:rPr>
                            <m:t>+</m:t>
                          </m:r>
                          <m:f>
                            <m:fPr>
                              <m:ctrlPr>
                                <a:rPr lang="en-US" altLang="en-US" i="1">
                                  <a:solidFill>
                                    <a:schemeClr val="tx1"/>
                                  </a:solidFill>
                                  <a:latin typeface="Cambria Math"/>
                                </a:rPr>
                              </m:ctrlPr>
                            </m:fPr>
                            <m:num>
                              <m:r>
                                <a:rPr lang="en-US" altLang="en-US" i="1">
                                  <a:solidFill>
                                    <a:schemeClr val="tx1"/>
                                  </a:solidFill>
                                  <a:latin typeface="Cambria Math" panose="02040503050406030204" pitchFamily="18" charset="0"/>
                                </a:rPr>
                                <m:t>1</m:t>
                              </m:r>
                            </m:num>
                            <m:den>
                              <m:rad>
                                <m:radPr>
                                  <m:degHide m:val="on"/>
                                  <m:ctrlPr>
                                    <a:rPr lang="en-US" altLang="en-US" i="1">
                                      <a:solidFill>
                                        <a:schemeClr val="tx1"/>
                                      </a:solidFill>
                                      <a:latin typeface="Cambria Math"/>
                                    </a:rPr>
                                  </m:ctrlPr>
                                </m:radPr>
                                <m:deg/>
                                <m:e>
                                  <m:r>
                                    <a:rPr lang="en-US" altLang="en-US" i="1">
                                      <a:solidFill>
                                        <a:schemeClr val="tx1"/>
                                      </a:solidFill>
                                      <a:latin typeface="Cambria Math" panose="02040503050406030204" pitchFamily="18" charset="0"/>
                                    </a:rPr>
                                    <m:t>𝑥</m:t>
                                  </m:r>
                                </m:e>
                              </m:rad>
                            </m:den>
                          </m:f>
                          <m:rad>
                            <m:radPr>
                              <m:degHide m:val="on"/>
                              <m:ctrlPr>
                                <a:rPr lang="en-US" altLang="en-US" i="1" smtClean="0">
                                  <a:solidFill>
                                    <a:srgbClr val="C00000"/>
                                  </a:solidFill>
                                  <a:latin typeface="Cambria Math"/>
                                </a:rPr>
                              </m:ctrlPr>
                            </m:radPr>
                            <m:deg/>
                            <m:e>
                              <m:r>
                                <a:rPr lang="en-US" altLang="en-US" b="0" i="1" smtClean="0">
                                  <a:solidFill>
                                    <a:srgbClr val="C00000"/>
                                  </a:solidFill>
                                  <a:latin typeface="Cambria Math" panose="02040503050406030204" pitchFamily="18" charset="0"/>
                                </a:rPr>
                                <m:t>𝑥</m:t>
                              </m:r>
                            </m:e>
                          </m:rad>
                        </m:num>
                        <m:den>
                          <m:r>
                            <a:rPr lang="en-US" altLang="en-US" i="1">
                              <a:solidFill>
                                <a:schemeClr val="tx1"/>
                              </a:solidFill>
                              <a:latin typeface="Cambria Math" panose="02040503050406030204" pitchFamily="18" charset="0"/>
                            </a:rPr>
                            <m:t>𝑥</m:t>
                          </m:r>
                          <m:rad>
                            <m:radPr>
                              <m:degHide m:val="on"/>
                              <m:ctrlPr>
                                <a:rPr lang="en-US" altLang="en-US" i="1" smtClean="0">
                                  <a:solidFill>
                                    <a:srgbClr val="C00000"/>
                                  </a:solidFill>
                                  <a:latin typeface="Cambria Math"/>
                                </a:rPr>
                              </m:ctrlPr>
                            </m:radPr>
                            <m:deg/>
                            <m:e>
                              <m:r>
                                <a:rPr lang="en-US" altLang="en-US" b="0" i="1" smtClean="0">
                                  <a:solidFill>
                                    <a:srgbClr val="C00000"/>
                                  </a:solidFill>
                                  <a:latin typeface="Cambria Math" panose="02040503050406030204" pitchFamily="18" charset="0"/>
                                </a:rPr>
                                <m:t>𝑥</m:t>
                              </m:r>
                            </m:e>
                          </m:rad>
                        </m:den>
                      </m:f>
                    </m:oMath>
                  </m:oMathPara>
                </a14:m>
                <a:endParaRPr lang="en-US" dirty="0">
                  <a:solidFill>
                    <a:schemeClr val="tx1"/>
                  </a:solidFill>
                </a:endParaRPr>
              </a:p>
            </p:txBody>
          </p:sp>
        </mc:Choice>
        <mc:Fallback xmlns="">
          <p:sp>
            <p:nvSpPr>
              <p:cNvPr id="3" name="TextBox 2">
                <a:extLst>
                  <a:ext uri="{FF2B5EF4-FFF2-40B4-BE49-F238E27FC236}">
                    <a16:creationId xmlns:a16="http://schemas.microsoft.com/office/drawing/2014/main" id="{1712E333-387D-477F-BF17-C2FE588CA26E}"/>
                  </a:ext>
                </a:extLst>
              </p:cNvPr>
              <p:cNvSpPr txBox="1">
                <a:spLocks noRot="1" noChangeAspect="1" noMove="1" noResize="1" noEditPoints="1" noAdjustHandles="1" noChangeArrowheads="1" noChangeShapeType="1" noTextEdit="1"/>
              </p:cNvSpPr>
              <p:nvPr/>
            </p:nvSpPr>
            <p:spPr>
              <a:xfrm>
                <a:off x="2372497" y="2046890"/>
                <a:ext cx="3052119" cy="138211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A438BF4F-DBAB-4001-8B77-669975C8AFE7}"/>
                  </a:ext>
                </a:extLst>
              </p:cNvPr>
              <p:cNvSpPr txBox="1"/>
              <p:nvPr/>
            </p:nvSpPr>
            <p:spPr>
              <a:xfrm>
                <a:off x="1767015" y="3616411"/>
                <a:ext cx="3052119" cy="1107867"/>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altLang="en-US" b="0" i="1" smtClean="0">
                          <a:solidFill>
                            <a:schemeClr val="tx1"/>
                          </a:solidFill>
                          <a:latin typeface="Cambria Math" panose="02040503050406030204" pitchFamily="18" charset="0"/>
                        </a:rPr>
                        <m:t>=</m:t>
                      </m:r>
                      <m:f>
                        <m:fPr>
                          <m:ctrlPr>
                            <a:rPr lang="en-US" altLang="en-US" i="1" smtClean="0">
                              <a:solidFill>
                                <a:schemeClr val="tx1"/>
                              </a:solidFill>
                              <a:latin typeface="Cambria Math"/>
                            </a:rPr>
                          </m:ctrlPr>
                        </m:fPr>
                        <m:num>
                          <m:r>
                            <a:rPr lang="en-US" altLang="en-US" b="0" i="1" smtClean="0">
                              <a:solidFill>
                                <a:schemeClr val="tx1"/>
                              </a:solidFill>
                              <a:latin typeface="Cambria Math" panose="02040503050406030204" pitchFamily="18" charset="0"/>
                            </a:rPr>
                            <m:t>𝑥</m:t>
                          </m:r>
                          <m:r>
                            <a:rPr lang="en-US" altLang="en-US" b="0" i="1" smtClean="0">
                              <a:solidFill>
                                <a:schemeClr val="tx1"/>
                              </a:solidFill>
                              <a:latin typeface="Cambria Math" panose="02040503050406030204" pitchFamily="18" charset="0"/>
                            </a:rPr>
                            <m:t>+1</m:t>
                          </m:r>
                        </m:num>
                        <m:den>
                          <m:r>
                            <a:rPr lang="en-US" altLang="en-US" i="1">
                              <a:solidFill>
                                <a:schemeClr val="tx1"/>
                              </a:solidFill>
                              <a:latin typeface="Cambria Math" panose="02040503050406030204" pitchFamily="18" charset="0"/>
                            </a:rPr>
                            <m:t>𝑥</m:t>
                          </m:r>
                          <m:r>
                            <a:rPr lang="en-US" altLang="en-US" i="1" smtClean="0">
                              <a:solidFill>
                                <a:schemeClr val="tx1"/>
                              </a:solidFill>
                              <a:latin typeface="Cambria Math" panose="02040503050406030204" pitchFamily="18" charset="0"/>
                              <a:ea typeface="Cambria Math" panose="02040503050406030204" pitchFamily="18" charset="0"/>
                            </a:rPr>
                            <m:t>∙</m:t>
                          </m:r>
                          <m:sSup>
                            <m:sSupPr>
                              <m:ctrlPr>
                                <a:rPr lang="en-US" altLang="en-US" i="1" smtClean="0">
                                  <a:solidFill>
                                    <a:schemeClr val="tx1"/>
                                  </a:solidFill>
                                  <a:latin typeface="Cambria Math"/>
                                  <a:ea typeface="Cambria Math" panose="02040503050406030204" pitchFamily="18" charset="0"/>
                                </a:rPr>
                              </m:ctrlPr>
                            </m:sSupPr>
                            <m:e>
                              <m:r>
                                <a:rPr lang="en-US" altLang="en-US" b="0" i="1" smtClean="0">
                                  <a:solidFill>
                                    <a:schemeClr val="tx1"/>
                                  </a:solidFill>
                                  <a:latin typeface="Cambria Math" panose="02040503050406030204" pitchFamily="18" charset="0"/>
                                  <a:ea typeface="Cambria Math" panose="02040503050406030204" pitchFamily="18" charset="0"/>
                                </a:rPr>
                                <m:t>𝑥</m:t>
                              </m:r>
                            </m:e>
                            <m:sup>
                              <m:f>
                                <m:fPr>
                                  <m:ctrlPr>
                                    <a:rPr lang="en-US" altLang="en-US" i="1" smtClean="0">
                                      <a:solidFill>
                                        <a:schemeClr val="tx1"/>
                                      </a:solidFill>
                                      <a:latin typeface="Cambria Math"/>
                                      <a:ea typeface="Cambria Math" panose="02040503050406030204" pitchFamily="18" charset="0"/>
                                    </a:rPr>
                                  </m:ctrlPr>
                                </m:fPr>
                                <m:num>
                                  <m:r>
                                    <a:rPr lang="en-US" altLang="en-US" b="0" i="1" smtClean="0">
                                      <a:solidFill>
                                        <a:schemeClr val="tx1"/>
                                      </a:solidFill>
                                      <a:latin typeface="Cambria Math" panose="02040503050406030204" pitchFamily="18" charset="0"/>
                                      <a:ea typeface="Cambria Math" panose="02040503050406030204" pitchFamily="18" charset="0"/>
                                    </a:rPr>
                                    <m:t>1</m:t>
                                  </m:r>
                                </m:num>
                                <m:den>
                                  <m:r>
                                    <a:rPr lang="en-US" altLang="en-US" b="0" i="1" smtClean="0">
                                      <a:solidFill>
                                        <a:schemeClr val="tx1"/>
                                      </a:solidFill>
                                      <a:latin typeface="Cambria Math" panose="02040503050406030204" pitchFamily="18" charset="0"/>
                                      <a:ea typeface="Cambria Math" panose="02040503050406030204" pitchFamily="18" charset="0"/>
                                    </a:rPr>
                                    <m:t>2</m:t>
                                  </m:r>
                                </m:den>
                              </m:f>
                            </m:sup>
                          </m:sSup>
                        </m:den>
                      </m:f>
                    </m:oMath>
                  </m:oMathPara>
                </a14:m>
                <a:endParaRPr lang="en-US" dirty="0">
                  <a:solidFill>
                    <a:schemeClr val="tx1"/>
                  </a:solidFill>
                </a:endParaRPr>
              </a:p>
            </p:txBody>
          </p:sp>
        </mc:Choice>
        <mc:Fallback xmlns="">
          <p:sp>
            <p:nvSpPr>
              <p:cNvPr id="7" name="TextBox 6">
                <a:extLst>
                  <a:ext uri="{FF2B5EF4-FFF2-40B4-BE49-F238E27FC236}">
                    <a16:creationId xmlns:a16="http://schemas.microsoft.com/office/drawing/2014/main" id="{A438BF4F-DBAB-4001-8B77-669975C8AFE7}"/>
                  </a:ext>
                </a:extLst>
              </p:cNvPr>
              <p:cNvSpPr txBox="1">
                <a:spLocks noRot="1" noChangeAspect="1" noMove="1" noResize="1" noEditPoints="1" noAdjustHandles="1" noChangeArrowheads="1" noChangeShapeType="1" noTextEdit="1"/>
              </p:cNvSpPr>
              <p:nvPr/>
            </p:nvSpPr>
            <p:spPr>
              <a:xfrm>
                <a:off x="1767015" y="3616411"/>
                <a:ext cx="3052119" cy="110786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85F789C9-9915-4D53-A67F-5CEA81030973}"/>
                  </a:ext>
                </a:extLst>
              </p:cNvPr>
              <p:cNvSpPr txBox="1"/>
              <p:nvPr/>
            </p:nvSpPr>
            <p:spPr>
              <a:xfrm>
                <a:off x="1647567" y="4911689"/>
                <a:ext cx="3052119" cy="1107867"/>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altLang="en-US" b="0" i="1" smtClean="0">
                          <a:solidFill>
                            <a:schemeClr val="tx1"/>
                          </a:solidFill>
                          <a:latin typeface="Cambria Math" panose="02040503050406030204" pitchFamily="18" charset="0"/>
                        </a:rPr>
                        <m:t>=</m:t>
                      </m:r>
                      <m:f>
                        <m:fPr>
                          <m:ctrlPr>
                            <a:rPr lang="en-US" altLang="en-US" i="1" smtClean="0">
                              <a:solidFill>
                                <a:schemeClr val="tx1"/>
                              </a:solidFill>
                              <a:latin typeface="Cambria Math"/>
                            </a:rPr>
                          </m:ctrlPr>
                        </m:fPr>
                        <m:num>
                          <m:r>
                            <a:rPr lang="en-US" altLang="en-US" b="0" i="1" smtClean="0">
                              <a:solidFill>
                                <a:schemeClr val="tx1"/>
                              </a:solidFill>
                              <a:latin typeface="Cambria Math" panose="02040503050406030204" pitchFamily="18" charset="0"/>
                            </a:rPr>
                            <m:t>𝑥</m:t>
                          </m:r>
                          <m:r>
                            <a:rPr lang="en-US" altLang="en-US" b="0" i="1" smtClean="0">
                              <a:solidFill>
                                <a:schemeClr val="tx1"/>
                              </a:solidFill>
                              <a:latin typeface="Cambria Math" panose="02040503050406030204" pitchFamily="18" charset="0"/>
                            </a:rPr>
                            <m:t>+1</m:t>
                          </m:r>
                        </m:num>
                        <m:den>
                          <m:sSup>
                            <m:sSupPr>
                              <m:ctrlPr>
                                <a:rPr lang="en-US" altLang="en-US" i="1" smtClean="0">
                                  <a:solidFill>
                                    <a:schemeClr val="tx1"/>
                                  </a:solidFill>
                                  <a:latin typeface="Cambria Math"/>
                                  <a:ea typeface="Cambria Math" panose="02040503050406030204" pitchFamily="18" charset="0"/>
                                </a:rPr>
                              </m:ctrlPr>
                            </m:sSupPr>
                            <m:e>
                              <m:r>
                                <a:rPr lang="en-US" altLang="en-US" b="0" i="1" smtClean="0">
                                  <a:solidFill>
                                    <a:schemeClr val="tx1"/>
                                  </a:solidFill>
                                  <a:latin typeface="Cambria Math" panose="02040503050406030204" pitchFamily="18" charset="0"/>
                                  <a:ea typeface="Cambria Math" panose="02040503050406030204" pitchFamily="18" charset="0"/>
                                </a:rPr>
                                <m:t>𝑥</m:t>
                              </m:r>
                            </m:e>
                            <m:sup>
                              <m:f>
                                <m:fPr>
                                  <m:ctrlPr>
                                    <a:rPr lang="en-US" altLang="en-US" i="1" smtClean="0">
                                      <a:solidFill>
                                        <a:schemeClr val="tx1"/>
                                      </a:solidFill>
                                      <a:latin typeface="Cambria Math"/>
                                      <a:ea typeface="Cambria Math" panose="02040503050406030204" pitchFamily="18" charset="0"/>
                                    </a:rPr>
                                  </m:ctrlPr>
                                </m:fPr>
                                <m:num>
                                  <m:r>
                                    <a:rPr lang="en-US" altLang="en-US" b="0" i="1" smtClean="0">
                                      <a:solidFill>
                                        <a:schemeClr val="tx1"/>
                                      </a:solidFill>
                                      <a:latin typeface="Cambria Math" panose="02040503050406030204" pitchFamily="18" charset="0"/>
                                      <a:ea typeface="Cambria Math" panose="02040503050406030204" pitchFamily="18" charset="0"/>
                                    </a:rPr>
                                    <m:t>3</m:t>
                                  </m:r>
                                </m:num>
                                <m:den>
                                  <m:r>
                                    <a:rPr lang="en-US" altLang="en-US" b="0" i="1" smtClean="0">
                                      <a:solidFill>
                                        <a:schemeClr val="tx1"/>
                                      </a:solidFill>
                                      <a:latin typeface="Cambria Math" panose="02040503050406030204" pitchFamily="18" charset="0"/>
                                      <a:ea typeface="Cambria Math" panose="02040503050406030204" pitchFamily="18" charset="0"/>
                                    </a:rPr>
                                    <m:t>2</m:t>
                                  </m:r>
                                </m:den>
                              </m:f>
                            </m:sup>
                          </m:sSup>
                        </m:den>
                      </m:f>
                    </m:oMath>
                  </m:oMathPara>
                </a14:m>
                <a:endParaRPr lang="en-US" dirty="0">
                  <a:solidFill>
                    <a:schemeClr val="tx1"/>
                  </a:solidFill>
                </a:endParaRPr>
              </a:p>
            </p:txBody>
          </p:sp>
        </mc:Choice>
        <mc:Fallback xmlns="">
          <p:sp>
            <p:nvSpPr>
              <p:cNvPr id="8" name="TextBox 7">
                <a:extLst>
                  <a:ext uri="{FF2B5EF4-FFF2-40B4-BE49-F238E27FC236}">
                    <a16:creationId xmlns:a16="http://schemas.microsoft.com/office/drawing/2014/main" id="{85F789C9-9915-4D53-A67F-5CEA81030973}"/>
                  </a:ext>
                </a:extLst>
              </p:cNvPr>
              <p:cNvSpPr txBox="1">
                <a:spLocks noRot="1" noChangeAspect="1" noMove="1" noResize="1" noEditPoints="1" noAdjustHandles="1" noChangeArrowheads="1" noChangeShapeType="1" noTextEdit="1"/>
              </p:cNvSpPr>
              <p:nvPr/>
            </p:nvSpPr>
            <p:spPr>
              <a:xfrm>
                <a:off x="1647567" y="4911689"/>
                <a:ext cx="3052119" cy="110786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7410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Effect transition="in" filter="fade">
                                      <p:cBhvr>
                                        <p:cTn id="7" dur="500"/>
                                        <p:tgtEl>
                                          <p:spTgt spid="296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dirty="0"/>
              <a:t>Rationalizing the Numerator</a:t>
            </a:r>
            <a:endParaRPr lang="en-US" altLang="en-US" i="1" dirty="0"/>
          </a:p>
        </p:txBody>
      </p:sp>
      <p:sp>
        <p:nvSpPr>
          <p:cNvPr id="29699" name="Rectangle 3"/>
          <p:cNvSpPr>
            <a:spLocks noGrp="1" noChangeArrowheads="1"/>
          </p:cNvSpPr>
          <p:nvPr>
            <p:ph idx="1"/>
          </p:nvPr>
        </p:nvSpPr>
        <p:spPr/>
        <p:txBody>
          <a:bodyPr/>
          <a:lstStyle/>
          <a:p>
            <a:pPr marL="0" indent="0"/>
            <a:r>
              <a:rPr lang="en-US" altLang="en-US" dirty="0"/>
              <a:t>To rationalize a numerator, multiply by 1 to eliminate the radicals in the </a:t>
            </a:r>
            <a:r>
              <a:rPr lang="en-US" altLang="en-US" i="1" dirty="0"/>
              <a:t>numerator</a:t>
            </a:r>
            <a:r>
              <a:rPr lang="en-US" altLang="en-US" dirty="0"/>
              <a:t>. Multiply the numerator and the denominator by the conjugate of the numerator. </a:t>
            </a:r>
          </a:p>
        </p:txBody>
      </p:sp>
    </p:spTree>
    <p:extLst>
      <p:ext uri="{BB962C8B-B14F-4D97-AF65-F5344CB8AC3E}">
        <p14:creationId xmlns:p14="http://schemas.microsoft.com/office/powerpoint/2010/main" val="1166783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dirty="0"/>
              <a:t>Example 14: Rationalizing a Numerator</a:t>
            </a:r>
            <a:endParaRPr lang="en-US" altLang="en-US" i="1" dirty="0"/>
          </a:p>
        </p:txBody>
      </p:sp>
      <mc:AlternateContent xmlns:mc="http://schemas.openxmlformats.org/markup-compatibility/2006" xmlns:a14="http://schemas.microsoft.com/office/drawing/2010/main">
        <mc:Choice Requires="a14">
          <p:sp>
            <p:nvSpPr>
              <p:cNvPr id="29699" name="Rectangle 3"/>
              <p:cNvSpPr>
                <a:spLocks noGrp="1" noChangeArrowheads="1"/>
              </p:cNvSpPr>
              <p:nvPr>
                <p:ph idx="1"/>
              </p:nvPr>
            </p:nvSpPr>
            <p:spPr/>
            <p:txBody>
              <a:bodyPr/>
              <a:lstStyle/>
              <a:p>
                <a:pPr marL="0" indent="0"/>
                <a:r>
                  <a:rPr lang="en-US" altLang="en-US" dirty="0"/>
                  <a:t>Rationalize the numerator: </a:t>
                </a:r>
                <a14:m>
                  <m:oMath xmlns:m="http://schemas.openxmlformats.org/officeDocument/2006/math">
                    <m:f>
                      <m:fPr>
                        <m:ctrlPr>
                          <a:rPr lang="en-US" altLang="en-US" i="1" smtClean="0">
                            <a:latin typeface="Cambria Math"/>
                          </a:rPr>
                        </m:ctrlPr>
                      </m:fPr>
                      <m:num>
                        <m:rad>
                          <m:radPr>
                            <m:degHide m:val="on"/>
                            <m:ctrlPr>
                              <a:rPr lang="en-US" altLang="en-US" i="1" smtClean="0">
                                <a:latin typeface="Cambria Math"/>
                              </a:rPr>
                            </m:ctrlPr>
                          </m:radPr>
                          <m:deg/>
                          <m:e>
                            <m:r>
                              <a:rPr lang="en-US" altLang="en-US" b="0" i="1" smtClean="0">
                                <a:latin typeface="Cambria Math" panose="02040503050406030204" pitchFamily="18" charset="0"/>
                              </a:rPr>
                              <m:t>𝑥</m:t>
                            </m:r>
                            <m:r>
                              <a:rPr lang="en-US" altLang="en-US" b="0" i="1" smtClean="0">
                                <a:latin typeface="Cambria Math" panose="02040503050406030204" pitchFamily="18" charset="0"/>
                              </a:rPr>
                              <m:t>+3</m:t>
                            </m:r>
                          </m:e>
                        </m:rad>
                        <m:r>
                          <a:rPr lang="en-US" altLang="en-US" b="0" i="1" smtClean="0">
                            <a:latin typeface="Cambria Math" panose="02040503050406030204" pitchFamily="18" charset="0"/>
                          </a:rPr>
                          <m:t>−</m:t>
                        </m:r>
                        <m:rad>
                          <m:radPr>
                            <m:degHide m:val="on"/>
                            <m:ctrlPr>
                              <a:rPr lang="en-US" altLang="en-US" b="0" i="1" smtClean="0">
                                <a:latin typeface="Cambria Math"/>
                              </a:rPr>
                            </m:ctrlPr>
                          </m:radPr>
                          <m:deg/>
                          <m:e>
                            <m:r>
                              <a:rPr lang="en-US" altLang="en-US" b="0" i="1" smtClean="0">
                                <a:latin typeface="Cambria Math" panose="02040503050406030204" pitchFamily="18" charset="0"/>
                              </a:rPr>
                              <m:t>𝑥</m:t>
                            </m:r>
                          </m:e>
                        </m:rad>
                      </m:num>
                      <m:den>
                        <m:r>
                          <a:rPr lang="en-US" altLang="en-US" b="0" i="1" smtClean="0">
                            <a:latin typeface="Cambria Math" panose="02040503050406030204" pitchFamily="18" charset="0"/>
                          </a:rPr>
                          <m:t>3</m:t>
                        </m:r>
                      </m:den>
                    </m:f>
                  </m:oMath>
                </a14:m>
                <a:endParaRPr lang="en-US" altLang="en-US" dirty="0"/>
              </a:p>
              <a:p>
                <a:pPr marL="0" indent="0"/>
                <a14:m>
                  <m:oMathPara xmlns:m="http://schemas.openxmlformats.org/officeDocument/2006/math">
                    <m:oMathParaPr>
                      <m:jc m:val="centerGroup"/>
                    </m:oMathParaPr>
                    <m:oMath xmlns:m="http://schemas.openxmlformats.org/officeDocument/2006/math">
                      <m:f>
                        <m:fPr>
                          <m:ctrlPr>
                            <a:rPr lang="en-US" altLang="en-US" i="1" smtClean="0">
                              <a:latin typeface="Cambria Math"/>
                            </a:rPr>
                          </m:ctrlPr>
                        </m:fPr>
                        <m:num>
                          <m:rad>
                            <m:radPr>
                              <m:degHide m:val="on"/>
                              <m:ctrlPr>
                                <a:rPr lang="en-US" altLang="en-US" i="1" smtClean="0">
                                  <a:latin typeface="Cambria Math"/>
                                </a:rPr>
                              </m:ctrlPr>
                            </m:radPr>
                            <m:deg/>
                            <m:e>
                              <m:r>
                                <a:rPr lang="en-US" altLang="en-US" b="0" i="1" smtClean="0">
                                  <a:latin typeface="Cambria Math" panose="02040503050406030204" pitchFamily="18" charset="0"/>
                                </a:rPr>
                                <m:t>𝑥</m:t>
                              </m:r>
                              <m:r>
                                <a:rPr lang="en-US" altLang="en-US" b="0" i="1" smtClean="0">
                                  <a:latin typeface="Cambria Math" panose="02040503050406030204" pitchFamily="18" charset="0"/>
                                </a:rPr>
                                <m:t>+3</m:t>
                              </m:r>
                            </m:e>
                          </m:rad>
                          <m:r>
                            <a:rPr lang="en-US" altLang="en-US" b="0" i="1" smtClean="0">
                              <a:latin typeface="Cambria Math" panose="02040503050406030204" pitchFamily="18" charset="0"/>
                            </a:rPr>
                            <m:t>−</m:t>
                          </m:r>
                          <m:rad>
                            <m:radPr>
                              <m:degHide m:val="on"/>
                              <m:ctrlPr>
                                <a:rPr lang="en-US" altLang="en-US" b="0" i="1" smtClean="0">
                                  <a:latin typeface="Cambria Math"/>
                                </a:rPr>
                              </m:ctrlPr>
                            </m:radPr>
                            <m:deg/>
                            <m:e>
                              <m:r>
                                <a:rPr lang="en-US" altLang="en-US" b="0" i="1" smtClean="0">
                                  <a:latin typeface="Cambria Math" panose="02040503050406030204" pitchFamily="18" charset="0"/>
                                </a:rPr>
                                <m:t>𝑥</m:t>
                              </m:r>
                            </m:e>
                          </m:rad>
                        </m:num>
                        <m:den>
                          <m:r>
                            <a:rPr lang="en-US" altLang="en-US" b="0" i="1" smtClean="0">
                              <a:latin typeface="Cambria Math" panose="02040503050406030204" pitchFamily="18" charset="0"/>
                            </a:rPr>
                            <m:t>3</m:t>
                          </m:r>
                        </m:den>
                      </m:f>
                      <m:r>
                        <a:rPr lang="en-US" altLang="en-US" b="0" i="1" smtClean="0">
                          <a:latin typeface="Cambria Math" panose="02040503050406030204" pitchFamily="18" charset="0"/>
                        </a:rPr>
                        <m:t>=</m:t>
                      </m:r>
                      <m:f>
                        <m:fPr>
                          <m:ctrlPr>
                            <a:rPr lang="en-US" altLang="en-US" i="1">
                              <a:latin typeface="Cambria Math"/>
                            </a:rPr>
                          </m:ctrlPr>
                        </m:fPr>
                        <m:num>
                          <m:rad>
                            <m:radPr>
                              <m:degHide m:val="on"/>
                              <m:ctrlPr>
                                <a:rPr lang="en-US" altLang="en-US" i="1">
                                  <a:latin typeface="Cambria Math"/>
                                </a:rPr>
                              </m:ctrlPr>
                            </m:radPr>
                            <m:deg/>
                            <m:e>
                              <m:r>
                                <a:rPr lang="en-US" altLang="en-US" i="1">
                                  <a:latin typeface="Cambria Math" panose="02040503050406030204" pitchFamily="18" charset="0"/>
                                </a:rPr>
                                <m:t>𝑥</m:t>
                              </m:r>
                              <m:r>
                                <a:rPr lang="en-US" altLang="en-US" i="1">
                                  <a:latin typeface="Cambria Math" panose="02040503050406030204" pitchFamily="18" charset="0"/>
                                </a:rPr>
                                <m:t>+3</m:t>
                              </m:r>
                            </m:e>
                          </m:rad>
                          <m:r>
                            <a:rPr lang="en-US" altLang="en-US" i="1">
                              <a:latin typeface="Cambria Math" panose="02040503050406030204" pitchFamily="18" charset="0"/>
                            </a:rPr>
                            <m:t>−</m:t>
                          </m:r>
                          <m:rad>
                            <m:radPr>
                              <m:degHide m:val="on"/>
                              <m:ctrlPr>
                                <a:rPr lang="en-US" altLang="en-US" i="1">
                                  <a:latin typeface="Cambria Math"/>
                                </a:rPr>
                              </m:ctrlPr>
                            </m:radPr>
                            <m:deg/>
                            <m:e>
                              <m:r>
                                <a:rPr lang="en-US" altLang="en-US" i="1">
                                  <a:latin typeface="Cambria Math" panose="02040503050406030204" pitchFamily="18" charset="0"/>
                                </a:rPr>
                                <m:t>𝑥</m:t>
                              </m:r>
                            </m:e>
                          </m:rad>
                        </m:num>
                        <m:den>
                          <m:r>
                            <a:rPr lang="en-US" altLang="en-US" i="1">
                              <a:latin typeface="Cambria Math" panose="02040503050406030204" pitchFamily="18" charset="0"/>
                            </a:rPr>
                            <m:t>3</m:t>
                          </m:r>
                        </m:den>
                      </m:f>
                      <m:r>
                        <a:rPr lang="en-US" altLang="en-US" i="1" smtClean="0">
                          <a:latin typeface="Cambria Math" panose="02040503050406030204" pitchFamily="18" charset="0"/>
                          <a:ea typeface="Cambria Math" panose="02040503050406030204" pitchFamily="18" charset="0"/>
                        </a:rPr>
                        <m:t>∙</m:t>
                      </m:r>
                      <m:f>
                        <m:fPr>
                          <m:ctrlPr>
                            <a:rPr lang="en-US" altLang="en-US" i="1" smtClean="0">
                              <a:solidFill>
                                <a:srgbClr val="C00000"/>
                              </a:solidFill>
                              <a:latin typeface="Cambria Math"/>
                            </a:rPr>
                          </m:ctrlPr>
                        </m:fPr>
                        <m:num>
                          <m:rad>
                            <m:radPr>
                              <m:degHide m:val="on"/>
                              <m:ctrlPr>
                                <a:rPr lang="en-US" altLang="en-US" i="1">
                                  <a:solidFill>
                                    <a:srgbClr val="C00000"/>
                                  </a:solidFill>
                                  <a:latin typeface="Cambria Math"/>
                                </a:rPr>
                              </m:ctrlPr>
                            </m:radPr>
                            <m:deg/>
                            <m:e>
                              <m:r>
                                <a:rPr lang="en-US" altLang="en-US" i="1">
                                  <a:solidFill>
                                    <a:srgbClr val="C00000"/>
                                  </a:solidFill>
                                  <a:latin typeface="Cambria Math" panose="02040503050406030204" pitchFamily="18" charset="0"/>
                                </a:rPr>
                                <m:t>𝑥</m:t>
                              </m:r>
                              <m:r>
                                <a:rPr lang="en-US" altLang="en-US" i="1">
                                  <a:solidFill>
                                    <a:srgbClr val="C00000"/>
                                  </a:solidFill>
                                  <a:latin typeface="Cambria Math" panose="02040503050406030204" pitchFamily="18" charset="0"/>
                                </a:rPr>
                                <m:t>+3</m:t>
                              </m:r>
                            </m:e>
                          </m:rad>
                          <m:r>
                            <a:rPr lang="en-US" altLang="en-US" b="0" i="1" smtClean="0">
                              <a:solidFill>
                                <a:srgbClr val="C00000"/>
                              </a:solidFill>
                              <a:latin typeface="Cambria Math" panose="02040503050406030204" pitchFamily="18" charset="0"/>
                            </a:rPr>
                            <m:t>+</m:t>
                          </m:r>
                          <m:rad>
                            <m:radPr>
                              <m:degHide m:val="on"/>
                              <m:ctrlPr>
                                <a:rPr lang="en-US" altLang="en-US" i="1">
                                  <a:solidFill>
                                    <a:srgbClr val="C00000"/>
                                  </a:solidFill>
                                  <a:latin typeface="Cambria Math"/>
                                </a:rPr>
                              </m:ctrlPr>
                            </m:radPr>
                            <m:deg/>
                            <m:e>
                              <m:r>
                                <a:rPr lang="en-US" altLang="en-US" i="1">
                                  <a:solidFill>
                                    <a:srgbClr val="C00000"/>
                                  </a:solidFill>
                                  <a:latin typeface="Cambria Math" panose="02040503050406030204" pitchFamily="18" charset="0"/>
                                </a:rPr>
                                <m:t>𝑥</m:t>
                              </m:r>
                            </m:e>
                          </m:rad>
                        </m:num>
                        <m:den>
                          <m:rad>
                            <m:radPr>
                              <m:degHide m:val="on"/>
                              <m:ctrlPr>
                                <a:rPr lang="en-US" altLang="en-US" i="1">
                                  <a:solidFill>
                                    <a:srgbClr val="C00000"/>
                                  </a:solidFill>
                                  <a:latin typeface="Cambria Math"/>
                                </a:rPr>
                              </m:ctrlPr>
                            </m:radPr>
                            <m:deg/>
                            <m:e>
                              <m:r>
                                <a:rPr lang="en-US" altLang="en-US" i="1">
                                  <a:solidFill>
                                    <a:srgbClr val="C00000"/>
                                  </a:solidFill>
                                  <a:latin typeface="Cambria Math" panose="02040503050406030204" pitchFamily="18" charset="0"/>
                                </a:rPr>
                                <m:t>𝑥</m:t>
                              </m:r>
                              <m:r>
                                <a:rPr lang="en-US" altLang="en-US" i="1">
                                  <a:solidFill>
                                    <a:srgbClr val="C00000"/>
                                  </a:solidFill>
                                  <a:latin typeface="Cambria Math" panose="02040503050406030204" pitchFamily="18" charset="0"/>
                                </a:rPr>
                                <m:t>+3</m:t>
                              </m:r>
                            </m:e>
                          </m:rad>
                          <m:r>
                            <a:rPr lang="en-US" altLang="en-US" i="1">
                              <a:solidFill>
                                <a:srgbClr val="C00000"/>
                              </a:solidFill>
                              <a:latin typeface="Cambria Math" panose="02040503050406030204" pitchFamily="18" charset="0"/>
                            </a:rPr>
                            <m:t>+</m:t>
                          </m:r>
                          <m:rad>
                            <m:radPr>
                              <m:degHide m:val="on"/>
                              <m:ctrlPr>
                                <a:rPr lang="en-US" altLang="en-US" i="1">
                                  <a:solidFill>
                                    <a:srgbClr val="C00000"/>
                                  </a:solidFill>
                                  <a:latin typeface="Cambria Math"/>
                                </a:rPr>
                              </m:ctrlPr>
                            </m:radPr>
                            <m:deg/>
                            <m:e>
                              <m:r>
                                <a:rPr lang="en-US" altLang="en-US" i="1">
                                  <a:solidFill>
                                    <a:srgbClr val="C00000"/>
                                  </a:solidFill>
                                  <a:latin typeface="Cambria Math" panose="02040503050406030204" pitchFamily="18" charset="0"/>
                                </a:rPr>
                                <m:t>𝑥</m:t>
                              </m:r>
                            </m:e>
                          </m:rad>
                        </m:den>
                      </m:f>
                    </m:oMath>
                  </m:oMathPara>
                </a14:m>
                <a:endParaRPr lang="en-US" altLang="en-US" dirty="0"/>
              </a:p>
              <a:p>
                <a:pPr marL="0" indent="0"/>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m:t>
                      </m:r>
                      <m:f>
                        <m:fPr>
                          <m:ctrlPr>
                            <a:rPr lang="en-US" altLang="en-US" b="0" i="1" smtClean="0">
                              <a:latin typeface="Cambria Math"/>
                            </a:rPr>
                          </m:ctrlPr>
                        </m:fPr>
                        <m:num>
                          <m:sSup>
                            <m:sSupPr>
                              <m:ctrlPr>
                                <a:rPr lang="en-US" altLang="en-US" b="0" i="1" smtClean="0">
                                  <a:latin typeface="Cambria Math"/>
                                </a:rPr>
                              </m:ctrlPr>
                            </m:sSupPr>
                            <m:e>
                              <m:d>
                                <m:dPr>
                                  <m:ctrlPr>
                                    <a:rPr lang="en-US" altLang="en-US" b="0" i="1" smtClean="0">
                                      <a:latin typeface="Cambria Math"/>
                                    </a:rPr>
                                  </m:ctrlPr>
                                </m:dPr>
                                <m:e>
                                  <m:rad>
                                    <m:radPr>
                                      <m:degHide m:val="on"/>
                                      <m:ctrlPr>
                                        <a:rPr lang="en-US" altLang="en-US" b="0" i="1" smtClean="0">
                                          <a:latin typeface="Cambria Math"/>
                                        </a:rPr>
                                      </m:ctrlPr>
                                    </m:radPr>
                                    <m:deg/>
                                    <m:e>
                                      <m:r>
                                        <a:rPr lang="en-US" altLang="en-US" b="0" i="1" smtClean="0">
                                          <a:latin typeface="Cambria Math" panose="02040503050406030204" pitchFamily="18" charset="0"/>
                                        </a:rPr>
                                        <m:t>𝑥</m:t>
                                      </m:r>
                                      <m:r>
                                        <a:rPr lang="en-US" altLang="en-US" b="0" i="1" smtClean="0">
                                          <a:latin typeface="Cambria Math" panose="02040503050406030204" pitchFamily="18" charset="0"/>
                                        </a:rPr>
                                        <m:t>+3</m:t>
                                      </m:r>
                                    </m:e>
                                  </m:rad>
                                </m:e>
                              </m:d>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m:t>
                          </m:r>
                          <m:sSup>
                            <m:sSupPr>
                              <m:ctrlPr>
                                <a:rPr lang="en-US" altLang="en-US" i="1">
                                  <a:latin typeface="Cambria Math"/>
                                </a:rPr>
                              </m:ctrlPr>
                            </m:sSupPr>
                            <m:e>
                              <m:d>
                                <m:dPr>
                                  <m:ctrlPr>
                                    <a:rPr lang="en-US" altLang="en-US" i="1">
                                      <a:latin typeface="Cambria Math"/>
                                    </a:rPr>
                                  </m:ctrlPr>
                                </m:dPr>
                                <m:e>
                                  <m:rad>
                                    <m:radPr>
                                      <m:degHide m:val="on"/>
                                      <m:ctrlPr>
                                        <a:rPr lang="en-US" altLang="en-US" i="1">
                                          <a:latin typeface="Cambria Math"/>
                                        </a:rPr>
                                      </m:ctrlPr>
                                    </m:radPr>
                                    <m:deg/>
                                    <m:e>
                                      <m:r>
                                        <a:rPr lang="en-US" altLang="en-US" i="1">
                                          <a:latin typeface="Cambria Math" panose="02040503050406030204" pitchFamily="18" charset="0"/>
                                        </a:rPr>
                                        <m:t>𝑥</m:t>
                                      </m:r>
                                    </m:e>
                                  </m:rad>
                                </m:e>
                              </m:d>
                            </m:e>
                            <m:sup>
                              <m:r>
                                <a:rPr lang="en-US" altLang="en-US" i="1">
                                  <a:latin typeface="Cambria Math" panose="02040503050406030204" pitchFamily="18" charset="0"/>
                                </a:rPr>
                                <m:t>2</m:t>
                              </m:r>
                            </m:sup>
                          </m:sSup>
                        </m:num>
                        <m:den>
                          <m:r>
                            <a:rPr lang="en-US" altLang="en-US" b="0" i="1" smtClean="0">
                              <a:latin typeface="Cambria Math" panose="02040503050406030204" pitchFamily="18" charset="0"/>
                            </a:rPr>
                            <m:t>3</m:t>
                          </m:r>
                          <m:d>
                            <m:dPr>
                              <m:ctrlPr>
                                <a:rPr lang="en-US" altLang="en-US" b="0" i="1" smtClean="0">
                                  <a:solidFill>
                                    <a:schemeClr val="tx1"/>
                                  </a:solidFill>
                                  <a:latin typeface="Cambria Math"/>
                                </a:rPr>
                              </m:ctrlPr>
                            </m:dPr>
                            <m:e>
                              <m:rad>
                                <m:radPr>
                                  <m:degHide m:val="on"/>
                                  <m:ctrlPr>
                                    <a:rPr lang="en-US" altLang="en-US" i="1">
                                      <a:solidFill>
                                        <a:schemeClr val="tx1"/>
                                      </a:solidFill>
                                      <a:latin typeface="Cambria Math"/>
                                    </a:rPr>
                                  </m:ctrlPr>
                                </m:radPr>
                                <m:deg/>
                                <m:e>
                                  <m:r>
                                    <a:rPr lang="en-US" altLang="en-US" i="1">
                                      <a:solidFill>
                                        <a:schemeClr val="tx1"/>
                                      </a:solidFill>
                                      <a:latin typeface="Cambria Math" panose="02040503050406030204" pitchFamily="18" charset="0"/>
                                    </a:rPr>
                                    <m:t>𝑥</m:t>
                                  </m:r>
                                  <m:r>
                                    <a:rPr lang="en-US" altLang="en-US" i="1">
                                      <a:solidFill>
                                        <a:schemeClr val="tx1"/>
                                      </a:solidFill>
                                      <a:latin typeface="Cambria Math" panose="02040503050406030204" pitchFamily="18" charset="0"/>
                                    </a:rPr>
                                    <m:t>+3</m:t>
                                  </m:r>
                                </m:e>
                              </m:rad>
                              <m:r>
                                <a:rPr lang="en-US" altLang="en-US" i="1">
                                  <a:solidFill>
                                    <a:schemeClr val="tx1"/>
                                  </a:solidFill>
                                  <a:latin typeface="Cambria Math" panose="02040503050406030204" pitchFamily="18" charset="0"/>
                                </a:rPr>
                                <m:t>+</m:t>
                              </m:r>
                              <m:rad>
                                <m:radPr>
                                  <m:degHide m:val="on"/>
                                  <m:ctrlPr>
                                    <a:rPr lang="en-US" altLang="en-US" i="1">
                                      <a:solidFill>
                                        <a:schemeClr val="tx1"/>
                                      </a:solidFill>
                                      <a:latin typeface="Cambria Math"/>
                                    </a:rPr>
                                  </m:ctrlPr>
                                </m:radPr>
                                <m:deg/>
                                <m:e>
                                  <m:r>
                                    <a:rPr lang="en-US" altLang="en-US" i="1">
                                      <a:solidFill>
                                        <a:schemeClr val="tx1"/>
                                      </a:solidFill>
                                      <a:latin typeface="Cambria Math" panose="02040503050406030204" pitchFamily="18" charset="0"/>
                                    </a:rPr>
                                    <m:t>𝑥</m:t>
                                  </m:r>
                                </m:e>
                              </m:rad>
                            </m:e>
                          </m:d>
                        </m:den>
                      </m:f>
                    </m:oMath>
                  </m:oMathPara>
                </a14:m>
                <a:endParaRPr lang="en-US" altLang="en-US" dirty="0"/>
              </a:p>
              <a:p>
                <a:pPr marL="0" indent="0"/>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 </m:t>
                      </m:r>
                      <m:f>
                        <m:fPr>
                          <m:ctrlPr>
                            <a:rPr lang="en-US" altLang="en-US" b="0" i="1" smtClean="0">
                              <a:latin typeface="Cambria Math"/>
                            </a:rPr>
                          </m:ctrlPr>
                        </m:fPr>
                        <m:num>
                          <m:r>
                            <a:rPr lang="en-US" altLang="en-US" b="0" i="1" smtClean="0">
                              <a:latin typeface="Cambria Math" panose="02040503050406030204" pitchFamily="18" charset="0"/>
                            </a:rPr>
                            <m:t>𝑥</m:t>
                          </m:r>
                          <m:r>
                            <a:rPr lang="en-US" altLang="en-US" b="0" i="1" smtClean="0">
                              <a:latin typeface="Cambria Math" panose="02040503050406030204" pitchFamily="18" charset="0"/>
                            </a:rPr>
                            <m:t>+3−</m:t>
                          </m:r>
                          <m:r>
                            <a:rPr lang="en-US" altLang="en-US" b="0" i="1" smtClean="0">
                              <a:latin typeface="Cambria Math" panose="02040503050406030204" pitchFamily="18" charset="0"/>
                            </a:rPr>
                            <m:t>𝑥</m:t>
                          </m:r>
                        </m:num>
                        <m:den>
                          <m:r>
                            <a:rPr lang="en-US" altLang="en-US" i="1">
                              <a:latin typeface="Cambria Math" panose="02040503050406030204" pitchFamily="18" charset="0"/>
                            </a:rPr>
                            <m:t>3</m:t>
                          </m:r>
                          <m:d>
                            <m:dPr>
                              <m:ctrlPr>
                                <a:rPr lang="en-US" altLang="en-US" i="1">
                                  <a:latin typeface="Cambria Math"/>
                                </a:rPr>
                              </m:ctrlPr>
                            </m:dPr>
                            <m:e>
                              <m:rad>
                                <m:radPr>
                                  <m:degHide m:val="on"/>
                                  <m:ctrlPr>
                                    <a:rPr lang="en-US" altLang="en-US" i="1">
                                      <a:latin typeface="Cambria Math"/>
                                    </a:rPr>
                                  </m:ctrlPr>
                                </m:radPr>
                                <m:deg/>
                                <m:e>
                                  <m:r>
                                    <a:rPr lang="en-US" altLang="en-US" i="1">
                                      <a:latin typeface="Cambria Math" panose="02040503050406030204" pitchFamily="18" charset="0"/>
                                    </a:rPr>
                                    <m:t>𝑥</m:t>
                                  </m:r>
                                  <m:r>
                                    <a:rPr lang="en-US" altLang="en-US" i="1">
                                      <a:latin typeface="Cambria Math" panose="02040503050406030204" pitchFamily="18" charset="0"/>
                                    </a:rPr>
                                    <m:t>+3</m:t>
                                  </m:r>
                                </m:e>
                              </m:rad>
                              <m:r>
                                <a:rPr lang="en-US" altLang="en-US" i="1">
                                  <a:latin typeface="Cambria Math" panose="02040503050406030204" pitchFamily="18" charset="0"/>
                                </a:rPr>
                                <m:t>+</m:t>
                              </m:r>
                              <m:rad>
                                <m:radPr>
                                  <m:degHide m:val="on"/>
                                  <m:ctrlPr>
                                    <a:rPr lang="en-US" altLang="en-US" i="1">
                                      <a:latin typeface="Cambria Math"/>
                                    </a:rPr>
                                  </m:ctrlPr>
                                </m:radPr>
                                <m:deg/>
                                <m:e>
                                  <m:r>
                                    <a:rPr lang="en-US" altLang="en-US" i="1">
                                      <a:latin typeface="Cambria Math" panose="02040503050406030204" pitchFamily="18" charset="0"/>
                                    </a:rPr>
                                    <m:t>𝑥</m:t>
                                  </m:r>
                                </m:e>
                              </m:rad>
                            </m:e>
                          </m:d>
                        </m:den>
                      </m:f>
                    </m:oMath>
                  </m:oMathPara>
                </a14:m>
                <a:endParaRPr lang="en-US" altLang="en-US" dirty="0"/>
              </a:p>
              <a:p>
                <a:pPr marL="0" indent="0"/>
                <a14:m>
                  <m:oMathPara xmlns:m="http://schemas.openxmlformats.org/officeDocument/2006/math">
                    <m:oMathParaPr>
                      <m:jc m:val="centerGroup"/>
                    </m:oMathParaPr>
                    <m:oMath xmlns:m="http://schemas.openxmlformats.org/officeDocument/2006/math">
                      <m:r>
                        <a:rPr lang="en-US" altLang="en-US" i="1">
                          <a:latin typeface="Cambria Math" panose="02040503050406030204" pitchFamily="18" charset="0"/>
                        </a:rPr>
                        <m:t>= </m:t>
                      </m:r>
                      <m:f>
                        <m:fPr>
                          <m:ctrlPr>
                            <a:rPr lang="en-US" altLang="en-US" i="1">
                              <a:latin typeface="Cambria Math"/>
                            </a:rPr>
                          </m:ctrlPr>
                        </m:fPr>
                        <m:num>
                          <m:r>
                            <a:rPr lang="en-US" altLang="en-US" i="1">
                              <a:latin typeface="Cambria Math" panose="02040503050406030204" pitchFamily="18" charset="0"/>
                            </a:rPr>
                            <m:t>3</m:t>
                          </m:r>
                        </m:num>
                        <m:den>
                          <m:r>
                            <a:rPr lang="en-US" altLang="en-US" i="1">
                              <a:latin typeface="Cambria Math" panose="02040503050406030204" pitchFamily="18" charset="0"/>
                            </a:rPr>
                            <m:t>3</m:t>
                          </m:r>
                          <m:d>
                            <m:dPr>
                              <m:ctrlPr>
                                <a:rPr lang="en-US" altLang="en-US" i="1">
                                  <a:latin typeface="Cambria Math"/>
                                </a:rPr>
                              </m:ctrlPr>
                            </m:dPr>
                            <m:e>
                              <m:rad>
                                <m:radPr>
                                  <m:degHide m:val="on"/>
                                  <m:ctrlPr>
                                    <a:rPr lang="en-US" altLang="en-US" i="1">
                                      <a:latin typeface="Cambria Math"/>
                                    </a:rPr>
                                  </m:ctrlPr>
                                </m:radPr>
                                <m:deg/>
                                <m:e>
                                  <m:r>
                                    <a:rPr lang="en-US" altLang="en-US" i="1">
                                      <a:latin typeface="Cambria Math" panose="02040503050406030204" pitchFamily="18" charset="0"/>
                                    </a:rPr>
                                    <m:t>𝑥</m:t>
                                  </m:r>
                                  <m:r>
                                    <a:rPr lang="en-US" altLang="en-US" i="1">
                                      <a:latin typeface="Cambria Math" panose="02040503050406030204" pitchFamily="18" charset="0"/>
                                    </a:rPr>
                                    <m:t>+3</m:t>
                                  </m:r>
                                </m:e>
                              </m:rad>
                              <m:r>
                                <a:rPr lang="en-US" altLang="en-US" i="1">
                                  <a:latin typeface="Cambria Math" panose="02040503050406030204" pitchFamily="18" charset="0"/>
                                </a:rPr>
                                <m:t>+</m:t>
                              </m:r>
                              <m:rad>
                                <m:radPr>
                                  <m:degHide m:val="on"/>
                                  <m:ctrlPr>
                                    <a:rPr lang="en-US" altLang="en-US" i="1">
                                      <a:latin typeface="Cambria Math"/>
                                    </a:rPr>
                                  </m:ctrlPr>
                                </m:radPr>
                                <m:deg/>
                                <m:e>
                                  <m:r>
                                    <a:rPr lang="en-US" altLang="en-US" i="1">
                                      <a:latin typeface="Cambria Math" panose="02040503050406030204" pitchFamily="18" charset="0"/>
                                    </a:rPr>
                                    <m:t>𝑥</m:t>
                                  </m:r>
                                </m:e>
                              </m:rad>
                            </m:e>
                          </m:d>
                        </m:den>
                      </m:f>
                    </m:oMath>
                  </m:oMathPara>
                </a14:m>
                <a:endParaRPr lang="en-US" altLang="en-US" dirty="0"/>
              </a:p>
            </p:txBody>
          </p:sp>
        </mc:Choice>
        <mc:Fallback xmlns="">
          <p:sp>
            <p:nvSpPr>
              <p:cNvPr id="29699" name="Rectangle 3"/>
              <p:cNvSpPr>
                <a:spLocks noGrp="1" noRot="1" noChangeAspect="1" noMove="1" noResize="1" noEditPoints="1" noAdjustHandles="1" noChangeArrowheads="1" noChangeShapeType="1" noTextEdit="1"/>
              </p:cNvSpPr>
              <p:nvPr>
                <p:ph idx="1"/>
              </p:nvPr>
            </p:nvSpPr>
            <p:spPr>
              <a:blipFill>
                <a:blip r:embed="rId2"/>
                <a:stretch>
                  <a:fillRect l="-14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6D2D4060-07C8-4587-BCAC-110464684948}"/>
                  </a:ext>
                </a:extLst>
              </p:cNvPr>
              <p:cNvSpPr txBox="1"/>
              <p:nvPr/>
            </p:nvSpPr>
            <p:spPr>
              <a:xfrm>
                <a:off x="6056139" y="4969194"/>
                <a:ext cx="2454814" cy="10144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en-US" i="1" smtClean="0">
                          <a:solidFill>
                            <a:schemeClr val="tx1"/>
                          </a:solidFill>
                          <a:latin typeface="Cambria Math" panose="02040503050406030204" pitchFamily="18" charset="0"/>
                        </a:rPr>
                        <m:t>= </m:t>
                      </m:r>
                      <m:f>
                        <m:fPr>
                          <m:ctrlPr>
                            <a:rPr lang="en-US" altLang="en-US" i="1">
                              <a:solidFill>
                                <a:schemeClr val="tx1"/>
                              </a:solidFill>
                              <a:latin typeface="Cambria Math"/>
                            </a:rPr>
                          </m:ctrlPr>
                        </m:fPr>
                        <m:num>
                          <m:r>
                            <a:rPr lang="en-US" altLang="en-US" b="0" i="1" smtClean="0">
                              <a:solidFill>
                                <a:schemeClr val="tx1"/>
                              </a:solidFill>
                              <a:latin typeface="Cambria Math" panose="02040503050406030204" pitchFamily="18" charset="0"/>
                            </a:rPr>
                            <m:t>1</m:t>
                          </m:r>
                        </m:num>
                        <m:den>
                          <m:rad>
                            <m:radPr>
                              <m:degHide m:val="on"/>
                              <m:ctrlPr>
                                <a:rPr lang="en-US" altLang="en-US" i="1">
                                  <a:solidFill>
                                    <a:schemeClr val="tx1"/>
                                  </a:solidFill>
                                  <a:latin typeface="Cambria Math"/>
                                </a:rPr>
                              </m:ctrlPr>
                            </m:radPr>
                            <m:deg/>
                            <m:e>
                              <m:r>
                                <a:rPr lang="en-US" altLang="en-US" i="1">
                                  <a:solidFill>
                                    <a:schemeClr val="tx1"/>
                                  </a:solidFill>
                                  <a:latin typeface="Cambria Math" panose="02040503050406030204" pitchFamily="18" charset="0"/>
                                </a:rPr>
                                <m:t>𝑥</m:t>
                              </m:r>
                              <m:r>
                                <a:rPr lang="en-US" altLang="en-US" i="1">
                                  <a:solidFill>
                                    <a:schemeClr val="tx1"/>
                                  </a:solidFill>
                                  <a:latin typeface="Cambria Math" panose="02040503050406030204" pitchFamily="18" charset="0"/>
                                </a:rPr>
                                <m:t>+3</m:t>
                              </m:r>
                            </m:e>
                          </m:rad>
                          <m:r>
                            <a:rPr lang="en-US" altLang="en-US" i="1">
                              <a:solidFill>
                                <a:schemeClr val="tx1"/>
                              </a:solidFill>
                              <a:latin typeface="Cambria Math" panose="02040503050406030204" pitchFamily="18" charset="0"/>
                            </a:rPr>
                            <m:t>+</m:t>
                          </m:r>
                          <m:rad>
                            <m:radPr>
                              <m:degHide m:val="on"/>
                              <m:ctrlPr>
                                <a:rPr lang="en-US" altLang="en-US" i="1">
                                  <a:solidFill>
                                    <a:schemeClr val="tx1"/>
                                  </a:solidFill>
                                  <a:latin typeface="Cambria Math"/>
                                </a:rPr>
                              </m:ctrlPr>
                            </m:radPr>
                            <m:deg/>
                            <m:e>
                              <m:r>
                                <a:rPr lang="en-US" altLang="en-US" i="1">
                                  <a:solidFill>
                                    <a:schemeClr val="tx1"/>
                                  </a:solidFill>
                                  <a:latin typeface="Cambria Math" panose="02040503050406030204" pitchFamily="18" charset="0"/>
                                </a:rPr>
                                <m:t>𝑥</m:t>
                              </m:r>
                            </m:e>
                          </m:rad>
                        </m:den>
                      </m:f>
                    </m:oMath>
                  </m:oMathPara>
                </a14:m>
                <a:endParaRPr lang="en-US" dirty="0">
                  <a:solidFill>
                    <a:schemeClr val="tx1"/>
                  </a:solidFill>
                </a:endParaRPr>
              </a:p>
            </p:txBody>
          </p:sp>
        </mc:Choice>
        <mc:Fallback xmlns="">
          <p:sp>
            <p:nvSpPr>
              <p:cNvPr id="5" name="TextBox 4">
                <a:extLst>
                  <a:ext uri="{FF2B5EF4-FFF2-40B4-BE49-F238E27FC236}">
                    <a16:creationId xmlns:a16="http://schemas.microsoft.com/office/drawing/2014/main" id="{6D2D4060-07C8-4587-BCAC-110464684948}"/>
                  </a:ext>
                </a:extLst>
              </p:cNvPr>
              <p:cNvSpPr txBox="1">
                <a:spLocks noRot="1" noChangeAspect="1" noMove="1" noResize="1" noEditPoints="1" noAdjustHandles="1" noChangeArrowheads="1" noChangeShapeType="1" noTextEdit="1"/>
              </p:cNvSpPr>
              <p:nvPr/>
            </p:nvSpPr>
            <p:spPr>
              <a:xfrm>
                <a:off x="6056139" y="4969194"/>
                <a:ext cx="2454814" cy="101444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3412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Effect transition="in" filter="fade">
                                      <p:cBhvr>
                                        <p:cTn id="7" dur="500"/>
                                        <p:tgtEl>
                                          <p:spTgt spid="296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fade">
                                      <p:cBhvr>
                                        <p:cTn id="12" dur="500"/>
                                        <p:tgtEl>
                                          <p:spTgt spid="296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animEffect transition="in" filter="fade">
                                      <p:cBhvr>
                                        <p:cTn id="17" dur="500"/>
                                        <p:tgtEl>
                                          <p:spTgt spid="296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699">
                                            <p:txEl>
                                              <p:pRg st="4" end="4"/>
                                            </p:txEl>
                                          </p:spTgt>
                                        </p:tgtEl>
                                        <p:attrNameLst>
                                          <p:attrName>style.visibility</p:attrName>
                                        </p:attrNameLst>
                                      </p:cBhvr>
                                      <p:to>
                                        <p:strVal val="visible"/>
                                      </p:to>
                                    </p:set>
                                    <p:animEffect transition="in" filter="fade">
                                      <p:cBhvr>
                                        <p:cTn id="22" dur="500"/>
                                        <p:tgtEl>
                                          <p:spTgt spid="2969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Rational Expressions</a:t>
            </a:r>
          </a:p>
        </p:txBody>
      </p:sp>
      <p:sp>
        <p:nvSpPr>
          <p:cNvPr id="4099" name="Rectangle 3"/>
          <p:cNvSpPr>
            <a:spLocks noGrp="1" noChangeArrowheads="1"/>
          </p:cNvSpPr>
          <p:nvPr>
            <p:ph type="body" idx="1"/>
          </p:nvPr>
        </p:nvSpPr>
        <p:spPr/>
        <p:txBody>
          <a:bodyPr/>
          <a:lstStyle/>
          <a:p>
            <a:pPr marL="0" indent="0"/>
            <a:r>
              <a:rPr lang="en-US" altLang="en-US"/>
              <a:t>A </a:t>
            </a:r>
            <a:r>
              <a:rPr lang="en-US" altLang="en-US" b="1"/>
              <a:t>rational expression</a:t>
            </a:r>
            <a:r>
              <a:rPr lang="en-US" altLang="en-US"/>
              <a:t> is the quotient of two polynomials.  The set of real numbers for which an algebraic expression is defined is the </a:t>
            </a:r>
            <a:r>
              <a:rPr lang="en-US" altLang="en-US" b="1"/>
              <a:t>domain</a:t>
            </a:r>
            <a:r>
              <a:rPr lang="en-US" altLang="en-US"/>
              <a:t> of the expression.  Because rational expressions indicate division and division by zero is undefined, </a:t>
            </a:r>
            <a:r>
              <a:rPr lang="en-US" altLang="en-US" b="1"/>
              <a:t>we must exclude numbers from a rational expression’s domain that make the denominator zero.</a:t>
            </a:r>
          </a:p>
        </p:txBody>
      </p:sp>
    </p:spTree>
    <p:extLst>
      <p:ext uri="{BB962C8B-B14F-4D97-AF65-F5344CB8AC3E}">
        <p14:creationId xmlns:p14="http://schemas.microsoft.com/office/powerpoint/2010/main" val="3993150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a:t>Example 1c:  Excluding Numbers from the Domain</a:t>
            </a:r>
          </a:p>
        </p:txBody>
      </p:sp>
      <mc:AlternateContent xmlns:mc="http://schemas.openxmlformats.org/markup-compatibility/2006" xmlns:a14="http://schemas.microsoft.com/office/drawing/2010/main">
        <mc:Choice Requires="a14">
          <p:sp>
            <p:nvSpPr>
              <p:cNvPr id="76803" name="Rectangle 3"/>
              <p:cNvSpPr>
                <a:spLocks noGrp="1" noChangeArrowheads="1"/>
              </p:cNvSpPr>
              <p:nvPr>
                <p:ph idx="1"/>
              </p:nvPr>
            </p:nvSpPr>
            <p:spPr/>
            <p:txBody>
              <a:bodyPr/>
              <a:lstStyle/>
              <a:p>
                <a:pPr marL="0" indent="0"/>
                <a:r>
                  <a:rPr lang="en-US" altLang="en-US" dirty="0"/>
                  <a:t>Find all the numbers that must be excluded from the domain of the rational expression: </a:t>
                </a:r>
                <a14:m>
                  <m:oMath xmlns:m="http://schemas.openxmlformats.org/officeDocument/2006/math">
                    <m:f>
                      <m:fPr>
                        <m:ctrlPr>
                          <a:rPr lang="en-US" altLang="en-US" i="1" smtClean="0">
                            <a:latin typeface="Cambria Math"/>
                          </a:rPr>
                        </m:ctrlPr>
                      </m:fPr>
                      <m:num>
                        <m:r>
                          <a:rPr lang="en-US" altLang="en-US" b="0" i="1" smtClean="0">
                            <a:latin typeface="Cambria Math" panose="02040503050406030204" pitchFamily="18" charset="0"/>
                          </a:rPr>
                          <m:t>7</m:t>
                        </m:r>
                        <m:r>
                          <a:rPr lang="en-US" altLang="en-US" b="0" i="1" smtClean="0">
                            <a:latin typeface="Cambria Math" panose="02040503050406030204" pitchFamily="18" charset="0"/>
                          </a:rPr>
                          <m:t>𝑥</m:t>
                        </m:r>
                      </m:num>
                      <m:den>
                        <m:sSup>
                          <m:sSupPr>
                            <m:ctrlPr>
                              <a:rPr lang="en-US" altLang="en-US" i="1" smtClean="0">
                                <a:latin typeface="Cambria Math"/>
                              </a:rPr>
                            </m:ctrlPr>
                          </m:sSupPr>
                          <m:e>
                            <m:r>
                              <a:rPr lang="en-US" altLang="en-US" i="1" smtClean="0">
                                <a:latin typeface="Cambria Math" panose="02040503050406030204" pitchFamily="18" charset="0"/>
                              </a:rPr>
                              <m:t>𝑥</m:t>
                            </m:r>
                          </m:e>
                          <m:sup>
                            <m:r>
                              <a:rPr lang="en-US" altLang="en-US" i="1" smtClean="0">
                                <a:latin typeface="Cambria Math" panose="02040503050406030204" pitchFamily="18" charset="0"/>
                              </a:rPr>
                              <m:t>2</m:t>
                            </m:r>
                          </m:sup>
                        </m:sSup>
                        <m:r>
                          <a:rPr lang="en-US" altLang="en-US" b="0" i="1" smtClean="0">
                            <a:latin typeface="Cambria Math" panose="02040503050406030204" pitchFamily="18" charset="0"/>
                          </a:rPr>
                          <m:t>−5</m:t>
                        </m:r>
                        <m:r>
                          <a:rPr lang="en-US" altLang="en-US" b="0" i="1" smtClean="0">
                            <a:latin typeface="Cambria Math" panose="02040503050406030204" pitchFamily="18" charset="0"/>
                          </a:rPr>
                          <m:t>𝑥</m:t>
                        </m:r>
                        <m:r>
                          <a:rPr lang="en-US" altLang="en-US" b="0" i="1" smtClean="0">
                            <a:latin typeface="Cambria Math" panose="02040503050406030204" pitchFamily="18" charset="0"/>
                          </a:rPr>
                          <m:t>−14</m:t>
                        </m:r>
                      </m:den>
                    </m:f>
                  </m:oMath>
                </a14:m>
                <a:r>
                  <a:rPr lang="en-US" altLang="en-US" dirty="0"/>
                  <a:t>.</a:t>
                </a:r>
              </a:p>
              <a:p>
                <a:pPr marL="0" indent="0"/>
                <a:r>
                  <a:rPr lang="en-US" altLang="en-US" dirty="0"/>
                  <a:t>Solution: To determine the numbers that must be excluded from the domain, examine the denominator.</a:t>
                </a:r>
              </a:p>
              <a:p>
                <a:pPr marL="0" indent="0"/>
                <a14:m>
                  <m:oMathPara xmlns:m="http://schemas.openxmlformats.org/officeDocument/2006/math">
                    <m:oMathParaPr>
                      <m:jc m:val="centerGroup"/>
                    </m:oMathParaPr>
                    <m:oMath xmlns:m="http://schemas.openxmlformats.org/officeDocument/2006/math">
                      <m:sSup>
                        <m:sSupPr>
                          <m:ctrlPr>
                            <a:rPr lang="en-US" altLang="en-US" i="1" smtClean="0">
                              <a:latin typeface="Cambria Math"/>
                            </a:rPr>
                          </m:ctrlPr>
                        </m:sSupPr>
                        <m:e>
                          <m:r>
                            <a:rPr lang="en-US" altLang="en-US" i="1" smtClean="0">
                              <a:latin typeface="Cambria Math" panose="02040503050406030204" pitchFamily="18" charset="0"/>
                            </a:rPr>
                            <m:t>𝑥</m:t>
                          </m:r>
                        </m:e>
                        <m:sup>
                          <m:r>
                            <a:rPr lang="en-US" altLang="en-US" i="1" smtClean="0">
                              <a:latin typeface="Cambria Math" panose="02040503050406030204" pitchFamily="18" charset="0"/>
                            </a:rPr>
                            <m:t>2</m:t>
                          </m:r>
                        </m:sup>
                      </m:sSup>
                      <m:r>
                        <a:rPr lang="en-US" altLang="en-US" b="0" i="1" smtClean="0">
                          <a:latin typeface="Cambria Math" panose="02040503050406030204" pitchFamily="18" charset="0"/>
                        </a:rPr>
                        <m:t>−5</m:t>
                      </m:r>
                      <m:r>
                        <a:rPr lang="en-US" altLang="en-US" b="0" i="1" smtClean="0">
                          <a:latin typeface="Cambria Math" panose="02040503050406030204" pitchFamily="18" charset="0"/>
                        </a:rPr>
                        <m:t>𝑥</m:t>
                      </m:r>
                      <m:r>
                        <a:rPr lang="en-US" altLang="en-US" b="0" i="1" smtClean="0">
                          <a:latin typeface="Cambria Math" panose="02040503050406030204" pitchFamily="18" charset="0"/>
                        </a:rPr>
                        <m:t>−14=(</m:t>
                      </m:r>
                      <m:r>
                        <a:rPr lang="en-US" altLang="en-US" b="0" i="1" smtClean="0">
                          <a:latin typeface="Cambria Math" panose="02040503050406030204" pitchFamily="18" charset="0"/>
                        </a:rPr>
                        <m:t>𝑥</m:t>
                      </m:r>
                      <m:r>
                        <a:rPr lang="en-US" altLang="en-US" b="0" i="1" smtClean="0">
                          <a:latin typeface="Cambria Math" panose="02040503050406030204" pitchFamily="18" charset="0"/>
                        </a:rPr>
                        <m:t>−7)(</m:t>
                      </m:r>
                      <m:r>
                        <a:rPr lang="en-US" altLang="en-US" b="0" i="1" smtClean="0">
                          <a:latin typeface="Cambria Math" panose="02040503050406030204" pitchFamily="18" charset="0"/>
                        </a:rPr>
                        <m:t>𝑥</m:t>
                      </m:r>
                      <m:r>
                        <a:rPr lang="en-US" altLang="en-US" b="0" i="1" smtClean="0">
                          <a:latin typeface="Cambria Math" panose="02040503050406030204" pitchFamily="18" charset="0"/>
                        </a:rPr>
                        <m:t>+2)</m:t>
                      </m:r>
                    </m:oMath>
                  </m:oMathPara>
                </a14:m>
                <a:endParaRPr lang="en-US" altLang="en-US" dirty="0"/>
              </a:p>
              <a:p>
                <a:pPr marL="0" indent="0">
                  <a:spcBef>
                    <a:spcPts val="1200"/>
                  </a:spcBef>
                </a:pPr>
                <a:r>
                  <a:rPr lang="en-US" altLang="en-US" dirty="0"/>
                  <a:t>We set each factor equal to zero to find the excluded values.	</a:t>
                </a:r>
                <a:r>
                  <a:rPr lang="en-US" altLang="en-US" i="1" dirty="0"/>
                  <a:t>x</a:t>
                </a:r>
                <a:r>
                  <a:rPr lang="en-US" altLang="en-US" dirty="0"/>
                  <a:t> – 7 = 0    or     </a:t>
                </a:r>
                <a:r>
                  <a:rPr lang="en-US" altLang="en-US" i="1" dirty="0"/>
                  <a:t>x</a:t>
                </a:r>
                <a:r>
                  <a:rPr lang="en-US" altLang="en-US" dirty="0"/>
                  <a:t> + 2 = 0 </a:t>
                </a:r>
              </a:p>
              <a:p>
                <a:pPr marL="0" indent="0">
                  <a:spcAft>
                    <a:spcPts val="1800"/>
                  </a:spcAft>
                </a:pPr>
                <a:r>
                  <a:rPr lang="en-US" altLang="en-US" i="1" dirty="0"/>
                  <a:t>		      x</a:t>
                </a:r>
                <a:r>
                  <a:rPr lang="en-US" altLang="en-US" dirty="0"/>
                  <a:t> = 7     		  </a:t>
                </a:r>
                <a:r>
                  <a:rPr lang="en-US" altLang="en-US" i="1" dirty="0"/>
                  <a:t>x</a:t>
                </a:r>
                <a:r>
                  <a:rPr lang="en-US" altLang="en-US" dirty="0"/>
                  <a:t> = –2 </a:t>
                </a:r>
              </a:p>
              <a:p>
                <a:pPr marL="0" indent="0">
                  <a:spcBef>
                    <a:spcPts val="1200"/>
                  </a:spcBef>
                </a:pPr>
                <a14:m>
                  <m:oMathPara xmlns:m="http://schemas.openxmlformats.org/officeDocument/2006/math">
                    <m:oMathParaPr>
                      <m:jc m:val="centerGroup"/>
                    </m:oMathParaPr>
                    <m:oMath xmlns:m="http://schemas.openxmlformats.org/officeDocument/2006/math">
                      <m:f>
                        <m:fPr>
                          <m:ctrlPr>
                            <a:rPr lang="en-US" altLang="en-US" i="1">
                              <a:latin typeface="Cambria Math"/>
                            </a:rPr>
                          </m:ctrlPr>
                        </m:fPr>
                        <m:num>
                          <m:r>
                            <a:rPr lang="en-US" altLang="en-US" i="1">
                              <a:latin typeface="Cambria Math" panose="02040503050406030204" pitchFamily="18" charset="0"/>
                            </a:rPr>
                            <m:t>7</m:t>
                          </m:r>
                          <m:r>
                            <a:rPr lang="en-US" altLang="en-US" i="1">
                              <a:latin typeface="Cambria Math" panose="02040503050406030204" pitchFamily="18" charset="0"/>
                            </a:rPr>
                            <m:t>𝑥</m:t>
                          </m:r>
                        </m:num>
                        <m:den>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2</m:t>
                              </m:r>
                            </m:sup>
                          </m:sSup>
                          <m:r>
                            <a:rPr lang="en-US" altLang="en-US" i="1">
                              <a:latin typeface="Cambria Math" panose="02040503050406030204" pitchFamily="18" charset="0"/>
                            </a:rPr>
                            <m:t>−5</m:t>
                          </m:r>
                          <m:r>
                            <a:rPr lang="en-US" altLang="en-US" i="1">
                              <a:latin typeface="Cambria Math" panose="02040503050406030204" pitchFamily="18" charset="0"/>
                            </a:rPr>
                            <m:t>𝑥</m:t>
                          </m:r>
                          <m:r>
                            <a:rPr lang="en-US" altLang="en-US" i="1">
                              <a:latin typeface="Cambria Math" panose="02040503050406030204" pitchFamily="18" charset="0"/>
                            </a:rPr>
                            <m:t>−14</m:t>
                          </m:r>
                        </m:den>
                      </m:f>
                      <m:r>
                        <a:rPr lang="en-US" altLang="en-US" b="0" i="1" smtClean="0">
                          <a:latin typeface="Cambria Math" panose="02040503050406030204" pitchFamily="18" charset="0"/>
                        </a:rPr>
                        <m:t>, </m:t>
                      </m:r>
                      <m:r>
                        <a:rPr lang="en-US" altLang="en-US" b="0" i="1" smtClean="0">
                          <a:latin typeface="Cambria Math" panose="02040503050406030204" pitchFamily="18" charset="0"/>
                        </a:rPr>
                        <m:t>𝑥</m:t>
                      </m:r>
                      <m:r>
                        <a:rPr lang="en-US" altLang="en-US" b="0" i="1" smtClean="0">
                          <a:latin typeface="Cambria Math" panose="02040503050406030204" pitchFamily="18" charset="0"/>
                          <a:ea typeface="Cambria Math" panose="02040503050406030204" pitchFamily="18" charset="0"/>
                        </a:rPr>
                        <m:t>≠7,</m:t>
                      </m:r>
                      <m:r>
                        <a:rPr lang="en-US" altLang="en-US" b="0" i="1" smtClean="0">
                          <a:latin typeface="Cambria Math" panose="02040503050406030204" pitchFamily="18" charset="0"/>
                          <a:ea typeface="Cambria Math" panose="02040503050406030204" pitchFamily="18" charset="0"/>
                        </a:rPr>
                        <m:t>𝑥</m:t>
                      </m:r>
                      <m:r>
                        <a:rPr lang="en-US" altLang="en-US" b="0" i="1" smtClean="0">
                          <a:latin typeface="Cambria Math" panose="02040503050406030204" pitchFamily="18" charset="0"/>
                          <a:ea typeface="Cambria Math" panose="02040503050406030204" pitchFamily="18" charset="0"/>
                        </a:rPr>
                        <m:t>≠−2</m:t>
                      </m:r>
                    </m:oMath>
                  </m:oMathPara>
                </a14:m>
                <a:endParaRPr lang="en-US" altLang="en-US" i="1" dirty="0"/>
              </a:p>
            </p:txBody>
          </p:sp>
        </mc:Choice>
        <mc:Fallback xmlns="">
          <p:sp>
            <p:nvSpPr>
              <p:cNvPr id="76803" name="Rectangle 3"/>
              <p:cNvSpPr>
                <a:spLocks noGrp="1" noRot="1" noChangeAspect="1" noMove="1" noResize="1" noEditPoints="1" noAdjustHandles="1" noChangeArrowheads="1" noChangeShapeType="1" noTextEdit="1"/>
              </p:cNvSpPr>
              <p:nvPr>
                <p:ph idx="1"/>
              </p:nvPr>
            </p:nvSpPr>
            <p:spPr>
              <a:blipFill rotWithShape="1">
                <a:blip r:embed="rId2"/>
                <a:stretch>
                  <a:fillRect l="-1401" t="-1190" r="-210"/>
                </a:stretch>
              </a:blipFill>
            </p:spPr>
            <p:txBody>
              <a:bodyPr/>
              <a:lstStyle/>
              <a:p>
                <a:r>
                  <a:rPr lang="en-US">
                    <a:noFill/>
                  </a:rPr>
                  <a:t> </a:t>
                </a:r>
              </a:p>
            </p:txBody>
          </p:sp>
        </mc:Fallback>
      </mc:AlternateContent>
    </p:spTree>
    <p:extLst>
      <p:ext uri="{BB962C8B-B14F-4D97-AF65-F5344CB8AC3E}">
        <p14:creationId xmlns:p14="http://schemas.microsoft.com/office/powerpoint/2010/main" val="379728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803">
                                            <p:txEl>
                                              <p:pRg st="1" end="1"/>
                                            </p:txEl>
                                          </p:spTgt>
                                        </p:tgtEl>
                                        <p:attrNameLst>
                                          <p:attrName>style.visibility</p:attrName>
                                        </p:attrNameLst>
                                      </p:cBhvr>
                                      <p:to>
                                        <p:strVal val="visible"/>
                                      </p:to>
                                    </p:set>
                                    <p:animEffect transition="in" filter="fade">
                                      <p:cBhvr>
                                        <p:cTn id="7" dur="500"/>
                                        <p:tgtEl>
                                          <p:spTgt spid="7680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6803">
                                            <p:txEl>
                                              <p:pRg st="2" end="2"/>
                                            </p:txEl>
                                          </p:spTgt>
                                        </p:tgtEl>
                                        <p:attrNameLst>
                                          <p:attrName>style.visibility</p:attrName>
                                        </p:attrNameLst>
                                      </p:cBhvr>
                                      <p:to>
                                        <p:strVal val="visible"/>
                                      </p:to>
                                    </p:set>
                                    <p:animEffect transition="in" filter="fade">
                                      <p:cBhvr>
                                        <p:cTn id="10" dur="500"/>
                                        <p:tgtEl>
                                          <p:spTgt spid="7680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6803">
                                            <p:txEl>
                                              <p:pRg st="3" end="3"/>
                                            </p:txEl>
                                          </p:spTgt>
                                        </p:tgtEl>
                                        <p:attrNameLst>
                                          <p:attrName>style.visibility</p:attrName>
                                        </p:attrNameLst>
                                      </p:cBhvr>
                                      <p:to>
                                        <p:strVal val="visible"/>
                                      </p:to>
                                    </p:set>
                                    <p:animEffect transition="in" filter="fade">
                                      <p:cBhvr>
                                        <p:cTn id="15" dur="500"/>
                                        <p:tgtEl>
                                          <p:spTgt spid="7680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6803">
                                            <p:txEl>
                                              <p:pRg st="4" end="4"/>
                                            </p:txEl>
                                          </p:spTgt>
                                        </p:tgtEl>
                                        <p:attrNameLst>
                                          <p:attrName>style.visibility</p:attrName>
                                        </p:attrNameLst>
                                      </p:cBhvr>
                                      <p:to>
                                        <p:strVal val="visible"/>
                                      </p:to>
                                    </p:set>
                                    <p:animEffect transition="in" filter="fade">
                                      <p:cBhvr>
                                        <p:cTn id="20" dur="500"/>
                                        <p:tgtEl>
                                          <p:spTgt spid="7680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6803">
                                            <p:txEl>
                                              <p:pRg st="5" end="5"/>
                                            </p:txEl>
                                          </p:spTgt>
                                        </p:tgtEl>
                                        <p:attrNameLst>
                                          <p:attrName>style.visibility</p:attrName>
                                        </p:attrNameLst>
                                      </p:cBhvr>
                                      <p:to>
                                        <p:strVal val="visible"/>
                                      </p:to>
                                    </p:set>
                                    <p:animEffect transition="in" filter="fade">
                                      <p:cBhvr>
                                        <p:cTn id="25" dur="500"/>
                                        <p:tgtEl>
                                          <p:spTgt spid="768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Simplifying Rational Expressions</a:t>
            </a:r>
          </a:p>
        </p:txBody>
      </p:sp>
      <p:sp>
        <p:nvSpPr>
          <p:cNvPr id="7171" name="Rectangle 3"/>
          <p:cNvSpPr>
            <a:spLocks noGrp="1" noChangeArrowheads="1"/>
          </p:cNvSpPr>
          <p:nvPr>
            <p:ph idx="1"/>
          </p:nvPr>
        </p:nvSpPr>
        <p:spPr/>
        <p:txBody>
          <a:bodyPr/>
          <a:lstStyle/>
          <a:p>
            <a:pPr marL="0" indent="0"/>
            <a:r>
              <a:rPr lang="en-US" altLang="en-US" dirty="0"/>
              <a:t>A rational expression is </a:t>
            </a:r>
            <a:r>
              <a:rPr lang="en-US" altLang="en-US" b="1" dirty="0"/>
              <a:t>simplified</a:t>
            </a:r>
            <a:r>
              <a:rPr lang="en-US" altLang="en-US" dirty="0"/>
              <a:t> if its numerator and denominator have no common factors other than 1 or –1.  The following procedure can be used to simplify rational expressions:</a:t>
            </a:r>
          </a:p>
          <a:p>
            <a:pPr marL="0" indent="0"/>
            <a:r>
              <a:rPr lang="en-US" altLang="en-US" dirty="0"/>
              <a:t>1.  Factor the numerator and the denominator completely.</a:t>
            </a:r>
          </a:p>
          <a:p>
            <a:pPr marL="457200" indent="-457200"/>
            <a:r>
              <a:rPr lang="en-US" altLang="en-US" dirty="0"/>
              <a:t>2.  Divide both the numerator and the denominator by any common factors.</a:t>
            </a:r>
          </a:p>
        </p:txBody>
      </p:sp>
    </p:spTree>
    <p:extLst>
      <p:ext uri="{BB962C8B-B14F-4D97-AF65-F5344CB8AC3E}">
        <p14:creationId xmlns:p14="http://schemas.microsoft.com/office/powerpoint/2010/main" val="394266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500"/>
                                        <p:tgtEl>
                                          <p:spTgt spid="7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a:t>Example 2b:  Simplifying Rational Expressions</a:t>
            </a:r>
          </a:p>
        </p:txBody>
      </p:sp>
      <mc:AlternateContent xmlns:mc="http://schemas.openxmlformats.org/markup-compatibility/2006" xmlns:a14="http://schemas.microsoft.com/office/drawing/2010/main">
        <mc:Choice Requires="a14">
          <p:sp>
            <p:nvSpPr>
              <p:cNvPr id="79875" name="Rectangle 3"/>
              <p:cNvSpPr>
                <a:spLocks noGrp="1" noChangeArrowheads="1"/>
              </p:cNvSpPr>
              <p:nvPr>
                <p:ph type="body" idx="1"/>
              </p:nvPr>
            </p:nvSpPr>
            <p:spPr/>
            <p:txBody>
              <a:bodyPr/>
              <a:lstStyle/>
              <a:p>
                <a:pPr marL="0" indent="0"/>
                <a:r>
                  <a:rPr lang="en-US" altLang="en-US" dirty="0"/>
                  <a:t>Simplify: </a:t>
                </a:r>
                <a14:m>
                  <m:oMath xmlns:m="http://schemas.openxmlformats.org/officeDocument/2006/math">
                    <m:f>
                      <m:fPr>
                        <m:ctrlPr>
                          <a:rPr lang="en-US" altLang="en-US" i="1" smtClean="0">
                            <a:latin typeface="Cambria Math"/>
                          </a:rPr>
                        </m:ctrlPr>
                      </m:fPr>
                      <m:num>
                        <m:sSup>
                          <m:sSupPr>
                            <m:ctrlPr>
                              <a:rPr lang="en-US" altLang="en-US" i="1" smtClean="0">
                                <a:latin typeface="Cambria Math"/>
                              </a:rPr>
                            </m:ctrlPr>
                          </m:sSupPr>
                          <m:e>
                            <m:r>
                              <a:rPr lang="en-US" altLang="en-US" i="1" smtClean="0">
                                <a:latin typeface="Cambria Math" panose="02040503050406030204" pitchFamily="18" charset="0"/>
                              </a:rPr>
                              <m:t>𝑥</m:t>
                            </m:r>
                          </m:e>
                          <m:sup>
                            <m:r>
                              <a:rPr lang="en-US" altLang="en-US" i="1" smtClean="0">
                                <a:latin typeface="Cambria Math" panose="02040503050406030204" pitchFamily="18" charset="0"/>
                              </a:rPr>
                              <m:t>2</m:t>
                            </m:r>
                          </m:sup>
                        </m:sSup>
                        <m:r>
                          <a:rPr lang="en-US" altLang="en-US" b="0" i="1" smtClean="0">
                            <a:latin typeface="Cambria Math" panose="02040503050406030204" pitchFamily="18" charset="0"/>
                          </a:rPr>
                          <m:t>−1</m:t>
                        </m:r>
                      </m:num>
                      <m:den>
                        <m:sSup>
                          <m:sSupPr>
                            <m:ctrlPr>
                              <a:rPr lang="en-US" altLang="en-US" i="1" smtClean="0">
                                <a:latin typeface="Cambria Math"/>
                              </a:rPr>
                            </m:ctrlPr>
                          </m:sSupPr>
                          <m:e>
                            <m:r>
                              <a:rPr lang="en-US" altLang="en-US" i="1" smtClean="0">
                                <a:latin typeface="Cambria Math" panose="02040503050406030204" pitchFamily="18" charset="0"/>
                              </a:rPr>
                              <m:t>𝑥</m:t>
                            </m:r>
                          </m:e>
                          <m:sup>
                            <m:r>
                              <a:rPr lang="en-US" altLang="en-US" i="1" smtClean="0">
                                <a:latin typeface="Cambria Math" panose="02040503050406030204" pitchFamily="18" charset="0"/>
                              </a:rPr>
                              <m:t>2</m:t>
                            </m:r>
                          </m:sup>
                        </m:sSup>
                        <m:r>
                          <a:rPr lang="en-US" altLang="en-US" b="0" i="1" smtClean="0">
                            <a:latin typeface="Cambria Math" panose="02040503050406030204" pitchFamily="18" charset="0"/>
                          </a:rPr>
                          <m:t>+2</m:t>
                        </m:r>
                        <m:r>
                          <a:rPr lang="en-US" altLang="en-US" b="0" i="1" smtClean="0">
                            <a:latin typeface="Cambria Math" panose="02040503050406030204" pitchFamily="18" charset="0"/>
                          </a:rPr>
                          <m:t>𝑥</m:t>
                        </m:r>
                        <m:r>
                          <a:rPr lang="en-US" altLang="en-US" b="0" i="1" smtClean="0">
                            <a:latin typeface="Cambria Math" panose="02040503050406030204" pitchFamily="18" charset="0"/>
                          </a:rPr>
                          <m:t>+1</m:t>
                        </m:r>
                      </m:den>
                    </m:f>
                  </m:oMath>
                </a14:m>
                <a:r>
                  <a:rPr lang="en-US" altLang="en-US" dirty="0"/>
                  <a:t>.</a:t>
                </a:r>
              </a:p>
              <a:p>
                <a:pPr marL="0" indent="0"/>
                <a:endParaRPr lang="en-US" altLang="en-US" dirty="0"/>
              </a:p>
              <a:p>
                <a:pPr marL="0" indent="0"/>
                <a:r>
                  <a:rPr lang="en-US" altLang="en-US" dirty="0"/>
                  <a:t>Solution: Factor the numerator and the denominator:</a:t>
                </a:r>
              </a:p>
              <a:p>
                <a:pPr marL="0" indent="0"/>
                <a14:m>
                  <m:oMathPara xmlns:m="http://schemas.openxmlformats.org/officeDocument/2006/math">
                    <m:oMathParaPr>
                      <m:jc m:val="centerGroup"/>
                    </m:oMathParaPr>
                    <m:oMath xmlns:m="http://schemas.openxmlformats.org/officeDocument/2006/math">
                      <m:f>
                        <m:fPr>
                          <m:ctrlPr>
                            <a:rPr lang="en-US" altLang="en-US" i="1">
                              <a:latin typeface="Cambria Math"/>
                            </a:rPr>
                          </m:ctrlPr>
                        </m:fPr>
                        <m:num>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2</m:t>
                              </m:r>
                            </m:sup>
                          </m:sSup>
                          <m:r>
                            <a:rPr lang="en-US" altLang="en-US" i="1">
                              <a:latin typeface="Cambria Math" panose="02040503050406030204" pitchFamily="18" charset="0"/>
                            </a:rPr>
                            <m:t>−1</m:t>
                          </m:r>
                        </m:num>
                        <m:den>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2</m:t>
                              </m:r>
                            </m:sup>
                          </m:sSup>
                          <m:r>
                            <a:rPr lang="en-US" altLang="en-US" i="1">
                              <a:latin typeface="Cambria Math" panose="02040503050406030204" pitchFamily="18" charset="0"/>
                            </a:rPr>
                            <m:t>+2</m:t>
                          </m:r>
                          <m:r>
                            <a:rPr lang="en-US" altLang="en-US" i="1">
                              <a:latin typeface="Cambria Math" panose="02040503050406030204" pitchFamily="18" charset="0"/>
                            </a:rPr>
                            <m:t>𝑥</m:t>
                          </m:r>
                          <m:r>
                            <a:rPr lang="en-US" altLang="en-US" i="1">
                              <a:latin typeface="Cambria Math" panose="02040503050406030204" pitchFamily="18" charset="0"/>
                            </a:rPr>
                            <m:t>+1</m:t>
                          </m:r>
                        </m:den>
                      </m:f>
                      <m:r>
                        <a:rPr lang="en-US" altLang="en-US" b="0" i="1" smtClean="0">
                          <a:latin typeface="Cambria Math" panose="02040503050406030204" pitchFamily="18" charset="0"/>
                        </a:rPr>
                        <m:t>=</m:t>
                      </m:r>
                      <m:f>
                        <m:fPr>
                          <m:ctrlPr>
                            <a:rPr lang="en-US" altLang="en-US" b="0" i="1" smtClean="0">
                              <a:latin typeface="Cambria Math"/>
                            </a:rPr>
                          </m:ctrlPr>
                        </m:fPr>
                        <m:num>
                          <m:r>
                            <a:rPr lang="en-US" altLang="en-US" b="0" i="1" smtClean="0">
                              <a:latin typeface="Cambria Math" panose="02040503050406030204" pitchFamily="18" charset="0"/>
                            </a:rPr>
                            <m:t>(</m:t>
                          </m:r>
                          <m:r>
                            <a:rPr lang="en-US" altLang="en-US" b="0" i="1" smtClean="0">
                              <a:latin typeface="Cambria Math" panose="02040503050406030204" pitchFamily="18" charset="0"/>
                            </a:rPr>
                            <m:t>𝑥</m:t>
                          </m:r>
                          <m:r>
                            <a:rPr lang="en-US" altLang="en-US" b="0" i="1" smtClean="0">
                              <a:latin typeface="Cambria Math" panose="02040503050406030204" pitchFamily="18" charset="0"/>
                            </a:rPr>
                            <m:t>+1)(</m:t>
                          </m:r>
                          <m:r>
                            <a:rPr lang="en-US" altLang="en-US" b="0" i="1" smtClean="0">
                              <a:latin typeface="Cambria Math" panose="02040503050406030204" pitchFamily="18" charset="0"/>
                            </a:rPr>
                            <m:t>𝑥</m:t>
                          </m:r>
                          <m:r>
                            <a:rPr lang="en-US" altLang="en-US" b="0" i="1" smtClean="0">
                              <a:latin typeface="Cambria Math" panose="02040503050406030204" pitchFamily="18" charset="0"/>
                            </a:rPr>
                            <m:t>−1)</m:t>
                          </m:r>
                        </m:num>
                        <m:den>
                          <m:r>
                            <a:rPr lang="en-US" altLang="en-US" b="0" i="1" smtClean="0">
                              <a:latin typeface="Cambria Math" panose="02040503050406030204" pitchFamily="18" charset="0"/>
                            </a:rPr>
                            <m:t>(</m:t>
                          </m:r>
                          <m:r>
                            <a:rPr lang="en-US" altLang="en-US" b="0" i="1" smtClean="0">
                              <a:latin typeface="Cambria Math" panose="02040503050406030204" pitchFamily="18" charset="0"/>
                            </a:rPr>
                            <m:t>𝑥</m:t>
                          </m:r>
                          <m:r>
                            <a:rPr lang="en-US" altLang="en-US" b="0" i="1" smtClean="0">
                              <a:latin typeface="Cambria Math" panose="02040503050406030204" pitchFamily="18" charset="0"/>
                            </a:rPr>
                            <m:t>+1)(</m:t>
                          </m:r>
                          <m:r>
                            <a:rPr lang="en-US" altLang="en-US" b="0" i="1" smtClean="0">
                              <a:latin typeface="Cambria Math" panose="02040503050406030204" pitchFamily="18" charset="0"/>
                            </a:rPr>
                            <m:t>𝑥</m:t>
                          </m:r>
                          <m:r>
                            <a:rPr lang="en-US" altLang="en-US" b="0" i="1" smtClean="0">
                              <a:latin typeface="Cambria Math" panose="02040503050406030204" pitchFamily="18" charset="0"/>
                            </a:rPr>
                            <m:t>+1)</m:t>
                          </m:r>
                        </m:den>
                      </m:f>
                    </m:oMath>
                  </m:oMathPara>
                </a14:m>
                <a:endParaRPr lang="en-US" altLang="en-US" dirty="0"/>
              </a:p>
              <a:p>
                <a:pPr marL="0" indent="0"/>
                <a:r>
                  <a:rPr lang="en-US" altLang="en-US" dirty="0"/>
                  <a:t>Check for excluded values. </a:t>
                </a:r>
                <a:r>
                  <a:rPr lang="en-US" altLang="en-US" i="1" dirty="0"/>
                  <a:t>x</a:t>
                </a:r>
                <a:r>
                  <a:rPr lang="en-US" altLang="en-US" dirty="0"/>
                  <a:t> ≠ –1.</a:t>
                </a:r>
              </a:p>
              <a:p>
                <a:pPr marL="0" indent="0"/>
                <a14:m>
                  <m:oMathPara xmlns:m="http://schemas.openxmlformats.org/officeDocument/2006/math">
                    <m:oMathParaPr>
                      <m:jc m:val="centerGroup"/>
                    </m:oMathParaPr>
                    <m:oMath xmlns:m="http://schemas.openxmlformats.org/officeDocument/2006/math">
                      <m:f>
                        <m:fPr>
                          <m:ctrlPr>
                            <a:rPr lang="en-US" altLang="en-US" i="1">
                              <a:latin typeface="Cambria Math"/>
                            </a:rPr>
                          </m:ctrlPr>
                        </m:fPr>
                        <m:num>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2</m:t>
                              </m:r>
                            </m:sup>
                          </m:sSup>
                          <m:r>
                            <a:rPr lang="en-US" altLang="en-US" i="1">
                              <a:latin typeface="Cambria Math" panose="02040503050406030204" pitchFamily="18" charset="0"/>
                            </a:rPr>
                            <m:t>−1</m:t>
                          </m:r>
                        </m:num>
                        <m:den>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2</m:t>
                              </m:r>
                            </m:sup>
                          </m:sSup>
                          <m:r>
                            <a:rPr lang="en-US" altLang="en-US" i="1">
                              <a:latin typeface="Cambria Math" panose="02040503050406030204" pitchFamily="18" charset="0"/>
                            </a:rPr>
                            <m:t>+2</m:t>
                          </m:r>
                          <m:r>
                            <a:rPr lang="en-US" altLang="en-US" i="1">
                              <a:latin typeface="Cambria Math" panose="02040503050406030204" pitchFamily="18" charset="0"/>
                            </a:rPr>
                            <m:t>𝑥</m:t>
                          </m:r>
                          <m:r>
                            <a:rPr lang="en-US" altLang="en-US" i="1">
                              <a:latin typeface="Cambria Math" panose="02040503050406030204" pitchFamily="18" charset="0"/>
                            </a:rPr>
                            <m:t>+1</m:t>
                          </m:r>
                        </m:den>
                      </m:f>
                      <m:r>
                        <a:rPr lang="en-US" altLang="en-US" i="1">
                          <a:latin typeface="Cambria Math" panose="02040503050406030204" pitchFamily="18" charset="0"/>
                        </a:rPr>
                        <m:t>=</m:t>
                      </m:r>
                      <m:f>
                        <m:fPr>
                          <m:ctrlPr>
                            <a:rPr lang="en-US" altLang="en-US" i="1">
                              <a:latin typeface="Cambria Math"/>
                            </a:rPr>
                          </m:ctrlPr>
                        </m:fPr>
                        <m:num>
                          <m:r>
                            <a:rPr lang="en-US" altLang="en-US" i="1">
                              <a:latin typeface="Cambria Math" panose="02040503050406030204" pitchFamily="18" charset="0"/>
                            </a:rPr>
                            <m:t>(</m:t>
                          </m:r>
                          <m:r>
                            <a:rPr lang="en-US" altLang="en-US" i="1">
                              <a:latin typeface="Cambria Math" panose="02040503050406030204" pitchFamily="18" charset="0"/>
                            </a:rPr>
                            <m:t>𝑥</m:t>
                          </m:r>
                          <m:r>
                            <a:rPr lang="en-US" altLang="en-US" i="1">
                              <a:latin typeface="Cambria Math" panose="02040503050406030204" pitchFamily="18" charset="0"/>
                            </a:rPr>
                            <m:t>+1)(</m:t>
                          </m:r>
                          <m:r>
                            <a:rPr lang="en-US" altLang="en-US" i="1">
                              <a:latin typeface="Cambria Math" panose="02040503050406030204" pitchFamily="18" charset="0"/>
                            </a:rPr>
                            <m:t>𝑥</m:t>
                          </m:r>
                          <m:r>
                            <a:rPr lang="en-US" altLang="en-US" i="1">
                              <a:latin typeface="Cambria Math" panose="02040503050406030204" pitchFamily="18" charset="0"/>
                            </a:rPr>
                            <m:t>−1)</m:t>
                          </m:r>
                        </m:num>
                        <m:den>
                          <m:r>
                            <a:rPr lang="en-US" altLang="en-US" i="1">
                              <a:latin typeface="Cambria Math" panose="02040503050406030204" pitchFamily="18" charset="0"/>
                            </a:rPr>
                            <m:t>(</m:t>
                          </m:r>
                          <m:r>
                            <a:rPr lang="en-US" altLang="en-US" i="1">
                              <a:latin typeface="Cambria Math" panose="02040503050406030204" pitchFamily="18" charset="0"/>
                            </a:rPr>
                            <m:t>𝑥</m:t>
                          </m:r>
                          <m:r>
                            <a:rPr lang="en-US" altLang="en-US" i="1">
                              <a:latin typeface="Cambria Math" panose="02040503050406030204" pitchFamily="18" charset="0"/>
                            </a:rPr>
                            <m:t>+1)(</m:t>
                          </m:r>
                          <m:r>
                            <a:rPr lang="en-US" altLang="en-US" i="1">
                              <a:latin typeface="Cambria Math" panose="02040503050406030204" pitchFamily="18" charset="0"/>
                            </a:rPr>
                            <m:t>𝑥</m:t>
                          </m:r>
                          <m:r>
                            <a:rPr lang="en-US" altLang="en-US" i="1">
                              <a:latin typeface="Cambria Math" panose="02040503050406030204" pitchFamily="18" charset="0"/>
                            </a:rPr>
                            <m:t>+1)</m:t>
                          </m:r>
                        </m:den>
                      </m:f>
                    </m:oMath>
                  </m:oMathPara>
                </a14:m>
                <a:endParaRPr lang="en-US" altLang="en-US" dirty="0"/>
              </a:p>
            </p:txBody>
          </p:sp>
        </mc:Choice>
        <mc:Fallback xmlns="">
          <p:sp>
            <p:nvSpPr>
              <p:cNvPr id="79875" name="Rectangle 3"/>
              <p:cNvSpPr>
                <a:spLocks noGrp="1" noRot="1" noChangeAspect="1" noMove="1" noResize="1" noEditPoints="1" noAdjustHandles="1" noChangeArrowheads="1" noChangeShapeType="1" noTextEdit="1"/>
              </p:cNvSpPr>
              <p:nvPr>
                <p:ph type="body" idx="1"/>
              </p:nvPr>
            </p:nvSpPr>
            <p:spPr>
              <a:blipFill>
                <a:blip r:embed="rId2"/>
                <a:stretch>
                  <a:fillRect l="-1458"/>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xmlns="" id="{B7979E8D-1893-4274-8183-381CC577CF2B}"/>
              </a:ext>
            </a:extLst>
          </p:cNvPr>
          <p:cNvCxnSpPr/>
          <p:nvPr/>
        </p:nvCxnSpPr>
        <p:spPr bwMode="auto">
          <a:xfrm flipV="1">
            <a:off x="4908177" y="4470214"/>
            <a:ext cx="564776" cy="357374"/>
          </a:xfrm>
          <a:prstGeom prst="line">
            <a:avLst/>
          </a:prstGeom>
          <a:solidFill>
            <a:schemeClr val="accent1"/>
          </a:solidFill>
          <a:ln w="28575" cap="flat" cmpd="sng" algn="ctr">
            <a:solidFill>
              <a:srgbClr val="0000FF"/>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xmlns="" id="{EAB53088-E341-46B5-B814-9A7BBE82DD87}"/>
              </a:ext>
            </a:extLst>
          </p:cNvPr>
          <p:cNvCxnSpPr/>
          <p:nvPr/>
        </p:nvCxnSpPr>
        <p:spPr bwMode="auto">
          <a:xfrm flipV="1">
            <a:off x="4778189" y="5008190"/>
            <a:ext cx="564776" cy="357374"/>
          </a:xfrm>
          <a:prstGeom prst="line">
            <a:avLst/>
          </a:prstGeom>
          <a:solidFill>
            <a:schemeClr val="accent1"/>
          </a:solidFill>
          <a:ln w="28575" cap="flat" cmpd="sng" algn="ctr">
            <a:solidFill>
              <a:srgbClr val="0000FF"/>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79C2A9CC-DAEA-48ED-B995-01B15C2AAF0A}"/>
                  </a:ext>
                </a:extLst>
              </p:cNvPr>
              <p:cNvSpPr txBox="1"/>
              <p:nvPr/>
            </p:nvSpPr>
            <p:spPr>
              <a:xfrm>
                <a:off x="3287806" y="5417807"/>
                <a:ext cx="4585446" cy="9089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en-US" b="0" i="1" smtClean="0">
                          <a:solidFill>
                            <a:schemeClr val="tx1"/>
                          </a:solidFill>
                          <a:latin typeface="Cambria Math" panose="02040503050406030204" pitchFamily="18" charset="0"/>
                        </a:rPr>
                        <m:t>=</m:t>
                      </m:r>
                      <m:f>
                        <m:fPr>
                          <m:ctrlPr>
                            <a:rPr lang="en-US" altLang="en-US" i="1" smtClean="0">
                              <a:solidFill>
                                <a:schemeClr val="tx1"/>
                              </a:solidFill>
                              <a:latin typeface="Cambria Math"/>
                            </a:rPr>
                          </m:ctrlPr>
                        </m:fPr>
                        <m:num>
                          <m:r>
                            <a:rPr lang="en-US" altLang="en-US" i="1">
                              <a:solidFill>
                                <a:schemeClr val="tx1"/>
                              </a:solidFill>
                              <a:latin typeface="Cambria Math" panose="02040503050406030204" pitchFamily="18" charset="0"/>
                            </a:rPr>
                            <m:t>𝑥</m:t>
                          </m:r>
                          <m:r>
                            <a:rPr lang="en-US" altLang="en-US" i="1">
                              <a:solidFill>
                                <a:schemeClr val="tx1"/>
                              </a:solidFill>
                              <a:latin typeface="Cambria Math" panose="02040503050406030204" pitchFamily="18" charset="0"/>
                            </a:rPr>
                            <m:t>−1</m:t>
                          </m:r>
                        </m:num>
                        <m:den>
                          <m:r>
                            <a:rPr lang="en-US" altLang="en-US" i="1">
                              <a:solidFill>
                                <a:schemeClr val="tx1"/>
                              </a:solidFill>
                              <a:latin typeface="Cambria Math" panose="02040503050406030204" pitchFamily="18" charset="0"/>
                            </a:rPr>
                            <m:t>𝑥</m:t>
                          </m:r>
                          <m:r>
                            <a:rPr lang="en-US" altLang="en-US" i="1">
                              <a:solidFill>
                                <a:schemeClr val="tx1"/>
                              </a:solidFill>
                              <a:latin typeface="Cambria Math" panose="02040503050406030204" pitchFamily="18" charset="0"/>
                            </a:rPr>
                            <m:t>+1</m:t>
                          </m:r>
                        </m:den>
                      </m:f>
                      <m:r>
                        <a:rPr lang="en-US" altLang="en-US" b="0" i="1" smtClean="0">
                          <a:solidFill>
                            <a:schemeClr val="tx1"/>
                          </a:solidFill>
                          <a:latin typeface="Cambria Math" panose="02040503050406030204" pitchFamily="18" charset="0"/>
                        </a:rPr>
                        <m:t>,</m:t>
                      </m:r>
                      <m:r>
                        <a:rPr lang="en-US" altLang="en-US" b="0" i="1" smtClean="0">
                          <a:solidFill>
                            <a:schemeClr val="tx1"/>
                          </a:solidFill>
                          <a:latin typeface="Cambria Math" panose="02040503050406030204" pitchFamily="18" charset="0"/>
                        </a:rPr>
                        <m:t>𝑥</m:t>
                      </m:r>
                      <m:r>
                        <a:rPr lang="en-US" altLang="en-US" b="0" i="1" smtClean="0">
                          <a:solidFill>
                            <a:schemeClr val="tx1"/>
                          </a:solidFill>
                          <a:latin typeface="Cambria Math" panose="02040503050406030204" pitchFamily="18" charset="0"/>
                          <a:ea typeface="Cambria Math" panose="02040503050406030204" pitchFamily="18" charset="0"/>
                        </a:rPr>
                        <m:t>≠−1</m:t>
                      </m:r>
                    </m:oMath>
                  </m:oMathPara>
                </a14:m>
                <a:endParaRPr lang="en-US" dirty="0">
                  <a:solidFill>
                    <a:schemeClr val="tx1"/>
                  </a:solidFill>
                </a:endParaRPr>
              </a:p>
            </p:txBody>
          </p:sp>
        </mc:Choice>
        <mc:Fallback xmlns="">
          <p:sp>
            <p:nvSpPr>
              <p:cNvPr id="10" name="TextBox 9">
                <a:extLst>
                  <a:ext uri="{FF2B5EF4-FFF2-40B4-BE49-F238E27FC236}">
                    <a16:creationId xmlns:a16="http://schemas.microsoft.com/office/drawing/2014/main" id="{79C2A9CC-DAEA-48ED-B995-01B15C2AAF0A}"/>
                  </a:ext>
                </a:extLst>
              </p:cNvPr>
              <p:cNvSpPr txBox="1">
                <a:spLocks noRot="1" noChangeAspect="1" noMove="1" noResize="1" noEditPoints="1" noAdjustHandles="1" noChangeArrowheads="1" noChangeShapeType="1" noTextEdit="1"/>
              </p:cNvSpPr>
              <p:nvPr/>
            </p:nvSpPr>
            <p:spPr>
              <a:xfrm>
                <a:off x="3287806" y="5417807"/>
                <a:ext cx="4585446" cy="90896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0574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875">
                                            <p:txEl>
                                              <p:pRg st="2" end="2"/>
                                            </p:txEl>
                                          </p:spTgt>
                                        </p:tgtEl>
                                        <p:attrNameLst>
                                          <p:attrName>style.visibility</p:attrName>
                                        </p:attrNameLst>
                                      </p:cBhvr>
                                      <p:to>
                                        <p:strVal val="visible"/>
                                      </p:to>
                                    </p:set>
                                    <p:animEffect transition="in" filter="fade">
                                      <p:cBhvr>
                                        <p:cTn id="7" dur="500"/>
                                        <p:tgtEl>
                                          <p:spTgt spid="7987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875">
                                            <p:txEl>
                                              <p:pRg st="3" end="3"/>
                                            </p:txEl>
                                          </p:spTgt>
                                        </p:tgtEl>
                                        <p:attrNameLst>
                                          <p:attrName>style.visibility</p:attrName>
                                        </p:attrNameLst>
                                      </p:cBhvr>
                                      <p:to>
                                        <p:strVal val="visible"/>
                                      </p:to>
                                    </p:set>
                                    <p:animEffect transition="in" filter="fade">
                                      <p:cBhvr>
                                        <p:cTn id="12" dur="500"/>
                                        <p:tgtEl>
                                          <p:spTgt spid="7987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875">
                                            <p:txEl>
                                              <p:pRg st="4" end="4"/>
                                            </p:txEl>
                                          </p:spTgt>
                                        </p:tgtEl>
                                        <p:attrNameLst>
                                          <p:attrName>style.visibility</p:attrName>
                                        </p:attrNameLst>
                                      </p:cBhvr>
                                      <p:to>
                                        <p:strVal val="visible"/>
                                      </p:to>
                                    </p:set>
                                    <p:animEffect transition="in" filter="fade">
                                      <p:cBhvr>
                                        <p:cTn id="17" dur="500"/>
                                        <p:tgtEl>
                                          <p:spTgt spid="7987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9875">
                                            <p:txEl>
                                              <p:pRg st="5" end="5"/>
                                            </p:txEl>
                                          </p:spTgt>
                                        </p:tgtEl>
                                        <p:attrNameLst>
                                          <p:attrName>style.visibility</p:attrName>
                                        </p:attrNameLst>
                                      </p:cBhvr>
                                      <p:to>
                                        <p:strVal val="visible"/>
                                      </p:to>
                                    </p:set>
                                    <p:animEffect transition="in" filter="fade">
                                      <p:cBhvr>
                                        <p:cTn id="22" dur="500"/>
                                        <p:tgtEl>
                                          <p:spTgt spid="7987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par>
                                <p:cTn id="28" presetID="22" presetClass="entr" presetSubtype="1"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Multiplying Rational Expressions</a:t>
            </a:r>
          </a:p>
        </p:txBody>
      </p:sp>
      <p:sp>
        <p:nvSpPr>
          <p:cNvPr id="10243" name="Rectangle 3"/>
          <p:cNvSpPr>
            <a:spLocks noGrp="1" noChangeArrowheads="1"/>
          </p:cNvSpPr>
          <p:nvPr>
            <p:ph type="body" idx="1"/>
          </p:nvPr>
        </p:nvSpPr>
        <p:spPr/>
        <p:txBody>
          <a:bodyPr/>
          <a:lstStyle/>
          <a:p>
            <a:pPr marL="465138" indent="-465138"/>
            <a:r>
              <a:rPr lang="en-US" altLang="en-US"/>
              <a:t>1.  Factor all numerators and denominators completely.</a:t>
            </a:r>
          </a:p>
          <a:p>
            <a:pPr marL="465138" indent="-465138"/>
            <a:r>
              <a:rPr lang="en-US" altLang="en-US"/>
              <a:t>2.  Divide numerators and denominators by common factors.</a:t>
            </a:r>
          </a:p>
          <a:p>
            <a:pPr marL="465138" indent="-465138"/>
            <a:r>
              <a:rPr lang="en-US" altLang="en-US"/>
              <a:t>3.  Multiply the remaining factors in the numerators and multiply the remaining factors in the denominators.</a:t>
            </a:r>
          </a:p>
        </p:txBody>
      </p:sp>
    </p:spTree>
    <p:extLst>
      <p:ext uri="{BB962C8B-B14F-4D97-AF65-F5344CB8AC3E}">
        <p14:creationId xmlns:p14="http://schemas.microsoft.com/office/powerpoint/2010/main" val="1854210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Example 3:  Multiplying Rational Expressions</a:t>
            </a:r>
          </a:p>
        </p:txBody>
      </p:sp>
      <mc:AlternateContent xmlns:mc="http://schemas.openxmlformats.org/markup-compatibility/2006">
        <mc:Choice xmlns:a14="http://schemas.microsoft.com/office/drawing/2010/main" Requires="a14">
          <p:sp>
            <p:nvSpPr>
              <p:cNvPr id="82947" name="Rectangle 3"/>
              <p:cNvSpPr>
                <a:spLocks noGrp="1" noChangeArrowheads="1"/>
              </p:cNvSpPr>
              <p:nvPr>
                <p:ph type="body" idx="1"/>
              </p:nvPr>
            </p:nvSpPr>
            <p:spPr/>
            <p:txBody>
              <a:bodyPr/>
              <a:lstStyle/>
              <a:p>
                <a:pPr marL="0" indent="0"/>
                <a:r>
                  <a:rPr lang="en-US" altLang="en-US" dirty="0"/>
                  <a:t>Multiply:</a:t>
                </a:r>
              </a:p>
              <a:p>
                <a:pPr marL="0" indent="0"/>
                <a:endParaRPr lang="en-US" altLang="en-US" dirty="0"/>
              </a:p>
              <a:p>
                <a:pPr marL="0" indent="0"/>
                <a:r>
                  <a:rPr lang="en-US" altLang="en-US" dirty="0"/>
                  <a:t>Solution: Factor the numerators and the denominators:</a:t>
                </a:r>
              </a:p>
              <a:p>
                <a:pPr marL="0" indent="0"/>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m:t>
                      </m:r>
                      <m:f>
                        <m:fPr>
                          <m:ctrlPr>
                            <a:rPr lang="en-US" altLang="en-US" b="0" i="1" smtClean="0">
                              <a:latin typeface="Cambria Math"/>
                            </a:rPr>
                          </m:ctrlPr>
                        </m:fPr>
                        <m:num>
                          <m:r>
                            <a:rPr lang="en-US" altLang="en-US" b="0" i="1" smtClean="0">
                              <a:latin typeface="Cambria Math" panose="02040503050406030204" pitchFamily="18" charset="0"/>
                            </a:rPr>
                            <m:t>𝑥</m:t>
                          </m:r>
                          <m:r>
                            <a:rPr lang="en-US" altLang="en-US" b="0" i="1" smtClean="0">
                              <a:latin typeface="Cambria Math" panose="02040503050406030204" pitchFamily="18" charset="0"/>
                            </a:rPr>
                            <m:t>+3</m:t>
                          </m:r>
                        </m:num>
                        <m:den>
                          <m:r>
                            <a:rPr lang="en-US" altLang="en-US" b="0" i="1" smtClean="0">
                              <a:latin typeface="Cambria Math" panose="02040503050406030204" pitchFamily="18" charset="0"/>
                            </a:rPr>
                            <m:t>(</m:t>
                          </m:r>
                          <m:r>
                            <a:rPr lang="en-US" altLang="en-US" b="0" i="1" smtClean="0">
                              <a:latin typeface="Cambria Math" panose="02040503050406030204" pitchFamily="18" charset="0"/>
                            </a:rPr>
                            <m:t>𝑥</m:t>
                          </m:r>
                          <m:r>
                            <a:rPr lang="en-US" altLang="en-US" b="0" i="1" smtClean="0">
                              <a:latin typeface="Cambria Math" panose="02040503050406030204" pitchFamily="18" charset="0"/>
                            </a:rPr>
                            <m:t>+2)(</m:t>
                          </m:r>
                          <m:r>
                            <a:rPr lang="en-US" altLang="en-US" b="0" i="1" smtClean="0">
                              <a:latin typeface="Cambria Math" panose="02040503050406030204" pitchFamily="18" charset="0"/>
                            </a:rPr>
                            <m:t>𝑥</m:t>
                          </m:r>
                          <m:r>
                            <a:rPr lang="en-US" altLang="en-US" b="0" i="1" smtClean="0">
                              <a:latin typeface="Cambria Math" panose="02040503050406030204" pitchFamily="18" charset="0"/>
                            </a:rPr>
                            <m:t>−2)</m:t>
                          </m:r>
                        </m:den>
                      </m:f>
                      <m:r>
                        <a:rPr lang="en-US" altLang="en-US" b="0" i="1" smtClean="0">
                          <a:latin typeface="Cambria Math" panose="02040503050406030204" pitchFamily="18" charset="0"/>
                          <a:ea typeface="Cambria Math" panose="02040503050406030204" pitchFamily="18" charset="0"/>
                        </a:rPr>
                        <m:t>∙</m:t>
                      </m:r>
                      <m:f>
                        <m:fPr>
                          <m:ctrlPr>
                            <a:rPr lang="en-US" altLang="en-US" b="0" i="1" smtClean="0">
                              <a:latin typeface="Cambria Math"/>
                              <a:ea typeface="Cambria Math" panose="02040503050406030204" pitchFamily="18" charset="0"/>
                            </a:rPr>
                          </m:ctrlPr>
                        </m:fPr>
                        <m:num>
                          <m:r>
                            <a:rPr lang="en-US" altLang="en-US" b="0"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𝑥</m:t>
                          </m:r>
                          <m:r>
                            <a:rPr lang="en-US" altLang="en-US" b="0" i="1" smtClean="0">
                              <a:latin typeface="Cambria Math" panose="02040503050406030204" pitchFamily="18" charset="0"/>
                              <a:ea typeface="Cambria Math" panose="02040503050406030204" pitchFamily="18" charset="0"/>
                            </a:rPr>
                            <m:t>−3)(</m:t>
                          </m:r>
                          <m:r>
                            <a:rPr lang="en-US" altLang="en-US" b="0" i="1" smtClean="0">
                              <a:latin typeface="Cambria Math" panose="02040503050406030204" pitchFamily="18" charset="0"/>
                              <a:ea typeface="Cambria Math" panose="02040503050406030204" pitchFamily="18" charset="0"/>
                            </a:rPr>
                            <m:t>𝑥</m:t>
                          </m:r>
                          <m:r>
                            <a:rPr lang="en-US" altLang="en-US" b="0" i="1" smtClean="0">
                              <a:latin typeface="Cambria Math" panose="02040503050406030204" pitchFamily="18" charset="0"/>
                              <a:ea typeface="Cambria Math" panose="02040503050406030204" pitchFamily="18" charset="0"/>
                            </a:rPr>
                            <m:t>+2)</m:t>
                          </m:r>
                        </m:num>
                        <m:den>
                          <m:r>
                            <a:rPr lang="en-US" altLang="en-US" b="0"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𝑥</m:t>
                          </m:r>
                          <m:r>
                            <a:rPr lang="en-US" altLang="en-US" b="0" i="1" smtClean="0">
                              <a:latin typeface="Cambria Math" panose="02040503050406030204" pitchFamily="18" charset="0"/>
                              <a:ea typeface="Cambria Math" panose="02040503050406030204" pitchFamily="18" charset="0"/>
                            </a:rPr>
                            <m:t>+3)(</m:t>
                          </m:r>
                          <m:r>
                            <a:rPr lang="en-US" altLang="en-US" b="0" i="1" smtClean="0">
                              <a:latin typeface="Cambria Math" panose="02040503050406030204" pitchFamily="18" charset="0"/>
                              <a:ea typeface="Cambria Math" panose="02040503050406030204" pitchFamily="18" charset="0"/>
                            </a:rPr>
                            <m:t>𝑥</m:t>
                          </m:r>
                          <m:r>
                            <a:rPr lang="en-US" altLang="en-US" b="0" i="1" smtClean="0">
                              <a:latin typeface="Cambria Math" panose="02040503050406030204" pitchFamily="18" charset="0"/>
                              <a:ea typeface="Cambria Math" panose="02040503050406030204" pitchFamily="18" charset="0"/>
                            </a:rPr>
                            <m:t>+3)</m:t>
                          </m:r>
                        </m:den>
                      </m:f>
                    </m:oMath>
                  </m:oMathPara>
                </a14:m>
                <a:endParaRPr lang="en-US" altLang="en-US" dirty="0"/>
              </a:p>
              <a:p>
                <a:pPr marL="0" indent="0"/>
                <a:r>
                  <a:rPr lang="en-US" altLang="en-US" dirty="0"/>
                  <a:t>Because the denominator </a:t>
                </a:r>
                <a:r>
                  <a:rPr lang="en-US" altLang="en-US" dirty="0" smtClean="0"/>
                  <a:t>has factors of </a:t>
                </a:r>
                <a:r>
                  <a:rPr lang="en-US" altLang="en-US" dirty="0"/>
                  <a:t>(</a:t>
                </a:r>
                <a:r>
                  <a:rPr lang="en-US" altLang="en-US" i="1" dirty="0"/>
                  <a:t>x</a:t>
                </a:r>
                <a:r>
                  <a:rPr lang="en-US" altLang="en-US" dirty="0"/>
                  <a:t> + 2</a:t>
                </a:r>
                <a:r>
                  <a:rPr lang="en-US" altLang="en-US" dirty="0" smtClean="0"/>
                  <a:t>), (</a:t>
                </a:r>
                <a:r>
                  <a:rPr lang="en-US" altLang="en-US" i="1" dirty="0"/>
                  <a:t>x</a:t>
                </a:r>
                <a:r>
                  <a:rPr lang="en-US" altLang="en-US" dirty="0"/>
                  <a:t> – 2</a:t>
                </a:r>
                <a:r>
                  <a:rPr lang="en-US" altLang="en-US" dirty="0" smtClean="0"/>
                  <a:t>), </a:t>
                </a:r>
                <a:br>
                  <a:rPr lang="en-US" altLang="en-US" dirty="0" smtClean="0"/>
                </a:br>
                <a:r>
                  <a:rPr lang="en-US" altLang="en-US" dirty="0" smtClean="0"/>
                  <a:t>(</a:t>
                </a:r>
                <a:r>
                  <a:rPr lang="en-US" altLang="en-US" i="1" dirty="0"/>
                  <a:t>x</a:t>
                </a:r>
                <a:r>
                  <a:rPr lang="en-US" altLang="en-US" dirty="0"/>
                  <a:t> + 3</a:t>
                </a:r>
                <a:r>
                  <a:rPr lang="en-US" altLang="en-US" dirty="0" smtClean="0"/>
                  <a:t>), then </a:t>
                </a:r>
                <a:r>
                  <a:rPr lang="en-US" altLang="en-US" i="1" dirty="0" smtClean="0"/>
                  <a:t>x</a:t>
                </a:r>
                <a:r>
                  <a:rPr lang="en-US" altLang="en-US" dirty="0" smtClean="0"/>
                  <a:t> </a:t>
                </a:r>
                <a:r>
                  <a:rPr lang="en-US" altLang="en-US" dirty="0"/>
                  <a:t>≠ –2, </a:t>
                </a:r>
                <a:r>
                  <a:rPr lang="en-US" altLang="en-US" i="1" dirty="0"/>
                  <a:t>x </a:t>
                </a:r>
                <a:r>
                  <a:rPr lang="en-US" altLang="en-US" dirty="0"/>
                  <a:t>≠ 2, </a:t>
                </a:r>
                <a:r>
                  <a:rPr lang="en-US" altLang="en-US" i="1" dirty="0"/>
                  <a:t>x </a:t>
                </a:r>
                <a:r>
                  <a:rPr lang="en-US" altLang="en-US" dirty="0"/>
                  <a:t>≠ –</a:t>
                </a:r>
                <a:r>
                  <a:rPr lang="en-US" altLang="en-US" dirty="0" smtClean="0"/>
                  <a:t>3.</a:t>
                </a:r>
                <a:endParaRPr lang="en-US" altLang="en-US" dirty="0"/>
              </a:p>
              <a:p>
                <a:pPr marL="0" indent="0"/>
                <a14:m>
                  <m:oMathPara xmlns:m="http://schemas.openxmlformats.org/officeDocument/2006/math">
                    <m:oMathParaPr>
                      <m:jc m:val="centerGroup"/>
                    </m:oMathParaPr>
                    <m:oMath xmlns:m="http://schemas.openxmlformats.org/officeDocument/2006/math">
                      <m:r>
                        <a:rPr lang="en-US" altLang="en-US" i="1">
                          <a:latin typeface="Cambria Math" panose="02040503050406030204" pitchFamily="18" charset="0"/>
                        </a:rPr>
                        <m:t>=</m:t>
                      </m:r>
                      <m:f>
                        <m:fPr>
                          <m:ctrlPr>
                            <a:rPr lang="en-US" altLang="en-US" i="1">
                              <a:latin typeface="Cambria Math"/>
                            </a:rPr>
                          </m:ctrlPr>
                        </m:fPr>
                        <m:num>
                          <m:r>
                            <a:rPr lang="en-US" altLang="en-US" i="1">
                              <a:latin typeface="Cambria Math" panose="02040503050406030204" pitchFamily="18" charset="0"/>
                            </a:rPr>
                            <m:t>𝑥</m:t>
                          </m:r>
                          <m:r>
                            <a:rPr lang="en-US" altLang="en-US" i="1">
                              <a:latin typeface="Cambria Math" panose="02040503050406030204" pitchFamily="18" charset="0"/>
                            </a:rPr>
                            <m:t>+3</m:t>
                          </m:r>
                        </m:num>
                        <m:den>
                          <m:r>
                            <a:rPr lang="en-US" altLang="en-US" i="1">
                              <a:latin typeface="Cambria Math" panose="02040503050406030204" pitchFamily="18" charset="0"/>
                            </a:rPr>
                            <m:t>(</m:t>
                          </m:r>
                          <m:r>
                            <a:rPr lang="en-US" altLang="en-US" i="1">
                              <a:latin typeface="Cambria Math" panose="02040503050406030204" pitchFamily="18" charset="0"/>
                            </a:rPr>
                            <m:t>𝑥</m:t>
                          </m:r>
                          <m:r>
                            <a:rPr lang="en-US" altLang="en-US" i="1">
                              <a:latin typeface="Cambria Math" panose="02040503050406030204" pitchFamily="18" charset="0"/>
                            </a:rPr>
                            <m:t>+2)(</m:t>
                          </m:r>
                          <m:r>
                            <a:rPr lang="en-US" altLang="en-US" i="1">
                              <a:latin typeface="Cambria Math" panose="02040503050406030204" pitchFamily="18" charset="0"/>
                            </a:rPr>
                            <m:t>𝑥</m:t>
                          </m:r>
                          <m:r>
                            <a:rPr lang="en-US" altLang="en-US" i="1">
                              <a:latin typeface="Cambria Math" panose="02040503050406030204" pitchFamily="18" charset="0"/>
                            </a:rPr>
                            <m:t>−2)</m:t>
                          </m:r>
                        </m:den>
                      </m:f>
                      <m:r>
                        <a:rPr lang="en-US" altLang="en-US" i="1">
                          <a:latin typeface="Cambria Math" panose="02040503050406030204" pitchFamily="18" charset="0"/>
                          <a:ea typeface="Cambria Math" panose="02040503050406030204" pitchFamily="18" charset="0"/>
                        </a:rPr>
                        <m:t>∙</m:t>
                      </m:r>
                      <m:f>
                        <m:fPr>
                          <m:ctrlPr>
                            <a:rPr lang="en-US" altLang="en-US" i="1">
                              <a:latin typeface="Cambria Math"/>
                              <a:ea typeface="Cambria Math" panose="02040503050406030204" pitchFamily="18" charset="0"/>
                            </a:rPr>
                          </m:ctrlPr>
                        </m:fPr>
                        <m:num>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𝑥</m:t>
                          </m:r>
                          <m:r>
                            <a:rPr lang="en-US" altLang="en-US" i="1">
                              <a:latin typeface="Cambria Math" panose="02040503050406030204" pitchFamily="18" charset="0"/>
                              <a:ea typeface="Cambria Math" panose="02040503050406030204" pitchFamily="18" charset="0"/>
                            </a:rPr>
                            <m:t>−3)(</m:t>
                          </m:r>
                          <m:r>
                            <a:rPr lang="en-US" altLang="en-US" i="1">
                              <a:latin typeface="Cambria Math" panose="02040503050406030204" pitchFamily="18" charset="0"/>
                              <a:ea typeface="Cambria Math" panose="02040503050406030204" pitchFamily="18" charset="0"/>
                            </a:rPr>
                            <m:t>𝑥</m:t>
                          </m:r>
                          <m:r>
                            <a:rPr lang="en-US" altLang="en-US" i="1">
                              <a:latin typeface="Cambria Math" panose="02040503050406030204" pitchFamily="18" charset="0"/>
                              <a:ea typeface="Cambria Math" panose="02040503050406030204" pitchFamily="18" charset="0"/>
                            </a:rPr>
                            <m:t>+2)</m:t>
                          </m:r>
                        </m:num>
                        <m:den>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𝑥</m:t>
                          </m:r>
                          <m:r>
                            <a:rPr lang="en-US" altLang="en-US" i="1">
                              <a:latin typeface="Cambria Math" panose="02040503050406030204" pitchFamily="18" charset="0"/>
                              <a:ea typeface="Cambria Math" panose="02040503050406030204" pitchFamily="18" charset="0"/>
                            </a:rPr>
                            <m:t>+3)(</m:t>
                          </m:r>
                          <m:r>
                            <a:rPr lang="en-US" altLang="en-US" i="1">
                              <a:latin typeface="Cambria Math" panose="02040503050406030204" pitchFamily="18" charset="0"/>
                              <a:ea typeface="Cambria Math" panose="02040503050406030204" pitchFamily="18" charset="0"/>
                            </a:rPr>
                            <m:t>𝑥</m:t>
                          </m:r>
                          <m:r>
                            <a:rPr lang="en-US" altLang="en-US" i="1">
                              <a:latin typeface="Cambria Math" panose="02040503050406030204" pitchFamily="18" charset="0"/>
                              <a:ea typeface="Cambria Math" panose="02040503050406030204" pitchFamily="18" charset="0"/>
                            </a:rPr>
                            <m:t>+3)</m:t>
                          </m:r>
                        </m:den>
                      </m:f>
                    </m:oMath>
                  </m:oMathPara>
                </a14:m>
                <a:endParaRPr lang="en-US" altLang="en-US" dirty="0"/>
              </a:p>
            </p:txBody>
          </p:sp>
        </mc:Choice>
        <mc:Fallback>
          <p:sp>
            <p:nvSpPr>
              <p:cNvPr id="82947" name="Rectangle 3"/>
              <p:cNvSpPr>
                <a:spLocks noGrp="1" noRot="1" noChangeAspect="1" noMove="1" noResize="1" noEditPoints="1" noAdjustHandles="1" noChangeArrowheads="1" noChangeShapeType="1" noTextEdit="1"/>
              </p:cNvSpPr>
              <p:nvPr>
                <p:ph type="body" idx="1"/>
              </p:nvPr>
            </p:nvSpPr>
            <p:spPr>
              <a:blipFill rotWithShape="1">
                <a:blip r:embed="rId2"/>
                <a:stretch>
                  <a:fillRect l="-1401" t="-1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D89B4ABA-77B6-4E32-B634-CC102260CE86}"/>
                  </a:ext>
                </a:extLst>
              </p:cNvPr>
              <p:cNvSpPr txBox="1"/>
              <p:nvPr/>
            </p:nvSpPr>
            <p:spPr>
              <a:xfrm>
                <a:off x="1619115" y="1071928"/>
                <a:ext cx="3436211" cy="964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r>
                            <a:rPr lang="en-US" i="1">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+3</m:t>
                          </m:r>
                        </m:num>
                        <m:den>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𝑥</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−4</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𝑥</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−6</m:t>
                          </m:r>
                        </m:num>
                        <m:den>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𝑥</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+6</m:t>
                          </m:r>
                          <m:r>
                            <a:rPr lang="en-US" i="1">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+9</m:t>
                          </m:r>
                        </m:den>
                      </m:f>
                    </m:oMath>
                  </m:oMathPara>
                </a14:m>
                <a:endParaRPr lang="en-US" dirty="0">
                  <a:solidFill>
                    <a:schemeClr val="tx1"/>
                  </a:solidFill>
                </a:endParaRPr>
              </a:p>
            </p:txBody>
          </p:sp>
        </mc:Choice>
        <mc:Fallback xmlns="">
          <p:sp>
            <p:nvSpPr>
              <p:cNvPr id="8" name="TextBox 7">
                <a:extLst>
                  <a:ext uri="{FF2B5EF4-FFF2-40B4-BE49-F238E27FC236}">
                    <a16:creationId xmlns:a16="http://schemas.microsoft.com/office/drawing/2014/main" id="{D89B4ABA-77B6-4E32-B634-CC102260CE86}"/>
                  </a:ext>
                </a:extLst>
              </p:cNvPr>
              <p:cNvSpPr txBox="1">
                <a:spLocks noRot="1" noChangeAspect="1" noMove="1" noResize="1" noEditPoints="1" noAdjustHandles="1" noChangeArrowheads="1" noChangeShapeType="1" noTextEdit="1"/>
              </p:cNvSpPr>
              <p:nvPr/>
            </p:nvSpPr>
            <p:spPr>
              <a:xfrm>
                <a:off x="1619115" y="1071928"/>
                <a:ext cx="3436211" cy="964110"/>
              </a:xfrm>
              <a:prstGeom prst="rect">
                <a:avLst/>
              </a:prstGeom>
              <a:blipFill>
                <a:blip r:embed="rId3"/>
                <a:stretch>
                  <a:fillRect b="-6494"/>
                </a:stretch>
              </a:blipFill>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xmlns="" id="{FDB876D5-AED3-468D-9686-90992A052EB2}"/>
              </a:ext>
            </a:extLst>
          </p:cNvPr>
          <p:cNvCxnSpPr>
            <a:cxnSpLocks noChangeShapeType="1"/>
          </p:cNvCxnSpPr>
          <p:nvPr/>
        </p:nvCxnSpPr>
        <p:spPr bwMode="auto">
          <a:xfrm flipV="1">
            <a:off x="2536644" y="5061675"/>
            <a:ext cx="885825" cy="317500"/>
          </a:xfrm>
          <a:prstGeom prst="line">
            <a:avLst/>
          </a:prstGeom>
          <a:noFill/>
          <a:ln w="28575" algn="ctr">
            <a:solidFill>
              <a:srgbClr val="0000FF"/>
            </a:solidFill>
            <a:round/>
            <a:headEnd/>
            <a:tailEnd/>
          </a:ln>
        </p:spPr>
      </p:cxnSp>
      <p:cxnSp>
        <p:nvCxnSpPr>
          <p:cNvPr id="12" name="Straight Connector 11">
            <a:extLst>
              <a:ext uri="{FF2B5EF4-FFF2-40B4-BE49-F238E27FC236}">
                <a16:creationId xmlns:a16="http://schemas.microsoft.com/office/drawing/2014/main" xmlns="" id="{A792F105-0A7F-4CF3-8522-A451B8D013A5}"/>
              </a:ext>
            </a:extLst>
          </p:cNvPr>
          <p:cNvCxnSpPr>
            <a:cxnSpLocks noChangeShapeType="1"/>
          </p:cNvCxnSpPr>
          <p:nvPr/>
        </p:nvCxnSpPr>
        <p:spPr bwMode="auto">
          <a:xfrm flipV="1">
            <a:off x="6276433" y="4504463"/>
            <a:ext cx="885825" cy="317500"/>
          </a:xfrm>
          <a:prstGeom prst="line">
            <a:avLst/>
          </a:prstGeom>
          <a:noFill/>
          <a:ln w="28575" algn="ctr">
            <a:solidFill>
              <a:srgbClr val="0000FF"/>
            </a:solidFill>
            <a:round/>
            <a:headEnd/>
            <a:tailEnd/>
          </a:ln>
        </p:spPr>
      </p:cxnSp>
      <p:cxnSp>
        <p:nvCxnSpPr>
          <p:cNvPr id="13" name="Straight Connector 12">
            <a:extLst>
              <a:ext uri="{FF2B5EF4-FFF2-40B4-BE49-F238E27FC236}">
                <a16:creationId xmlns:a16="http://schemas.microsoft.com/office/drawing/2014/main" xmlns="" id="{8C4A5C2E-DA50-4577-BDA3-CE5BC263CFC0}"/>
              </a:ext>
            </a:extLst>
          </p:cNvPr>
          <p:cNvCxnSpPr>
            <a:cxnSpLocks noChangeShapeType="1"/>
          </p:cNvCxnSpPr>
          <p:nvPr/>
        </p:nvCxnSpPr>
        <p:spPr bwMode="auto">
          <a:xfrm flipV="1">
            <a:off x="5040925" y="5025163"/>
            <a:ext cx="884237" cy="317500"/>
          </a:xfrm>
          <a:prstGeom prst="line">
            <a:avLst/>
          </a:prstGeom>
          <a:noFill/>
          <a:ln w="28575" algn="ctr">
            <a:solidFill>
              <a:srgbClr val="0000FF"/>
            </a:solidFill>
            <a:round/>
            <a:headEnd/>
            <a:tailEnd/>
          </a:ln>
        </p:spPr>
      </p:cxnSp>
      <p:cxnSp>
        <p:nvCxnSpPr>
          <p:cNvPr id="14" name="Straight Connector 13">
            <a:extLst>
              <a:ext uri="{FF2B5EF4-FFF2-40B4-BE49-F238E27FC236}">
                <a16:creationId xmlns:a16="http://schemas.microsoft.com/office/drawing/2014/main" xmlns="" id="{F7D1D4E3-CFD5-4EEF-A226-4B36A79854F1}"/>
              </a:ext>
            </a:extLst>
          </p:cNvPr>
          <p:cNvCxnSpPr>
            <a:cxnSpLocks noChangeShapeType="1"/>
          </p:cNvCxnSpPr>
          <p:nvPr/>
        </p:nvCxnSpPr>
        <p:spPr bwMode="auto">
          <a:xfrm flipV="1">
            <a:off x="3103382" y="4504463"/>
            <a:ext cx="885825" cy="317500"/>
          </a:xfrm>
          <a:prstGeom prst="line">
            <a:avLst/>
          </a:prstGeom>
          <a:noFill/>
          <a:ln w="28575" algn="ctr">
            <a:solidFill>
              <a:srgbClr val="0000FF"/>
            </a:solidFill>
            <a:round/>
            <a:headEnd/>
            <a:tailEnd/>
          </a:ln>
        </p:spPr>
      </p:cxn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xmlns="" id="{E03D8DB1-1744-4A89-8D11-6C82DFAAE4E3}"/>
                  </a:ext>
                </a:extLst>
              </p:cNvPr>
              <p:cNvSpPr txBox="1"/>
              <p:nvPr/>
            </p:nvSpPr>
            <p:spPr>
              <a:xfrm>
                <a:off x="1448627" y="5424993"/>
                <a:ext cx="7184595" cy="97821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smtClean="0">
                              <a:solidFill>
                                <a:schemeClr val="tx1"/>
                              </a:solidFill>
                              <a:latin typeface="Cambria Math"/>
                            </a:rPr>
                          </m:ctrlPr>
                        </m:fPr>
                        <m:num>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−3</m:t>
                          </m:r>
                        </m:num>
                        <m:den>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+3)</m:t>
                          </m:r>
                        </m:den>
                      </m:f>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ea typeface="Cambria Math" panose="02040503050406030204" pitchFamily="18" charset="0"/>
                        </a:rPr>
                        <m:t>≠−3,</m:t>
                      </m:r>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−2,</m:t>
                      </m:r>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a:ea typeface="Cambria Math" panose="02040503050406030204" pitchFamily="18" charset="0"/>
                        </a:rPr>
                        <m:t>2</m:t>
                      </m:r>
                    </m:oMath>
                  </m:oMathPara>
                </a14:m>
                <a:endParaRPr lang="en-US" dirty="0">
                  <a:solidFill>
                    <a:schemeClr val="tx1"/>
                  </a:solidFill>
                </a:endParaRPr>
              </a:p>
            </p:txBody>
          </p:sp>
        </mc:Choice>
        <mc:Fallback>
          <p:sp>
            <p:nvSpPr>
              <p:cNvPr id="17" name="TextBox 16">
                <a:extLst>
                  <a:ext uri="{FF2B5EF4-FFF2-40B4-BE49-F238E27FC236}">
                    <a16:creationId xmlns:a16="http://schemas.microsoft.com/office/drawing/2014/main" xmlns:a14="http://schemas.microsoft.com/office/drawing/2010/main" xmlns="" id="{E03D8DB1-1744-4A89-8D11-6C82DFAAE4E3}"/>
                  </a:ext>
                </a:extLst>
              </p:cNvPr>
              <p:cNvSpPr txBox="1">
                <a:spLocks noRot="1" noChangeAspect="1" noMove="1" noResize="1" noEditPoints="1" noAdjustHandles="1" noChangeArrowheads="1" noChangeShapeType="1" noTextEdit="1"/>
              </p:cNvSpPr>
              <p:nvPr/>
            </p:nvSpPr>
            <p:spPr>
              <a:xfrm>
                <a:off x="1448627" y="5424993"/>
                <a:ext cx="7184595" cy="978217"/>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0160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947">
                                            <p:txEl>
                                              <p:pRg st="2" end="2"/>
                                            </p:txEl>
                                          </p:spTgt>
                                        </p:tgtEl>
                                        <p:attrNameLst>
                                          <p:attrName>style.visibility</p:attrName>
                                        </p:attrNameLst>
                                      </p:cBhvr>
                                      <p:to>
                                        <p:strVal val="visible"/>
                                      </p:to>
                                    </p:set>
                                    <p:animEffect transition="in" filter="fade">
                                      <p:cBhvr>
                                        <p:cTn id="7" dur="500"/>
                                        <p:tgtEl>
                                          <p:spTgt spid="8294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947">
                                            <p:txEl>
                                              <p:pRg st="3" end="3"/>
                                            </p:txEl>
                                          </p:spTgt>
                                        </p:tgtEl>
                                        <p:attrNameLst>
                                          <p:attrName>style.visibility</p:attrName>
                                        </p:attrNameLst>
                                      </p:cBhvr>
                                      <p:to>
                                        <p:strVal val="visible"/>
                                      </p:to>
                                    </p:set>
                                    <p:animEffect transition="in" filter="fade">
                                      <p:cBhvr>
                                        <p:cTn id="12" dur="500"/>
                                        <p:tgtEl>
                                          <p:spTgt spid="8294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947">
                                            <p:txEl>
                                              <p:pRg st="4" end="4"/>
                                            </p:txEl>
                                          </p:spTgt>
                                        </p:tgtEl>
                                        <p:attrNameLst>
                                          <p:attrName>style.visibility</p:attrName>
                                        </p:attrNameLst>
                                      </p:cBhvr>
                                      <p:to>
                                        <p:strVal val="visible"/>
                                      </p:to>
                                    </p:set>
                                    <p:animEffect transition="in" filter="fade">
                                      <p:cBhvr>
                                        <p:cTn id="17" dur="500"/>
                                        <p:tgtEl>
                                          <p:spTgt spid="8294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947">
                                            <p:txEl>
                                              <p:pRg st="5" end="5"/>
                                            </p:txEl>
                                          </p:spTgt>
                                        </p:tgtEl>
                                        <p:attrNameLst>
                                          <p:attrName>style.visibility</p:attrName>
                                        </p:attrNameLst>
                                      </p:cBhvr>
                                      <p:to>
                                        <p:strVal val="visible"/>
                                      </p:to>
                                    </p:set>
                                    <p:animEffect transition="in" filter="fade">
                                      <p:cBhvr>
                                        <p:cTn id="22" dur="500"/>
                                        <p:tgtEl>
                                          <p:spTgt spid="8294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22" presetClass="entr" presetSubtype="4"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par>
                                <p:cTn id="36" presetID="22" presetClass="entr" presetSubtype="4"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Example 3:  Multiplying Rational Expressions (continued)</a:t>
            </a:r>
          </a:p>
        </p:txBody>
      </p:sp>
      <p:sp>
        <p:nvSpPr>
          <p:cNvPr id="82947" name="Rectangle 3"/>
          <p:cNvSpPr>
            <a:spLocks noGrp="1" noChangeArrowheads="1"/>
          </p:cNvSpPr>
          <p:nvPr>
            <p:ph type="body" idx="1"/>
          </p:nvPr>
        </p:nvSpPr>
        <p:spPr/>
        <p:txBody>
          <a:bodyPr/>
          <a:lstStyle/>
          <a:p>
            <a:pPr marL="0" indent="0"/>
            <a:r>
              <a:rPr lang="en-US" altLang="en-US" dirty="0"/>
              <a:t>Multiply the remaining factors in the numerators and denominators. </a:t>
            </a:r>
          </a:p>
          <a:p>
            <a:pPr marL="0" indent="0"/>
            <a:endParaRPr lang="en-US" altLang="en-US" dirty="0"/>
          </a:p>
          <a:p>
            <a:pPr marL="0" indent="0"/>
            <a:endParaRPr lang="en-US" altLang="en-US" dirty="0"/>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xmlns="" id="{E03D8DB1-1744-4A89-8D11-6C82DFAAE4E3}"/>
                  </a:ext>
                </a:extLst>
              </p:cNvPr>
              <p:cNvSpPr txBox="1"/>
              <p:nvPr/>
            </p:nvSpPr>
            <p:spPr>
              <a:xfrm>
                <a:off x="378823" y="2159279"/>
                <a:ext cx="8347166" cy="97821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−3</m:t>
                          </m:r>
                        </m:num>
                        <m:den>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+3)</m:t>
                          </m:r>
                        </m:den>
                      </m:f>
                      <m:r>
                        <a:rPr lang="en-US" b="0" i="1"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−3</m:t>
                          </m:r>
                        </m:num>
                        <m:den>
                          <m:sSup>
                            <m:sSupPr>
                              <m:ctrlPr>
                                <a:rPr lang="en-US" i="1" smtClean="0">
                                  <a:solidFill>
                                    <a:schemeClr val="tx1"/>
                                  </a:solidFill>
                                  <a:latin typeface="Cambria Math"/>
                                </a:rPr>
                              </m:ctrlPr>
                            </m:sSupPr>
                            <m:e>
                              <m:r>
                                <a:rPr lang="en-US" i="1" smtClean="0">
                                  <a:solidFill>
                                    <a:schemeClr val="tx1"/>
                                  </a:solidFill>
                                  <a:latin typeface="Cambria Math" panose="02040503050406030204" pitchFamily="18" charset="0"/>
                                </a:rPr>
                                <m:t>𝑥</m:t>
                              </m:r>
                            </m:e>
                            <m:sup>
                              <m:r>
                                <a:rPr lang="en-US" i="1" smtClean="0">
                                  <a:solidFill>
                                    <a:schemeClr val="tx1"/>
                                  </a:solidFill>
                                  <a:latin typeface="Cambria Math" panose="02040503050406030204" pitchFamily="18" charset="0"/>
                                </a:rPr>
                                <m:t>2</m:t>
                              </m:r>
                            </m:sup>
                          </m:sSup>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−6</m:t>
                          </m:r>
                        </m:den>
                      </m:f>
                      <m:r>
                        <a:rPr lang="en-US" b="0" i="1" smtClean="0">
                          <a:solidFill>
                            <a:schemeClr val="tx1"/>
                          </a:solidFill>
                          <a:latin typeface="Cambria Math"/>
                        </a:rPr>
                        <m:t>, </m:t>
                      </m:r>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ea typeface="Cambria Math" panose="02040503050406030204" pitchFamily="18" charset="0"/>
                        </a:rPr>
                        <m:t>≠−3,</m:t>
                      </m:r>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ea typeface="Cambria Math" panose="02040503050406030204" pitchFamily="18" charset="0"/>
                        </a:rPr>
                        <m:t>≠−2,</m:t>
                      </m:r>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a:ea typeface="Cambria Math" panose="02040503050406030204" pitchFamily="18" charset="0"/>
                        </a:rPr>
                        <m:t>2</m:t>
                      </m:r>
                    </m:oMath>
                  </m:oMathPara>
                </a14:m>
                <a:endParaRPr lang="en-US" dirty="0">
                  <a:solidFill>
                    <a:schemeClr val="tx1"/>
                  </a:solidFill>
                </a:endParaRPr>
              </a:p>
            </p:txBody>
          </p:sp>
        </mc:Choice>
        <mc:Fallback>
          <p:sp>
            <p:nvSpPr>
              <p:cNvPr id="17" name="TextBox 16">
                <a:extLst>
                  <a:ext uri="{FF2B5EF4-FFF2-40B4-BE49-F238E27FC236}">
                    <a16:creationId xmlns:a16="http://schemas.microsoft.com/office/drawing/2014/main" xmlns:a14="http://schemas.microsoft.com/office/drawing/2010/main" xmlns="" id="{E03D8DB1-1744-4A89-8D11-6C82DFAAE4E3}"/>
                  </a:ext>
                </a:extLst>
              </p:cNvPr>
              <p:cNvSpPr txBox="1">
                <a:spLocks noRot="1" noChangeAspect="1" noMove="1" noResize="1" noEditPoints="1" noAdjustHandles="1" noChangeArrowheads="1" noChangeShapeType="1" noTextEdit="1"/>
              </p:cNvSpPr>
              <p:nvPr/>
            </p:nvSpPr>
            <p:spPr>
              <a:xfrm>
                <a:off x="378823" y="2159279"/>
                <a:ext cx="8347166" cy="978217"/>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030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956&quot;/&gt;&lt;/object&gt;&lt;object type=&quot;3&quot; unique_id=&quot;10005&quot;&gt;&lt;property id=&quot;20148&quot; value=&quot;5&quot;/&gt;&lt;property id=&quot;20300&quot; value=&quot;Slide 2&quot;/&gt;&lt;property id=&quot;20307&quot; value=&quot;861&quot;/&gt;&lt;/object&gt;&lt;object type=&quot;3&quot; unique_id=&quot;10006&quot;&gt;&lt;property id=&quot;20148&quot; value=&quot;5&quot;/&gt;&lt;property id=&quot;20300&quot; value=&quot;Slide 3&quot;/&gt;&lt;property id=&quot;20307&quot; value=&quot;942&quot;/&gt;&lt;/object&gt;&lt;object type=&quot;3&quot; unique_id=&quot;10008&quot;&gt;&lt;property id=&quot;20148&quot; value=&quot;5&quot;/&gt;&lt;property id=&quot;20300&quot; value=&quot;Slide 4 - &amp;quot;Plotting Points in the Rectangle Coordinate System&amp;quot;&quot;/&gt;&lt;property id=&quot;20307&quot; value=&quot;957&quot;/&gt;&lt;/object&gt;&lt;object type=&quot;3&quot; unique_id=&quot;10018&quot;&gt;&lt;property id=&quot;20148&quot; value=&quot;5&quot;/&gt;&lt;property id=&quot;20300&quot; value=&quot;Slide 5&quot;/&gt;&lt;property id=&quot;20307&quot; value=&quot;958&quot;/&gt;&lt;/object&gt;&lt;/object&gt;&lt;/object&gt;&lt;/database&gt;"/>
</p:tagLst>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2400" b="0" i="0" u="none" strike="noStrike" cap="none" normalizeH="0" baseline="0" smtClean="0">
            <a:ln>
              <a:noFill/>
            </a:ln>
            <a:solidFill>
              <a:srgbClr val="3333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2400" b="0" i="0" u="none" strike="noStrike" cap="none" normalizeH="0" baseline="0" smtClean="0">
            <a:ln>
              <a:noFill/>
            </a:ln>
            <a:solidFill>
              <a:srgbClr val="3333FF"/>
            </a:solidFill>
            <a:effectLst/>
            <a:latin typeface="Arial" charset="0"/>
          </a:defRPr>
        </a:defPPr>
      </a:lstStyle>
    </a:lnDef>
    <a:txDef>
      <a:spPr>
        <a:noFill/>
      </a:spPr>
      <a:bodyPr wrap="square" rtlCol="0">
        <a:spAutoFit/>
      </a:bodyPr>
      <a:lstStyle>
        <a:defPPr algn="l">
          <a:defRPr dirty="0" smtClean="0">
            <a:solidFill>
              <a:schemeClr val="tx1"/>
            </a:solidFill>
          </a:defRPr>
        </a:defPPr>
      </a:lstStyle>
    </a:tx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Custom Design 13">
        <a:dk1>
          <a:srgbClr val="000000"/>
        </a:dk1>
        <a:lt1>
          <a:srgbClr val="C0C0C0"/>
        </a:lt1>
        <a:dk2>
          <a:srgbClr val="000000"/>
        </a:dk2>
        <a:lt2>
          <a:srgbClr val="808080"/>
        </a:lt2>
        <a:accent1>
          <a:srgbClr val="BBE0E3"/>
        </a:accent1>
        <a:accent2>
          <a:srgbClr val="333399"/>
        </a:accent2>
        <a:accent3>
          <a:srgbClr val="DCDC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
      <a:clrScheme name="3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19208</TotalTime>
  <Words>2215</Words>
  <Application>Microsoft Office PowerPoint</Application>
  <PresentationFormat>Letter Paper (8.5x11 in)</PresentationFormat>
  <Paragraphs>154</Paragraphs>
  <Slides>26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Cambria Math</vt:lpstr>
      <vt:lpstr>Calibri</vt:lpstr>
      <vt:lpstr>Tahoma</vt:lpstr>
      <vt:lpstr>Times New Roman</vt:lpstr>
      <vt:lpstr>Arial Narrow</vt:lpstr>
      <vt:lpstr>3_Custom Design</vt:lpstr>
      <vt:lpstr>PowerPoint Presentation</vt:lpstr>
      <vt:lpstr>Objectives</vt:lpstr>
      <vt:lpstr>Rational Expressions</vt:lpstr>
      <vt:lpstr>Example 1c:  Excluding Numbers from the Domain</vt:lpstr>
      <vt:lpstr>Simplifying Rational Expressions</vt:lpstr>
      <vt:lpstr>Example 2b:  Simplifying Rational Expressions</vt:lpstr>
      <vt:lpstr>Multiplying Rational Expressions</vt:lpstr>
      <vt:lpstr>Example 3:  Multiplying Rational Expressions</vt:lpstr>
      <vt:lpstr>Example 3:  Multiplying Rational Expressions (continued)</vt:lpstr>
      <vt:lpstr>Dividing Rational Expressions</vt:lpstr>
      <vt:lpstr>Example 4:  Dividing Rational Expressions</vt:lpstr>
      <vt:lpstr>Example 4:  Dividing Rational Expressions  (continued)</vt:lpstr>
      <vt:lpstr>Adding and Subtracting Rational Expressions with the Same Denominator</vt:lpstr>
      <vt:lpstr>Example 5:  Subtracting Rational Expressions with the Same Denominator</vt:lpstr>
      <vt:lpstr>Finding the Least Common Denominator (LCD)</vt:lpstr>
      <vt:lpstr>Adding and  Subtracting Rational Expressions That Have Different Denominators</vt:lpstr>
      <vt:lpstr>Example 10:  Subtracting Rational Expressions with Different Denominators</vt:lpstr>
      <vt:lpstr>Example 10:  Subtracting Rational Expressions with Different Denominators  (continued)</vt:lpstr>
      <vt:lpstr>Example 10:  Subtracting Rational Expressions with Different Denominators  (continued)</vt:lpstr>
      <vt:lpstr>Complex Rational Expressions</vt:lpstr>
      <vt:lpstr>Example 12:  Simplifying a Complex Rational Expression</vt:lpstr>
      <vt:lpstr>Example 12:  Simplifying a Complex Rational Expression (continued)</vt:lpstr>
      <vt:lpstr>Fractional Expressions in Calculus</vt:lpstr>
      <vt:lpstr>Example 13:  Simplifying a Fractional Expression Containing Radicals</vt:lpstr>
      <vt:lpstr>Rationalizing the Numerator</vt:lpstr>
      <vt:lpstr>Example 14: Rationalizing a Numerator</vt:lpstr>
    </vt:vector>
  </TitlesOfParts>
  <Company>Copyright © 2022, 2018, 2014 Pearson Education,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8th Edition</dc:title>
  <dc:creator>Robert Blitzer</dc:creator>
  <cp:lastModifiedBy>Christi Verity</cp:lastModifiedBy>
  <cp:revision>1173</cp:revision>
  <cp:lastPrinted>2001-11-04T00:51:13Z</cp:lastPrinted>
  <dcterms:created xsi:type="dcterms:W3CDTF">2005-02-25T19:46:41Z</dcterms:created>
  <dcterms:modified xsi:type="dcterms:W3CDTF">2022-12-17T03:48:16Z</dcterms:modified>
</cp:coreProperties>
</file>