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1005" r:id="rId2"/>
    <p:sldId id="1066" r:id="rId3"/>
    <p:sldId id="1067" r:id="rId4"/>
    <p:sldId id="1068" r:id="rId5"/>
    <p:sldId id="1069" r:id="rId6"/>
    <p:sldId id="1062" r:id="rId7"/>
    <p:sldId id="1070" r:id="rId8"/>
    <p:sldId id="1071" r:id="rId9"/>
    <p:sldId id="1072" r:id="rId10"/>
    <p:sldId id="1073" r:id="rId11"/>
    <p:sldId id="1074" r:id="rId12"/>
    <p:sldId id="1075" r:id="rId13"/>
    <p:sldId id="1076" r:id="rId14"/>
    <p:sldId id="1077" r:id="rId15"/>
    <p:sldId id="1078" r:id="rId16"/>
    <p:sldId id="1079" r:id="rId17"/>
    <p:sldId id="1080" r:id="rId18"/>
    <p:sldId id="1081" r:id="rId19"/>
    <p:sldId id="1082" r:id="rId20"/>
    <p:sldId id="1083" r:id="rId21"/>
    <p:sldId id="1084" r:id="rId22"/>
    <p:sldId id="1085" r:id="rId23"/>
  </p:sldIdLst>
  <p:sldSz cx="9144000" cy="6858000" type="letter"/>
  <p:notesSz cx="6858000" cy="9144000"/>
  <p:embeddedFontLst>
    <p:embeddedFont>
      <p:font typeface="Cambria Math" pitchFamily="18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  <p:embeddedFont>
      <p:font typeface="Arial Narrow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5" d="100"/>
          <a:sy n="75" d="100"/>
        </p:scale>
        <p:origin x="-108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5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P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Prerequisites: Fundamental Concepts of Algebra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P.5 Factoring Polynomials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Difference of Two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are real numbers, variables, or algebraic expressions, then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In words:  The difference of the squares of two terms factors as the product of a sum and a difference of those terms.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22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7b:  Factoring the Difference of Two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Factor: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36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−25=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5F61C66-A05D-49C5-887A-DDBAAECEB1ED}"/>
                  </a:ext>
                </a:extLst>
              </p:cNvPr>
              <p:cNvSpPr txBox="1"/>
              <p:nvPr/>
            </p:nvSpPr>
            <p:spPr>
              <a:xfrm>
                <a:off x="4186646" y="3167390"/>
                <a:ext cx="35204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+5)(6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F61C66-A05D-49C5-887A-DDBAAECEB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646" y="3167390"/>
                <a:ext cx="35204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 Perfect Square Trinomials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Let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be real numbers, variables, or algebraic expressions.</a:t>
                </a:r>
              </a:p>
              <a:p>
                <a:pPr marL="0" indent="0" algn="ctr">
                  <a:spcBef>
                    <a:spcPct val="0"/>
                  </a:spcBef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 algn="ctr">
                  <a:spcBef>
                    <a:spcPct val="0"/>
                  </a:spcBef>
                  <a:spcAft>
                    <a:spcPts val="1800"/>
                  </a:spcAft>
                </a:pPr>
                <a:endParaRPr lang="en-US" altLang="en-US" dirty="0"/>
              </a:p>
              <a:p>
                <a:pPr marL="0" indent="0" algn="ctr">
                  <a:spcBef>
                    <a:spcPct val="0"/>
                  </a:spcBef>
                  <a:spcAft>
                    <a:spcPts val="1800"/>
                  </a:spcAft>
                </a:pPr>
                <a:endParaRPr lang="en-US" altLang="en-US" dirty="0"/>
              </a:p>
              <a:p>
                <a:pPr marL="0" indent="0"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0">
            <a:extLst>
              <a:ext uri="{FF2B5EF4-FFF2-40B4-BE49-F238E27FC236}">
                <a16:creationId xmlns:a16="http://schemas.microsoft.com/office/drawing/2014/main" xmlns="" id="{AFC27EF3-D847-4B62-ABBF-E5AE915A782B}"/>
              </a:ext>
            </a:extLst>
          </p:cNvPr>
          <p:cNvSpPr>
            <a:spLocks/>
          </p:cNvSpPr>
          <p:nvPr/>
        </p:nvSpPr>
        <p:spPr bwMode="auto">
          <a:xfrm rot="11019878">
            <a:off x="3187889" y="2423447"/>
            <a:ext cx="2745997" cy="382588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21714"/>
              <a:gd name="T1" fmla="*/ 21119 h 21600"/>
              <a:gd name="T2" fmla="*/ 21714 w 21714"/>
              <a:gd name="T3" fmla="*/ 0 h 21600"/>
              <a:gd name="T4" fmla="*/ 21595 w 2171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4" h="21600" fill="none" extrusionOk="0">
                <a:moveTo>
                  <a:pt x="0" y="21119"/>
                </a:moveTo>
                <a:cubicBezTo>
                  <a:pt x="261" y="9379"/>
                  <a:pt x="9853" y="0"/>
                  <a:pt x="21595" y="0"/>
                </a:cubicBezTo>
                <a:cubicBezTo>
                  <a:pt x="21634" y="0"/>
                  <a:pt x="21674" y="0"/>
                  <a:pt x="21713" y="0"/>
                </a:cubicBezTo>
              </a:path>
              <a:path w="21714" h="21600" stroke="0" extrusionOk="0">
                <a:moveTo>
                  <a:pt x="0" y="21119"/>
                </a:moveTo>
                <a:cubicBezTo>
                  <a:pt x="261" y="9379"/>
                  <a:pt x="9853" y="0"/>
                  <a:pt x="21595" y="0"/>
                </a:cubicBezTo>
                <a:cubicBezTo>
                  <a:pt x="21634" y="0"/>
                  <a:pt x="21674" y="0"/>
                  <a:pt x="21713" y="0"/>
                </a:cubicBezTo>
                <a:lnTo>
                  <a:pt x="21595" y="2160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miter lim="800000"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rc 10">
            <a:extLst>
              <a:ext uri="{FF2B5EF4-FFF2-40B4-BE49-F238E27FC236}">
                <a16:creationId xmlns:a16="http://schemas.microsoft.com/office/drawing/2014/main" xmlns="" id="{BF96735C-8F68-428F-82BC-2B9C7748BA80}"/>
              </a:ext>
            </a:extLst>
          </p:cNvPr>
          <p:cNvSpPr>
            <a:spLocks/>
          </p:cNvSpPr>
          <p:nvPr/>
        </p:nvSpPr>
        <p:spPr bwMode="auto">
          <a:xfrm rot="11137312">
            <a:off x="3092094" y="4410086"/>
            <a:ext cx="2745997" cy="382588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21714"/>
              <a:gd name="T1" fmla="*/ 21119 h 21600"/>
              <a:gd name="T2" fmla="*/ 21714 w 21714"/>
              <a:gd name="T3" fmla="*/ 0 h 21600"/>
              <a:gd name="T4" fmla="*/ 21595 w 2171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4" h="21600" fill="none" extrusionOk="0">
                <a:moveTo>
                  <a:pt x="0" y="21119"/>
                </a:moveTo>
                <a:cubicBezTo>
                  <a:pt x="261" y="9379"/>
                  <a:pt x="9853" y="0"/>
                  <a:pt x="21595" y="0"/>
                </a:cubicBezTo>
                <a:cubicBezTo>
                  <a:pt x="21634" y="0"/>
                  <a:pt x="21674" y="0"/>
                  <a:pt x="21713" y="0"/>
                </a:cubicBezTo>
              </a:path>
              <a:path w="21714" h="21600" stroke="0" extrusionOk="0">
                <a:moveTo>
                  <a:pt x="0" y="21119"/>
                </a:moveTo>
                <a:cubicBezTo>
                  <a:pt x="261" y="9379"/>
                  <a:pt x="9853" y="0"/>
                  <a:pt x="21595" y="0"/>
                </a:cubicBezTo>
                <a:cubicBezTo>
                  <a:pt x="21634" y="0"/>
                  <a:pt x="21674" y="0"/>
                  <a:pt x="21713" y="0"/>
                </a:cubicBezTo>
                <a:lnTo>
                  <a:pt x="21595" y="2160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miter lim="800000"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EEFE4D-F4D2-470D-9925-FDBC76992646}"/>
              </a:ext>
            </a:extLst>
          </p:cNvPr>
          <p:cNvSpPr txBox="1"/>
          <p:nvPr/>
        </p:nvSpPr>
        <p:spPr>
          <a:xfrm>
            <a:off x="3570286" y="2813185"/>
            <a:ext cx="178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same 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9A22DC-F128-4863-B6FA-68E77F6FB9A5}"/>
              </a:ext>
            </a:extLst>
          </p:cNvPr>
          <p:cNvSpPr txBox="1"/>
          <p:nvPr/>
        </p:nvSpPr>
        <p:spPr>
          <a:xfrm>
            <a:off x="3570285" y="4730026"/>
            <a:ext cx="178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same sign</a:t>
            </a:r>
          </a:p>
        </p:txBody>
      </p:sp>
    </p:spTree>
    <p:extLst>
      <p:ext uri="{BB962C8B-B14F-4D97-AF65-F5344CB8AC3E}">
        <p14:creationId xmlns:p14="http://schemas.microsoft.com/office/powerpoint/2010/main" val="186819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9b:  Factoring Perfect Square Trinomials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Factor: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−56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+49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We suspect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−56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+49</m:t>
                    </m:r>
                  </m:oMath>
                </a14:m>
                <a:r>
                  <a:rPr lang="en-US" altLang="en-US" dirty="0"/>
                  <a:t> is a perfect square trinomial because 16</a:t>
                </a:r>
                <a:r>
                  <a:rPr lang="en-US" altLang="en-US" i="1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(4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and 49 = (7)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. The middle term can be expressed as twice the product of </a:t>
                </a:r>
                <a:br>
                  <a:rPr lang="en-US" altLang="en-US" dirty="0"/>
                </a:br>
                <a:r>
                  <a:rPr lang="en-US" altLang="en-US" dirty="0"/>
                  <a:t>4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7. 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−56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+49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 				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−7)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7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 the Sum or Difference of Two Cubes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1.  Factoring the Sum of Two Cubes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2.  Factoring the Difference of Two Cubes</a:t>
                </a:r>
              </a:p>
              <a:p>
                <a:pPr marL="0" indent="0"/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62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10b:  Factoring Sums and Differences of Two Cubes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Factor: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We will use the formula for factoring the difference of two cubes: </a:t>
                </a:r>
              </a:p>
              <a:p>
                <a:pPr marL="0" indent="0"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>
                  <a:spcAft>
                    <a:spcPts val="1800"/>
                  </a:spcAft>
                </a:pPr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800"/>
                  </a:spcAft>
                </a:pPr>
                <a:r>
                  <a:rPr lang="en-US" altLang="en-US" b="0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=(5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−2)(25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Strategy for Factoring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/>
                <a:r>
                  <a:rPr lang="en-US" altLang="en-US" dirty="0"/>
                  <a:t>1.  If there is a common factor, factor out the GCF.</a:t>
                </a:r>
              </a:p>
              <a:p>
                <a:pPr marL="465138" indent="-465138"/>
                <a:r>
                  <a:rPr lang="en-US" altLang="en-US" dirty="0"/>
                  <a:t>2.  Determine the number of terms in the polynomial and try factoring as follows:</a:t>
                </a:r>
              </a:p>
              <a:p>
                <a:pPr marL="465138" indent="-465138">
                  <a:spcBef>
                    <a:spcPct val="0"/>
                  </a:spcBef>
                </a:pPr>
                <a:r>
                  <a:rPr lang="en-US" altLang="en-US" dirty="0"/>
                  <a:t>	a.  If there are two terms, can the binomial be</a:t>
                </a:r>
              </a:p>
              <a:p>
                <a:pPr marL="465138" indent="-465138">
                  <a:spcBef>
                    <a:spcPct val="0"/>
                  </a:spcBef>
                </a:pPr>
                <a:r>
                  <a:rPr lang="en-US" altLang="en-US" dirty="0"/>
                  <a:t>          factored by using one of the following special </a:t>
                </a:r>
              </a:p>
              <a:p>
                <a:pPr marL="465138" indent="-465138">
                  <a:spcBef>
                    <a:spcPct val="0"/>
                  </a:spcBef>
                </a:pPr>
                <a:r>
                  <a:rPr lang="en-US" altLang="en-US" dirty="0"/>
                  <a:t>          forms?</a:t>
                </a:r>
              </a:p>
              <a:p>
                <a:pPr marL="465138" indent="-465138"/>
                <a:r>
                  <a:rPr lang="en-US" altLang="en-US" dirty="0"/>
                  <a:t>Difference of Two Squares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465138" indent="-465138"/>
                <a:r>
                  <a:rPr lang="en-US" altLang="en-US" dirty="0"/>
                  <a:t>Sum of Two Cubes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465138" indent="-465138"/>
                <a:r>
                  <a:rPr lang="en-US" altLang="en-US" dirty="0"/>
                  <a:t>Difference of Two Cubes </a:t>
                </a:r>
                <a:r>
                  <a:rPr lang="en-US" alt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alt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marL="465138" indent="-465138"/>
                <a:endParaRPr lang="en-US" altLang="en-US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0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Strategy for Factoring Polynomials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3" y="1109072"/>
                <a:ext cx="8705850" cy="5121910"/>
              </a:xfrm>
            </p:spPr>
            <p:txBody>
              <a:bodyPr/>
              <a:lstStyle/>
              <a:p>
                <a:pPr marL="457200" indent="-457200">
                  <a:spcBef>
                    <a:spcPct val="0"/>
                  </a:spcBef>
                </a:pPr>
                <a:r>
                  <a:rPr lang="en-US" altLang="en-US" dirty="0"/>
                  <a:t>b.  If there are three terms, is the trinomial a perfect square trinomial?  If so, factor by using one of the following special forms:</a:t>
                </a:r>
              </a:p>
              <a:p>
                <a:pPr marL="0" indent="0" algn="ctr">
                  <a:spcBef>
                    <a:spcPct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           </a:t>
                </a:r>
              </a:p>
              <a:p>
                <a:pPr marL="0" indent="0">
                  <a:spcBef>
                    <a:spcPct val="0"/>
                  </a:spcBef>
                </a:pPr>
                <a:r>
                  <a:rPr lang="en-US" altLang="en-US" dirty="0"/>
                  <a:t>If the trinomial is not a perfect square trinomial, try factoring by trial and error.</a:t>
                </a:r>
              </a:p>
              <a:p>
                <a:pPr marL="404813" indent="-404813">
                  <a:spcBef>
                    <a:spcPct val="0"/>
                  </a:spcBef>
                </a:pPr>
                <a:r>
                  <a:rPr lang="en-US" altLang="en-US" dirty="0"/>
                  <a:t>c.  If there are four or more terms, try factoring by grouping.</a:t>
                </a:r>
              </a:p>
              <a:p>
                <a:pPr marL="457200" indent="-457200">
                  <a:spcBef>
                    <a:spcPct val="0"/>
                  </a:spcBef>
                </a:pPr>
                <a:r>
                  <a:rPr lang="en-US" altLang="en-US" dirty="0"/>
                  <a:t>3.  Check to see if any factors with more than one term in the factored polynomial can be factored further.  If so, factor completely.</a:t>
                </a:r>
              </a:p>
              <a:p>
                <a:pPr marL="0" indent="0">
                  <a:spcBef>
                    <a:spcPct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3" y="1109072"/>
                <a:ext cx="8705850" cy="5121910"/>
              </a:xfrm>
              <a:blipFill>
                <a:blip r:embed="rId2"/>
                <a:stretch>
                  <a:fillRect l="-1401" t="-1310" r="-420" b="-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4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11:  Factoring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Factor: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−30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+75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  <a:r>
                  <a:rPr lang="en-US" altLang="en-US" b="1" dirty="0"/>
                  <a:t> Step 1  If there is a common factor, factor out the GCF.</a:t>
                </a:r>
                <a:r>
                  <a:rPr lang="en-US" altLang="en-US" dirty="0"/>
                  <a:t>  </a:t>
                </a:r>
              </a:p>
              <a:p>
                <a:pPr marL="0" indent="0"/>
                <a:r>
                  <a:rPr lang="en-US" altLang="en-US" dirty="0"/>
                  <a:t>Because 3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common to all terms, we factor it out.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>
                          <a:latin typeface="Cambria Math" panose="02040503050406030204" pitchFamily="18" charset="0"/>
                        </a:rPr>
                        <m:t>−30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+75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+25)</m:t>
                      </m:r>
                    </m:oMath>
                  </m:oMathPara>
                </a14:m>
                <a:endParaRPr lang="en-US" altLang="en-US" b="1" dirty="0"/>
              </a:p>
              <a:p>
                <a:pPr marL="0" indent="0"/>
                <a:r>
                  <a:rPr lang="en-US" altLang="en-US" b="1" dirty="0"/>
                  <a:t>Step 2  Determine the number of terms and factor accordingly.</a:t>
                </a:r>
                <a:r>
                  <a:rPr lang="en-US" altLang="en-US" dirty="0"/>
                  <a:t>  </a:t>
                </a:r>
              </a:p>
              <a:p>
                <a:pPr marL="0" indent="0"/>
                <a:r>
                  <a:rPr lang="en-US" altLang="en-US" dirty="0"/>
                  <a:t>The factor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+25)</m:t>
                    </m:r>
                  </m:oMath>
                </a14:m>
                <a:r>
                  <a:rPr lang="en-US" altLang="en-US" dirty="0"/>
                  <a:t> has three terms and is a perfect square trinomial.  We factor using </a:t>
                </a:r>
                <a:r>
                  <a:rPr lang="en-US" alt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alt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3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CFA83E9B-75A3-4E38-A536-6328FAEDF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>
                        <a:latin typeface="Cambria Math" panose="02040503050406030204" pitchFamily="18" charset="0"/>
                      </a:rPr>
                      <m:t>−30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+75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+25)</m:t>
                    </m:r>
                  </m:oMath>
                </a14:m>
                <a:endParaRPr lang="en-US" altLang="en-US" b="1" dirty="0"/>
              </a:p>
              <a:p>
                <a:pPr>
                  <a:spcAft>
                    <a:spcPts val="1800"/>
                  </a:spcAft>
                </a:pPr>
                <a:r>
                  <a:rPr lang="en-US" altLang="en-US" b="0" dirty="0"/>
                  <a:t>			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∙5+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>
                  <a:spcAft>
                    <a:spcPts val="1800"/>
                  </a:spcAft>
                </a:pPr>
                <a:r>
                  <a:rPr lang="en-US" altLang="en-US" b="0" dirty="0"/>
                  <a:t>			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Step 3  Check to see if factors can be factored further.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In this case, they cannot, so we have factored completely.</a:t>
                </a:r>
              </a:p>
              <a:p>
                <a:pPr>
                  <a:spcAft>
                    <a:spcPts val="1800"/>
                  </a:spcAft>
                </a:pPr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A83E9B-75A3-4E38-A536-6328FAEDF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11:  Factoring a Polynomial </a:t>
            </a:r>
            <a:r>
              <a:rPr lang="en-US" altLang="en-US" i="1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7105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Factor out the greatest common factor of a polynomial.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Factor by grouping.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Factor trinomials.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Factor the difference of squares.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Factor perfect square trinomials.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Factor the sum or difference of two cubes.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a general strategy for factoring polynomials.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Factor algebraic expressions containing fractional and negative exponents.</a:t>
            </a:r>
          </a:p>
        </p:txBody>
      </p:sp>
    </p:spTree>
    <p:extLst>
      <p:ext uri="{BB962C8B-B14F-4D97-AF65-F5344CB8AC3E}">
        <p14:creationId xmlns:p14="http://schemas.microsoft.com/office/powerpoint/2010/main" val="2820663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 Algebraic Expressions Containing Fractional and Negative Exponents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Although expressions containing fractional and negative exponents are not polynomials, they can be simplified using factoring techniques.</a:t>
            </a:r>
          </a:p>
        </p:txBody>
      </p:sp>
    </p:spTree>
    <p:extLst>
      <p:ext uri="{BB962C8B-B14F-4D97-AF65-F5344CB8AC3E}">
        <p14:creationId xmlns:p14="http://schemas.microsoft.com/office/powerpoint/2010/main" val="361031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13:  Factoring Involving Fractional and Negative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Factor and simplify: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dirty="0"/>
                  <a:t>The greatest common factor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 is </a:t>
                </a:r>
                <a:br>
                  <a:rPr lang="en-US" altLang="en-US" dirty="0"/>
                </a:b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– 1) with the smaller exponent in the two terms.  </a:t>
                </a:r>
              </a:p>
              <a:p>
                <a:pPr marL="0" indent="0">
                  <a:spcBef>
                    <a:spcPct val="25000"/>
                  </a:spcBef>
                </a:pPr>
                <a:endParaRPr lang="en-US" altLang="en-US" dirty="0"/>
              </a:p>
              <a:p>
                <a:pPr marL="0" indent="0">
                  <a:spcBef>
                    <a:spcPct val="25000"/>
                  </a:spcBef>
                </a:pPr>
                <a:r>
                  <a:rPr lang="en-US" altLang="en-US" dirty="0"/>
                  <a:t>Thus, the greatest common factor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96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4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13:  Factoring Involving Fractional and Negative Exponents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id="{20CE80D0-FF91-4EBC-B4EA-B1BF4B635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453" y="1239096"/>
                <a:ext cx="8705850" cy="512191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0CE80D0-FF91-4EBC-B4EA-B1BF4B635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53" y="1239096"/>
                <a:ext cx="8705850" cy="512191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0B0773E1-B406-43CE-87F1-4AAC4E24903B}"/>
                  </a:ext>
                </a:extLst>
              </p:cNvPr>
              <p:cNvSpPr txBox="1"/>
              <p:nvPr/>
            </p:nvSpPr>
            <p:spPr>
              <a:xfrm>
                <a:off x="3525078" y="1239096"/>
                <a:ext cx="5388735" cy="68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0773E1-B406-43CE-87F1-4AAC4E249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78" y="1239096"/>
                <a:ext cx="5388735" cy="6807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AEB52E4-D958-4891-9164-031D9B7E8544}"/>
                  </a:ext>
                </a:extLst>
              </p:cNvPr>
              <p:cNvSpPr txBox="1"/>
              <p:nvPr/>
            </p:nvSpPr>
            <p:spPr>
              <a:xfrm>
                <a:off x="3031022" y="2165989"/>
                <a:ext cx="5107577" cy="71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EB52E4-D958-4891-9164-031D9B7E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22" y="2165989"/>
                <a:ext cx="5107577" cy="7163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E547B33-C577-44E2-A542-3C477C3181EA}"/>
                  </a:ext>
                </a:extLst>
              </p:cNvPr>
              <p:cNvSpPr txBox="1"/>
              <p:nvPr/>
            </p:nvSpPr>
            <p:spPr>
              <a:xfrm>
                <a:off x="2705902" y="3147596"/>
                <a:ext cx="5107577" cy="71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547B33-C577-44E2-A542-3C477C318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902" y="3147596"/>
                <a:ext cx="5107577" cy="7163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AF77473-AC4B-4A41-8A5F-97BF59ED79DE}"/>
                  </a:ext>
                </a:extLst>
              </p:cNvPr>
              <p:cNvSpPr txBox="1"/>
              <p:nvPr/>
            </p:nvSpPr>
            <p:spPr>
              <a:xfrm>
                <a:off x="1887830" y="4319057"/>
                <a:ext cx="5107577" cy="116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F77473-AC4B-4A41-8A5F-97BF59ED7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30" y="4319057"/>
                <a:ext cx="5107577" cy="11688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5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 Polynomials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/>
              <a:t>Factoring</a:t>
            </a:r>
            <a:r>
              <a:rPr lang="en-US" altLang="en-US"/>
              <a:t> a polynomial expressed as the sum of monomials means finding an equivalent expression that is a product.  The goal in factoring a polynomial is to use one or more factoring techniques until each of the polynomial’s factors, except possibly for a monomial factor, is prime or irreducible.  In this situation, the polynomial is said to be </a:t>
            </a:r>
            <a:r>
              <a:rPr lang="en-US" altLang="en-US" b="1"/>
              <a:t>factored completely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49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Greatest Common Factor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The </a:t>
            </a:r>
            <a:r>
              <a:rPr lang="en-US" altLang="en-US" b="1"/>
              <a:t>greatest common factor</a:t>
            </a:r>
            <a:r>
              <a:rPr lang="en-US" altLang="en-US"/>
              <a:t>, abbreviated GCF, is an expression of the highest degree that divides each term of the polynomial.</a:t>
            </a:r>
          </a:p>
        </p:txBody>
      </p:sp>
    </p:spTree>
    <p:extLst>
      <p:ext uri="{BB962C8B-B14F-4D97-AF65-F5344CB8AC3E}">
        <p14:creationId xmlns:p14="http://schemas.microsoft.com/office/powerpoint/2010/main" val="248914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Factoring Out the Greatest Common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Factor:</a:t>
                </a:r>
              </a:p>
              <a:p>
                <a:pPr marL="0" indent="0"/>
                <a:r>
                  <a:rPr lang="en-US" altLang="en-US" dirty="0"/>
                  <a:t>a.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−7)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665AA158-AE9F-4611-93AC-58AAA9D7D154}"/>
                  </a:ext>
                </a:extLst>
              </p:cNvPr>
              <p:cNvSpPr txBox="1"/>
              <p:nvPr/>
            </p:nvSpPr>
            <p:spPr>
              <a:xfrm>
                <a:off x="2328183" y="1722937"/>
                <a:ext cx="3471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AA158-AE9F-4611-93AC-58AAA9D7D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183" y="1722937"/>
                <a:ext cx="347172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1E8B6D3-E252-4E98-BDF6-9B080E72E97E}"/>
                  </a:ext>
                </a:extLst>
              </p:cNvPr>
              <p:cNvSpPr txBox="1"/>
              <p:nvPr/>
            </p:nvSpPr>
            <p:spPr>
              <a:xfrm>
                <a:off x="2223681" y="2434309"/>
                <a:ext cx="2730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E8B6D3-E252-4E98-BDF6-9B080E72E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81" y="2434309"/>
                <a:ext cx="27305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FA2E0FD-73CB-4219-8816-CF7E4A6AEA64}"/>
                  </a:ext>
                </a:extLst>
              </p:cNvPr>
              <p:cNvSpPr txBox="1"/>
              <p:nvPr/>
            </p:nvSpPr>
            <p:spPr>
              <a:xfrm>
                <a:off x="3834288" y="3251502"/>
                <a:ext cx="31382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−7)(2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A2E0FD-73CB-4219-8816-CF7E4A6AE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288" y="3251502"/>
                <a:ext cx="313825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4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 by Grouping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Some polynomials have only a greatest common factor of 1.  However, by a suitable grouping of the terms, it still may be possible to factor.  This process is called </a:t>
            </a:r>
            <a:r>
              <a:rPr lang="en-US" altLang="en-US" b="1"/>
              <a:t>factoring by grouping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1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Factoring by Grouping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Factor:</a:t>
                </a:r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altLang="en-US" dirty="0"/>
              </a:p>
              <a:p>
                <a:pPr marL="2625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</m:oMath>
                  </m:oMathPara>
                </a14:m>
                <a:endParaRPr lang="en-US" altLang="en-US" b="0" dirty="0"/>
              </a:p>
              <a:p>
                <a:pPr marL="2625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2625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+5)(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Factoring Trinomials of the Form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260475"/>
            <a:ext cx="7142163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7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Factoring a Trinomial Whose Leading Coefficient is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Factor: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+40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  <a:r>
                  <a:rPr lang="en-US" altLang="en-US" b="1" dirty="0"/>
                  <a:t> </a:t>
                </a:r>
              </a:p>
              <a:p>
                <a:pPr marL="0" indent="0"/>
                <a:r>
                  <a:rPr lang="en-US" altLang="en-US" b="1" dirty="0"/>
                  <a:t>Step 1  Find two First terms whose product is </a:t>
                </a:r>
                <a:r>
                  <a:rPr lang="en-US" altLang="en-US" b="1" i="1" dirty="0"/>
                  <a:t>x</a:t>
                </a:r>
                <a:r>
                  <a:rPr lang="en-US" altLang="en-US" b="1" baseline="30000" dirty="0"/>
                  <a:t>2</a:t>
                </a:r>
                <a:r>
                  <a:rPr lang="en-US" altLang="en-US" b="1" dirty="0"/>
                  <a:t>.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/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+40=(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)(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b="1" dirty="0"/>
                  <a:t>Step 2 Find two Last terms whose product is </a:t>
                </a:r>
                <a:r>
                  <a:rPr lang="en-US" altLang="en-US" b="1" dirty="0" smtClean="0"/>
                  <a:t>40.</a:t>
                </a:r>
                <a:endParaRPr lang="en-US" altLang="en-US" b="1" dirty="0"/>
              </a:p>
              <a:p>
                <a:pPr marL="0" indent="0"/>
                <a:r>
                  <a:rPr lang="en-US" altLang="en-US" dirty="0"/>
                  <a:t>Factors of 40:  1, 40     2, 20     4, 10     5, 8</a:t>
                </a:r>
              </a:p>
              <a:p>
                <a:pPr marL="0" indent="0"/>
                <a:r>
                  <a:rPr lang="en-US" altLang="en-US" b="1" dirty="0"/>
                  <a:t>Step 3  Try various combinations of these factors.</a:t>
                </a:r>
                <a:r>
                  <a:rPr lang="en-US" altLang="en-US" dirty="0"/>
                  <a:t>  We are looking for the pair of factors whose sum is 13.</a:t>
                </a:r>
              </a:p>
              <a:p>
                <a:pPr marL="0" indent="0"/>
                <a:r>
                  <a:rPr lang="en-US" altLang="en-US" dirty="0"/>
                  <a:t>5(8) = 40 and 5 + 8 = 13    </a:t>
                </a:r>
              </a:p>
              <a:p>
                <a:pPr marL="0" indent="0"/>
                <a:r>
                  <a:rPr lang="en-US" altLang="en-US" dirty="0"/>
                  <a:t>Thus,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+40=</m:t>
                    </m:r>
                    <m:d>
                      <m:dPr>
                        <m:ctrlPr>
                          <a:rPr lang="en-US" alt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	</a:t>
                </a:r>
              </a:p>
            </p:txBody>
          </p:sp>
        </mc:Choice>
        <mc:Fallback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7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19193</TotalTime>
  <Words>1212</Words>
  <Application>Microsoft Office PowerPoint</Application>
  <PresentationFormat>Letter Paper (8.5x11 in)</PresentationFormat>
  <Paragraphs>128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Calibri</vt:lpstr>
      <vt:lpstr>Tahoma</vt:lpstr>
      <vt:lpstr>Times New Roman</vt:lpstr>
      <vt:lpstr>Arial Narrow</vt:lpstr>
      <vt:lpstr>3_Custom Design</vt:lpstr>
      <vt:lpstr>PowerPoint Presentation</vt:lpstr>
      <vt:lpstr>Objectives</vt:lpstr>
      <vt:lpstr>Factoring Polynomials</vt:lpstr>
      <vt:lpstr>Greatest Common Factor</vt:lpstr>
      <vt:lpstr>Example 1:  Factoring Out the Greatest Common Factor</vt:lpstr>
      <vt:lpstr>Factoring by Grouping</vt:lpstr>
      <vt:lpstr>Example 2:  Factoring by Grouping</vt:lpstr>
      <vt:lpstr>Factoring Trinomials of the Form ax^2+bx+c </vt:lpstr>
      <vt:lpstr>Example 3:  Factoring a Trinomial Whose Leading Coefficient is 1</vt:lpstr>
      <vt:lpstr>The Difference of Two Squares</vt:lpstr>
      <vt:lpstr>Example 7b:  Factoring the Difference of Two Squares</vt:lpstr>
      <vt:lpstr>Factoring Perfect Square Trinomials</vt:lpstr>
      <vt:lpstr>Example 9b:  Factoring Perfect Square Trinomials</vt:lpstr>
      <vt:lpstr>Factoring the Sum or Difference of Two Cubes</vt:lpstr>
      <vt:lpstr>Example 10b:  Factoring Sums and Differences of Two Cubes</vt:lpstr>
      <vt:lpstr>A Strategy for Factoring Polynomials</vt:lpstr>
      <vt:lpstr>A Strategy for Factoring Polynomials (continued)</vt:lpstr>
      <vt:lpstr>Example 11:  Factoring a Polynomial</vt:lpstr>
      <vt:lpstr>Example 11:  Factoring a Polynomial (continued)</vt:lpstr>
      <vt:lpstr>Factoring Algebraic Expressions Containing Fractional and Negative Exponents</vt:lpstr>
      <vt:lpstr>Example 13:  Factoring Involving Fractional and Negative Exponents</vt:lpstr>
      <vt:lpstr>Example 13:  Factoring Involving Fractional and Negative Exponents 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1167</cp:revision>
  <cp:lastPrinted>2001-11-04T00:51:13Z</cp:lastPrinted>
  <dcterms:created xsi:type="dcterms:W3CDTF">2005-02-25T19:46:41Z</dcterms:created>
  <dcterms:modified xsi:type="dcterms:W3CDTF">2022-12-30T20:40:11Z</dcterms:modified>
</cp:coreProperties>
</file>