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15"/>
  </p:notesMasterIdLst>
  <p:handoutMasterIdLst>
    <p:handoutMasterId r:id="rId16"/>
  </p:handoutMasterIdLst>
  <p:sldIdLst>
    <p:sldId id="1005" r:id="rId2"/>
    <p:sldId id="1050" r:id="rId3"/>
    <p:sldId id="1051" r:id="rId4"/>
    <p:sldId id="1052" r:id="rId5"/>
    <p:sldId id="1053" r:id="rId6"/>
    <p:sldId id="1054" r:id="rId7"/>
    <p:sldId id="1055" r:id="rId8"/>
    <p:sldId id="1056" r:id="rId9"/>
    <p:sldId id="1057" r:id="rId10"/>
    <p:sldId id="1058" r:id="rId11"/>
    <p:sldId id="1059" r:id="rId12"/>
    <p:sldId id="1064" r:id="rId13"/>
    <p:sldId id="1065" r:id="rId14"/>
  </p:sldIdLst>
  <p:sldSz cx="9144000" cy="6858000" type="letter"/>
  <p:notesSz cx="6858000" cy="9144000"/>
  <p:embeddedFontLst>
    <p:embeddedFont>
      <p:font typeface="Cambria Math" pitchFamily="18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Tahoma" pitchFamily="34" charset="0"/>
      <p:regular r:id="rId22"/>
      <p:bold r:id="rId23"/>
    </p:embeddedFont>
    <p:embeddedFont>
      <p:font typeface="Arial Narrow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FE5"/>
    <a:srgbClr val="6F2C91"/>
    <a:srgbClr val="0000FF"/>
    <a:srgbClr val="3399FF"/>
    <a:srgbClr val="006666"/>
    <a:srgbClr val="E86542"/>
    <a:srgbClr val="4F2270"/>
    <a:srgbClr val="441D61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70" autoAdjust="0"/>
    <p:restoredTop sz="93129" autoAdjust="0"/>
  </p:normalViewPr>
  <p:slideViewPr>
    <p:cSldViewPr snapToGrid="0" snapToObjects="1">
      <p:cViewPr>
        <p:scale>
          <a:sx n="75" d="100"/>
          <a:sy n="75" d="100"/>
        </p:scale>
        <p:origin x="-108" y="-72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187450"/>
            <a:ext cx="8705850" cy="512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EE41540A-272F-497C-8086-CA044A217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1008065"/>
            <a:ext cx="9144000" cy="793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P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Prerequisites: Fundamental Concepts of Algebra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599" y="4245817"/>
            <a:ext cx="4100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P.4 Polynomials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5124621D-FBB1-4A20-9212-7E5104A41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78" y="638175"/>
            <a:ext cx="4213178" cy="54117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Using the FOIL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Multiply: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(7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−5)(4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Solution:</a:t>
                </a:r>
              </a:p>
              <a:p>
                <a:pPr marL="0" indent="0"/>
                <a:endParaRPr lang="en-US" altLang="en-US" dirty="0"/>
              </a:p>
              <a:p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(7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−5)(4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r>
                  <a:rPr lang="en-US" altLang="en-US" dirty="0"/>
                  <a:t> = </a:t>
                </a:r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E17706-7CC9-4A5E-8DEB-7A50C3D302E6}"/>
              </a:ext>
            </a:extLst>
          </p:cNvPr>
          <p:cNvSpPr txBox="1"/>
          <p:nvPr/>
        </p:nvSpPr>
        <p:spPr>
          <a:xfrm>
            <a:off x="3840742" y="2182205"/>
            <a:ext cx="57476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</a:rPr>
              <a:t>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870E4B-7BEE-422C-AD91-8CAE79BAFC01}"/>
              </a:ext>
            </a:extLst>
          </p:cNvPr>
          <p:cNvSpPr txBox="1"/>
          <p:nvPr/>
        </p:nvSpPr>
        <p:spPr>
          <a:xfrm>
            <a:off x="5155769" y="2182205"/>
            <a:ext cx="57476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</a:rPr>
              <a:t>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33CB2B-7452-4EBE-8A5F-BA90BAC0B454}"/>
              </a:ext>
            </a:extLst>
          </p:cNvPr>
          <p:cNvSpPr txBox="1"/>
          <p:nvPr/>
        </p:nvSpPr>
        <p:spPr>
          <a:xfrm>
            <a:off x="6636293" y="2182205"/>
            <a:ext cx="57476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</a:rPr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D54695-C2DB-42A9-A081-B0E3F9255F94}"/>
              </a:ext>
            </a:extLst>
          </p:cNvPr>
          <p:cNvSpPr txBox="1"/>
          <p:nvPr/>
        </p:nvSpPr>
        <p:spPr>
          <a:xfrm>
            <a:off x="7856162" y="2182205"/>
            <a:ext cx="57476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FAB34CBA-FB2C-4BB0-92F5-5A20CBB05CC9}"/>
                  </a:ext>
                </a:extLst>
              </p:cNvPr>
              <p:cNvSpPr txBox="1"/>
              <p:nvPr/>
            </p:nvSpPr>
            <p:spPr>
              <a:xfrm>
                <a:off x="3291840" y="2679298"/>
                <a:ext cx="12409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B34CBA-FB2C-4BB0-92F5-5A20CBB05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40" y="2679298"/>
                <a:ext cx="124097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9F8AEA9-49C2-4B77-9628-875F9BA4CDBC}"/>
                  </a:ext>
                </a:extLst>
              </p:cNvPr>
              <p:cNvSpPr txBox="1"/>
              <p:nvPr/>
            </p:nvSpPr>
            <p:spPr>
              <a:xfrm>
                <a:off x="4284619" y="2696716"/>
                <a:ext cx="18941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+ 7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(−3)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F8AEA9-49C2-4B77-9628-875F9BA4C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19" y="2696716"/>
                <a:ext cx="189411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0CB43A94-3F00-446B-AF38-ADB84058F4D9}"/>
                  </a:ext>
                </a:extLst>
              </p:cNvPr>
              <p:cNvSpPr txBox="1"/>
              <p:nvPr/>
            </p:nvSpPr>
            <p:spPr>
              <a:xfrm>
                <a:off x="5978730" y="2705425"/>
                <a:ext cx="1371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−5(4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B43A94-3F00-446B-AF38-ADB84058F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730" y="2705425"/>
                <a:ext cx="137159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8570AE29-666D-48B8-B330-13EB22AC9596}"/>
                  </a:ext>
                </a:extLst>
              </p:cNvPr>
              <p:cNvSpPr txBox="1"/>
              <p:nvPr/>
            </p:nvSpPr>
            <p:spPr>
              <a:xfrm>
                <a:off x="7237870" y="2721524"/>
                <a:ext cx="1371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−5(−3)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70AE29-666D-48B8-B330-13EB22AC9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870" y="2721524"/>
                <a:ext cx="137159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DECB1046-9D79-4DB7-B687-0F62D43A738D}"/>
                  </a:ext>
                </a:extLst>
              </p:cNvPr>
              <p:cNvSpPr txBox="1"/>
              <p:nvPr/>
            </p:nvSpPr>
            <p:spPr>
              <a:xfrm>
                <a:off x="2497377" y="3760295"/>
                <a:ext cx="48529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=28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−21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CB1046-9D79-4DB7-B687-0F62D43A7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377" y="3760295"/>
                <a:ext cx="485295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66B226C-2E4D-487C-B3CF-04414C56856D}"/>
                  </a:ext>
                </a:extLst>
              </p:cNvPr>
              <p:cNvSpPr txBox="1"/>
              <p:nvPr/>
            </p:nvSpPr>
            <p:spPr>
              <a:xfrm>
                <a:off x="2053601" y="4703521"/>
                <a:ext cx="48529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=28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−41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6B226C-2E4D-487C-B3CF-04414C568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601" y="4703521"/>
                <a:ext cx="485295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7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Special Products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There are several products that occur so frequently that it’s convenient to memorize the form, or pattern, of these formulas.  If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represent real numbers, variables, or algebraic expressions, then:</a:t>
                </a:r>
              </a:p>
              <a:p>
                <a:pPr marL="0" indent="0">
                  <a:spcBef>
                    <a:spcPct val="0"/>
                  </a:spcBef>
                </a:pPr>
                <a:r>
                  <a:rPr lang="en-US" altLang="en-US" dirty="0"/>
                  <a:t>				</a:t>
                </a:r>
              </a:p>
              <a:p>
                <a:pPr marL="0" indent="0">
                  <a:spcBef>
                    <a:spcPct val="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dirty="0"/>
                  <a:t> Product of the Sum and        </a:t>
                </a:r>
              </a:p>
              <a:p>
                <a:pPr marL="0" indent="0">
                  <a:spcBef>
                    <a:spcPct val="0"/>
                  </a:spcBef>
                </a:pPr>
                <a:r>
                  <a:rPr lang="en-US" altLang="en-US" dirty="0"/>
                  <a:t>                                               Difference of Two Terms</a:t>
                </a:r>
              </a:p>
              <a:p>
                <a:pPr marL="0" indent="0">
                  <a:spcBef>
                    <a:spcPct val="0"/>
                  </a:spcBef>
                </a:pPr>
                <a:endParaRPr lang="en-US" altLang="en-US" dirty="0"/>
              </a:p>
              <a:p>
                <a:pPr marL="0" indent="0">
                  <a:spcBef>
                    <a:spcPct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dirty="0"/>
                  <a:t>	Squaring a Binomial</a:t>
                </a:r>
              </a:p>
              <a:p>
                <a:pPr marL="0" indent="0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190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37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Polynomials in Several Variables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/>
              <a:t>A </a:t>
            </a:r>
            <a:r>
              <a:rPr lang="en-US" altLang="en-US" b="1" dirty="0"/>
              <a:t>polynomial in two variables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dirty="0"/>
              <a:t> and </a:t>
            </a:r>
            <a:r>
              <a:rPr lang="en-US" altLang="en-US" i="1" dirty="0"/>
              <a:t>y</a:t>
            </a:r>
            <a:r>
              <a:rPr lang="en-US" altLang="en-US" dirty="0"/>
              <a:t>, contains the sum of one or more monomials in the form </a:t>
            </a:r>
            <a:r>
              <a:rPr lang="en-US" altLang="en-US" i="1" dirty="0" err="1"/>
              <a:t>ax</a:t>
            </a:r>
            <a:r>
              <a:rPr lang="en-US" altLang="en-US" i="1" baseline="30000" dirty="0" err="1"/>
              <a:t>n</a:t>
            </a:r>
            <a:r>
              <a:rPr lang="en-US" altLang="en-US" i="1" dirty="0" err="1"/>
              <a:t>y</a:t>
            </a:r>
            <a:r>
              <a:rPr lang="en-US" altLang="en-US" i="1" baseline="30000" dirty="0" err="1"/>
              <a:t>m</a:t>
            </a:r>
            <a:r>
              <a:rPr lang="en-US" altLang="en-US" dirty="0"/>
              <a:t>.         </a:t>
            </a:r>
          </a:p>
          <a:p>
            <a:pPr marL="0" indent="0"/>
            <a:r>
              <a:rPr lang="en-US" altLang="en-US" dirty="0"/>
              <a:t>The constant, </a:t>
            </a:r>
            <a:r>
              <a:rPr lang="en-US" altLang="en-US" i="1" dirty="0"/>
              <a:t>a</a:t>
            </a:r>
            <a:r>
              <a:rPr lang="en-US" altLang="en-US" dirty="0"/>
              <a:t>, is the </a:t>
            </a:r>
            <a:r>
              <a:rPr lang="en-US" altLang="en-US" b="1" dirty="0"/>
              <a:t>coefficient</a:t>
            </a:r>
            <a:r>
              <a:rPr lang="en-US" altLang="en-US" dirty="0"/>
              <a:t>.  </a:t>
            </a:r>
          </a:p>
          <a:p>
            <a:pPr marL="0" indent="0"/>
            <a:r>
              <a:rPr lang="en-US" altLang="en-US" dirty="0"/>
              <a:t>The exponents, </a:t>
            </a:r>
            <a:r>
              <a:rPr lang="en-US" altLang="en-US" i="1" dirty="0"/>
              <a:t>n</a:t>
            </a:r>
            <a:r>
              <a:rPr lang="en-US" altLang="en-US" dirty="0"/>
              <a:t> and </a:t>
            </a:r>
            <a:r>
              <a:rPr lang="en-US" altLang="en-US" i="1" dirty="0"/>
              <a:t>m</a:t>
            </a:r>
            <a:r>
              <a:rPr lang="en-US" altLang="en-US" dirty="0"/>
              <a:t>, represent whole numbers.  The </a:t>
            </a:r>
            <a:r>
              <a:rPr lang="en-US" altLang="en-US" b="1" dirty="0"/>
              <a:t>degree</a:t>
            </a:r>
            <a:r>
              <a:rPr lang="en-US" altLang="en-US" dirty="0"/>
              <a:t> of the monomial </a:t>
            </a:r>
            <a:r>
              <a:rPr lang="en-US" altLang="en-US" i="1" dirty="0" err="1"/>
              <a:t>ax</a:t>
            </a:r>
            <a:r>
              <a:rPr lang="en-US" altLang="en-US" i="1" baseline="30000" dirty="0" err="1"/>
              <a:t>n</a:t>
            </a:r>
            <a:r>
              <a:rPr lang="en-US" altLang="en-US" i="1" dirty="0" err="1"/>
              <a:t>y</a:t>
            </a:r>
            <a:r>
              <a:rPr lang="en-US" altLang="en-US" i="1" baseline="30000" dirty="0" err="1"/>
              <a:t>m</a:t>
            </a:r>
            <a:r>
              <a:rPr lang="en-US" altLang="en-US" dirty="0"/>
              <a:t> is </a:t>
            </a:r>
            <a:r>
              <a:rPr lang="en-US" altLang="en-US" i="1" dirty="0"/>
              <a:t>n</a:t>
            </a:r>
            <a:r>
              <a:rPr lang="en-US" altLang="en-US" dirty="0"/>
              <a:t> + </a:t>
            </a:r>
            <a:r>
              <a:rPr lang="en-US" altLang="en-US" i="1" dirty="0"/>
              <a:t>m</a:t>
            </a:r>
            <a:r>
              <a:rPr lang="en-US" altLang="en-US" dirty="0"/>
              <a:t>.  </a:t>
            </a:r>
          </a:p>
          <a:p>
            <a:pPr marL="0" indent="0"/>
            <a:r>
              <a:rPr lang="en-US" altLang="en-US" dirty="0"/>
              <a:t>The </a:t>
            </a:r>
            <a:r>
              <a:rPr lang="en-US" altLang="en-US" b="1" dirty="0"/>
              <a:t>degree</a:t>
            </a:r>
            <a:r>
              <a:rPr lang="en-US" altLang="en-US" dirty="0"/>
              <a:t> </a:t>
            </a:r>
            <a:r>
              <a:rPr lang="en-US" altLang="en-US" b="1" dirty="0"/>
              <a:t>of a polynomial in two variables</a:t>
            </a:r>
            <a:r>
              <a:rPr lang="en-US" altLang="en-US" dirty="0"/>
              <a:t> is the highest degree of all its terms.        </a:t>
            </a:r>
          </a:p>
        </p:txBody>
      </p:sp>
    </p:spTree>
    <p:extLst>
      <p:ext uri="{BB962C8B-B14F-4D97-AF65-F5344CB8AC3E}">
        <p14:creationId xmlns:p14="http://schemas.microsoft.com/office/powerpoint/2010/main" val="131829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Multiplying Polynomials in Two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Multiply: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(7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)(3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Solution:</a:t>
                </a:r>
              </a:p>
              <a:p>
                <a:pPr marL="0" indent="0"/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(7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)(3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E17706-7CC9-4A5E-8DEB-7A50C3D302E6}"/>
              </a:ext>
            </a:extLst>
          </p:cNvPr>
          <p:cNvSpPr txBox="1"/>
          <p:nvPr/>
        </p:nvSpPr>
        <p:spPr>
          <a:xfrm>
            <a:off x="3840742" y="2182205"/>
            <a:ext cx="57476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</a:rPr>
              <a:t>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870E4B-7BEE-422C-AD91-8CAE79BAFC01}"/>
              </a:ext>
            </a:extLst>
          </p:cNvPr>
          <p:cNvSpPr txBox="1"/>
          <p:nvPr/>
        </p:nvSpPr>
        <p:spPr>
          <a:xfrm>
            <a:off x="5155769" y="2182205"/>
            <a:ext cx="57476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</a:rPr>
              <a:t>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33CB2B-7452-4EBE-8A5F-BA90BAC0B454}"/>
              </a:ext>
            </a:extLst>
          </p:cNvPr>
          <p:cNvSpPr txBox="1"/>
          <p:nvPr/>
        </p:nvSpPr>
        <p:spPr>
          <a:xfrm>
            <a:off x="6636293" y="2182205"/>
            <a:ext cx="57476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</a:rPr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D54695-C2DB-42A9-A081-B0E3F9255F94}"/>
              </a:ext>
            </a:extLst>
          </p:cNvPr>
          <p:cNvSpPr txBox="1"/>
          <p:nvPr/>
        </p:nvSpPr>
        <p:spPr>
          <a:xfrm>
            <a:off x="7856162" y="2182205"/>
            <a:ext cx="57476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FAB34CBA-FB2C-4BB0-92F5-5A20CBB05CC9}"/>
                  </a:ext>
                </a:extLst>
              </p:cNvPr>
              <p:cNvSpPr txBox="1"/>
              <p:nvPr/>
            </p:nvSpPr>
            <p:spPr>
              <a:xfrm>
                <a:off x="3065531" y="2679298"/>
                <a:ext cx="12409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B34CBA-FB2C-4BB0-92F5-5A20CBB05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531" y="2679298"/>
                <a:ext cx="1240972" cy="523220"/>
              </a:xfrm>
              <a:prstGeom prst="rect">
                <a:avLst/>
              </a:prstGeom>
              <a:blipFill>
                <a:blip r:embed="rId3"/>
                <a:stretch>
                  <a:fillRect r="-2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9F8AEA9-49C2-4B77-9628-875F9BA4CDBC}"/>
                  </a:ext>
                </a:extLst>
              </p:cNvPr>
              <p:cNvSpPr txBox="1"/>
              <p:nvPr/>
            </p:nvSpPr>
            <p:spPr>
              <a:xfrm>
                <a:off x="4480076" y="2712231"/>
                <a:ext cx="18941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+ 7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F8AEA9-49C2-4B77-9628-875F9BA4C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076" y="2712231"/>
                <a:ext cx="189411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0CB43A94-3F00-446B-AF38-ADB84058F4D9}"/>
                  </a:ext>
                </a:extLst>
              </p:cNvPr>
              <p:cNvSpPr txBox="1"/>
              <p:nvPr/>
            </p:nvSpPr>
            <p:spPr>
              <a:xfrm>
                <a:off x="6169986" y="2712231"/>
                <a:ext cx="1371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B43A94-3F00-446B-AF38-ADB84058F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986" y="2712231"/>
                <a:ext cx="1371598" cy="523220"/>
              </a:xfrm>
              <a:prstGeom prst="rect">
                <a:avLst/>
              </a:prstGeom>
              <a:blipFill>
                <a:blip r:embed="rId5"/>
                <a:stretch>
                  <a:fillRect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8570AE29-666D-48B8-B330-13EB22AC9596}"/>
                  </a:ext>
                </a:extLst>
              </p:cNvPr>
              <p:cNvSpPr txBox="1"/>
              <p:nvPr/>
            </p:nvSpPr>
            <p:spPr>
              <a:xfrm>
                <a:off x="7629002" y="2712231"/>
                <a:ext cx="1371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70AE29-666D-48B8-B330-13EB22AC9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002" y="2712231"/>
                <a:ext cx="1371598" cy="523220"/>
              </a:xfrm>
              <a:prstGeom prst="rect">
                <a:avLst/>
              </a:prstGeom>
              <a:blipFill>
                <a:blip r:embed="rId6"/>
                <a:stretch>
                  <a:fillRect r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DECB1046-9D79-4DB7-B687-0F62D43A738D}"/>
                  </a:ext>
                </a:extLst>
              </p:cNvPr>
              <p:cNvSpPr txBox="1"/>
              <p:nvPr/>
            </p:nvSpPr>
            <p:spPr>
              <a:xfrm>
                <a:off x="2729293" y="3629356"/>
                <a:ext cx="48529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=21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−18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CB1046-9D79-4DB7-B687-0F62D43A7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293" y="3629356"/>
                <a:ext cx="485295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66B226C-2E4D-487C-B3CF-04414C56856D}"/>
                  </a:ext>
                </a:extLst>
              </p:cNvPr>
              <p:cNvSpPr txBox="1"/>
              <p:nvPr/>
            </p:nvSpPr>
            <p:spPr>
              <a:xfrm>
                <a:off x="2053601" y="4703521"/>
                <a:ext cx="48529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=21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−25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6B226C-2E4D-487C-B3CF-04414C568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601" y="4703521"/>
                <a:ext cx="485295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05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en-US" altLang="en-US"/>
              <a:t>Understand the vocabulary of polynomials.</a:t>
            </a:r>
          </a:p>
          <a:p>
            <a:pPr marL="457200" indent="-457200">
              <a:buFontTx/>
              <a:buChar char="•"/>
            </a:pPr>
            <a:r>
              <a:rPr lang="en-US" altLang="en-US"/>
              <a:t>Add and subtract polynomials.</a:t>
            </a:r>
          </a:p>
          <a:p>
            <a:pPr marL="457200" indent="-457200">
              <a:buFontTx/>
              <a:buChar char="•"/>
            </a:pPr>
            <a:r>
              <a:rPr lang="en-US" altLang="en-US"/>
              <a:t>Multiply polynomials.</a:t>
            </a:r>
          </a:p>
          <a:p>
            <a:pPr marL="457200" indent="-457200">
              <a:buFontTx/>
              <a:buChar char="•"/>
            </a:pPr>
            <a:r>
              <a:rPr lang="en-US" altLang="en-US"/>
              <a:t>Use FOIL in polynomial multiplication.</a:t>
            </a:r>
          </a:p>
          <a:p>
            <a:pPr marL="457200" indent="-457200">
              <a:buFontTx/>
              <a:buChar char="•"/>
            </a:pPr>
            <a:r>
              <a:rPr lang="en-US" altLang="en-US"/>
              <a:t>Use special products in polynomial multiplication.</a:t>
            </a:r>
          </a:p>
          <a:p>
            <a:pPr marL="457200" indent="-457200">
              <a:buFontTx/>
              <a:buChar char="•"/>
            </a:pPr>
            <a:r>
              <a:rPr lang="en-US" altLang="en-US"/>
              <a:t>Perform operations with polynomials in several variables.</a:t>
            </a:r>
          </a:p>
        </p:txBody>
      </p:sp>
    </p:spTree>
    <p:extLst>
      <p:ext uri="{BB962C8B-B14F-4D97-AF65-F5344CB8AC3E}">
        <p14:creationId xmlns:p14="http://schemas.microsoft.com/office/powerpoint/2010/main" val="284165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Polynomials</a:t>
            </a:r>
            <a:endParaRPr lang="en-US" altLang="en-US" i="1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/>
              <a:t>When a polynomial is in </a:t>
            </a:r>
            <a:r>
              <a:rPr lang="en-US" altLang="en-US" b="1" dirty="0"/>
              <a:t>standard form</a:t>
            </a:r>
            <a:r>
              <a:rPr lang="en-US" altLang="en-US" dirty="0"/>
              <a:t>, the terms are written in the order of descending powers of the variable.</a:t>
            </a:r>
          </a:p>
          <a:p>
            <a:r>
              <a:rPr lang="en-US" dirty="0"/>
              <a:t>A polynomial is simplified when it contains no grouping symbols and no like terms. </a:t>
            </a:r>
          </a:p>
          <a:p>
            <a:r>
              <a:rPr lang="en-US" dirty="0"/>
              <a:t>A simplified polynomial that has exactly one term is called a </a:t>
            </a:r>
            <a:r>
              <a:rPr lang="en-US" b="1" dirty="0"/>
              <a:t>monomial</a:t>
            </a:r>
            <a:r>
              <a:rPr lang="en-US" dirty="0"/>
              <a:t>. A </a:t>
            </a:r>
            <a:r>
              <a:rPr lang="en-US" b="1" dirty="0"/>
              <a:t>binomial </a:t>
            </a:r>
            <a:r>
              <a:rPr lang="en-US" dirty="0"/>
              <a:t>is a simplified polynomial that has two terms. A </a:t>
            </a:r>
            <a:r>
              <a:rPr lang="en-US" b="1" dirty="0"/>
              <a:t>trinomial </a:t>
            </a:r>
            <a:r>
              <a:rPr lang="en-US" dirty="0"/>
              <a:t>is a simplified polynomial with three terms. Simplified polynomials with four or more terms have no special names.</a:t>
            </a:r>
          </a:p>
          <a:p>
            <a:r>
              <a:rPr lang="en-US" dirty="0"/>
              <a:t>The </a:t>
            </a:r>
            <a:r>
              <a:rPr lang="en-US" b="1" dirty="0"/>
              <a:t>degree of a polynomial </a:t>
            </a:r>
            <a:r>
              <a:rPr lang="en-US" dirty="0"/>
              <a:t>is the greatest degree of all the terms of the polynomial.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53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 of a Polynomial in </a:t>
            </a:r>
            <a:r>
              <a:rPr lang="en-US" altLang="en-US" i="1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A </a:t>
                </a:r>
                <a:r>
                  <a:rPr lang="en-US" altLang="en-US" b="1" dirty="0"/>
                  <a:t>polynomial in </a:t>
                </a:r>
                <a:r>
                  <a:rPr lang="en-US" altLang="en-US" b="1" i="1" dirty="0"/>
                  <a:t>x</a:t>
                </a:r>
                <a:r>
                  <a:rPr lang="en-US" altLang="en-US" dirty="0"/>
                  <a:t> is an algebraic expression of the form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where </a:t>
                </a:r>
                <a:r>
                  <a:rPr lang="en-US" altLang="en-US" i="1" dirty="0"/>
                  <a:t>a</a:t>
                </a:r>
                <a:r>
                  <a:rPr lang="en-US" altLang="en-US" i="1" baseline="-25000" dirty="0"/>
                  <a:t>n</a:t>
                </a:r>
                <a:r>
                  <a:rPr lang="en-US" altLang="en-US" dirty="0"/>
                  <a:t>,  </a:t>
                </a:r>
                <a:r>
                  <a:rPr lang="en-US" altLang="en-US" i="1" dirty="0"/>
                  <a:t>a</a:t>
                </a:r>
                <a:r>
                  <a:rPr lang="en-US" altLang="en-US" i="1" baseline="-25000" dirty="0"/>
                  <a:t>n</a:t>
                </a:r>
                <a:r>
                  <a:rPr lang="en-US" altLang="en-US" baseline="-25000" dirty="0"/>
                  <a:t>−1</a:t>
                </a:r>
                <a:r>
                  <a:rPr lang="en-US" altLang="en-US" dirty="0"/>
                  <a:t>,  </a:t>
                </a:r>
                <a:r>
                  <a:rPr lang="en-US" altLang="en-US" i="1" dirty="0"/>
                  <a:t>a</a:t>
                </a:r>
                <a:r>
                  <a:rPr lang="en-US" altLang="en-US" i="1" baseline="-25000" dirty="0"/>
                  <a:t>n</a:t>
                </a:r>
                <a:r>
                  <a:rPr lang="en-US" altLang="en-US" baseline="-25000" dirty="0"/>
                  <a:t>−2</a:t>
                </a:r>
                <a:r>
                  <a:rPr lang="en-US" altLang="en-US" dirty="0"/>
                  <a:t>, ..., </a:t>
                </a:r>
                <a:r>
                  <a:rPr lang="en-US" altLang="en-US" i="1" dirty="0"/>
                  <a:t>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, and </a:t>
                </a:r>
                <a:r>
                  <a:rPr lang="en-US" altLang="en-US" i="1" dirty="0" smtClean="0"/>
                  <a:t>a</a:t>
                </a:r>
                <a:r>
                  <a:rPr lang="en-US" altLang="en-US" baseline="-25000" dirty="0" smtClean="0"/>
                  <a:t>0</a:t>
                </a:r>
                <a:r>
                  <a:rPr lang="en-US" altLang="en-US" dirty="0" smtClean="0"/>
                  <a:t> </a:t>
                </a:r>
                <a:r>
                  <a:rPr lang="en-US" altLang="en-US" dirty="0"/>
                  <a:t>are real numbers, </a:t>
                </a:r>
                <a:r>
                  <a:rPr lang="en-US" altLang="en-US" i="1" dirty="0"/>
                  <a:t>a</a:t>
                </a:r>
                <a:r>
                  <a:rPr lang="en-US" altLang="en-US" i="1" baseline="-25000" dirty="0"/>
                  <a:t>n</a:t>
                </a:r>
                <a:r>
                  <a:rPr lang="en-US" altLang="en-US" i="1" dirty="0"/>
                  <a:t> ≠ </a:t>
                </a:r>
                <a:r>
                  <a:rPr lang="en-US" altLang="en-US" dirty="0"/>
                  <a:t>0,       </a:t>
                </a:r>
              </a:p>
              <a:p>
                <a:pPr marL="0" indent="0"/>
                <a:r>
                  <a:rPr lang="en-US" altLang="en-US" dirty="0"/>
                  <a:t>and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 is a nonnegative integer.  The polynomial is of </a:t>
                </a:r>
                <a:r>
                  <a:rPr lang="en-US" altLang="en-US" b="1" dirty="0"/>
                  <a:t>degree </a:t>
                </a:r>
                <a:r>
                  <a:rPr lang="en-US" altLang="en-US" b="1" i="1" dirty="0"/>
                  <a:t>n</a:t>
                </a:r>
                <a:r>
                  <a:rPr lang="en-US" altLang="en-US" dirty="0"/>
                  <a:t>, </a:t>
                </a:r>
                <a:r>
                  <a:rPr lang="en-US" altLang="en-US" i="1" dirty="0"/>
                  <a:t>a</a:t>
                </a:r>
                <a:r>
                  <a:rPr lang="en-US" altLang="en-US" i="1" baseline="-25000" dirty="0"/>
                  <a:t>n</a:t>
                </a:r>
                <a:r>
                  <a:rPr lang="en-US" altLang="en-US" dirty="0"/>
                  <a:t> is the </a:t>
                </a:r>
                <a:r>
                  <a:rPr lang="en-US" altLang="en-US" b="1" dirty="0"/>
                  <a:t>leading coefficient</a:t>
                </a:r>
                <a:r>
                  <a:rPr lang="en-US" altLang="en-US" dirty="0"/>
                  <a:t>, and </a:t>
                </a:r>
                <a:r>
                  <a:rPr lang="en-US" altLang="en-US" i="1" dirty="0"/>
                  <a:t>a</a:t>
                </a:r>
                <a:r>
                  <a:rPr lang="en-US" altLang="en-US" baseline="-25000" dirty="0"/>
                  <a:t>0</a:t>
                </a:r>
                <a:r>
                  <a:rPr lang="en-US" altLang="en-US" dirty="0"/>
                  <a:t> is the </a:t>
                </a:r>
                <a:r>
                  <a:rPr lang="en-US" altLang="en-US" b="1" dirty="0"/>
                  <a:t>constant term</a:t>
                </a:r>
                <a:r>
                  <a:rPr lang="en-US" altLang="en-US" dirty="0"/>
                  <a:t>.   </a:t>
                </a:r>
              </a:p>
              <a:p>
                <a:pPr marL="0" indent="0"/>
                <a:endParaRPr lang="en-US" altLang="en-US" dirty="0"/>
              </a:p>
            </p:txBody>
          </p:sp>
        </mc:Choice>
        <mc:Fallback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401" t="-1190" r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04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Adding and  Subtracting Polynomials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/>
              <a:t>Polynomials are added and subtracted by combining like terms. </a:t>
            </a:r>
          </a:p>
          <a:p>
            <a:pPr marL="0" indent="0"/>
            <a:r>
              <a:rPr lang="en-US" altLang="en-US" b="1" dirty="0"/>
              <a:t>Like terms</a:t>
            </a:r>
            <a:r>
              <a:rPr lang="en-US" altLang="en-US" dirty="0"/>
              <a:t> are terms that have exactly the same variable factors. </a:t>
            </a:r>
          </a:p>
        </p:txBody>
      </p:sp>
    </p:spTree>
    <p:extLst>
      <p:ext uri="{BB962C8B-B14F-4D97-AF65-F5344CB8AC3E}">
        <p14:creationId xmlns:p14="http://schemas.microsoft.com/office/powerpoint/2010/main" val="3473138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1a:  Adding and Subtracting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Perform the indicated operations and simplify: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−17</m:t>
                      </m:r>
                      <m:sSup>
                        <m:sSupPr>
                          <m:ctrlPr>
                            <a:rPr lang="en-US" alt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alt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b="0" i="1" smtClean="0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altLang="en-US" b="0" i="1" smtClean="0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−5)+(</m:t>
                      </m:r>
                      <m:r>
                        <a:rPr lang="en-US" alt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US" alt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alt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0" i="1" smtClean="0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en-US" b="0" i="1" smtClean="0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−15)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−17</m:t>
                          </m:r>
                          <m:sSup>
                            <m:sSupPr>
                              <m:ctrlP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alt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alt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2400" b="0" i="0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400" b="0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altLang="en-US" sz="2400" b="0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400" b="0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altLang="en-US" sz="2400" b="0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−5−15</m:t>
                          </m:r>
                        </m:e>
                      </m:d>
                    </m:oMath>
                  </m:oMathPara>
                </a14:m>
                <a:endParaRPr lang="en-US" altLang="en-US" sz="2400" b="0" dirty="0"/>
              </a:p>
              <a:p>
                <a:endParaRPr lang="en-US" alt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</a:rPr>
                        <m:t> 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−20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1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Multiplying Polynomials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/>
              <a:t>The product of two monomials is obtained by using properties of exponents.</a:t>
            </a:r>
          </a:p>
          <a:p>
            <a:pPr marL="0" indent="0"/>
            <a:endParaRPr lang="en-US" altLang="en-US" dirty="0"/>
          </a:p>
          <a:p>
            <a:pPr marL="0" indent="0"/>
            <a:r>
              <a:rPr lang="en-US" altLang="en-US" dirty="0"/>
              <a:t>We use the distributive property to multiply a monomial and a polynomial that is not a monomial.</a:t>
            </a:r>
          </a:p>
          <a:p>
            <a:pPr marL="0" indent="0"/>
            <a:endParaRPr lang="en-US" altLang="en-US" dirty="0"/>
          </a:p>
          <a:p>
            <a:pPr marL="0" indent="0"/>
            <a:r>
              <a:rPr lang="en-US" b="1" dirty="0"/>
              <a:t>Multiplying Polynomials When Neither Is a Monomial</a:t>
            </a:r>
            <a:r>
              <a:rPr lang="en-US" altLang="en-US" b="1" dirty="0"/>
              <a:t>     </a:t>
            </a:r>
          </a:p>
          <a:p>
            <a:pPr marL="0" indent="0"/>
            <a:r>
              <a:rPr lang="en-US" altLang="en-US" dirty="0"/>
              <a:t>Multiply each term of one polynomial by each term of the other polynomial.  Then combine like terms.</a:t>
            </a:r>
          </a:p>
        </p:txBody>
      </p:sp>
    </p:spTree>
    <p:extLst>
      <p:ext uri="{BB962C8B-B14F-4D97-AF65-F5344CB8AC3E}">
        <p14:creationId xmlns:p14="http://schemas.microsoft.com/office/powerpoint/2010/main" val="272551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Multiplying a Binomial and a Trinomial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Multiply: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(5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−2)(3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Solution:</a:t>
                </a:r>
              </a:p>
              <a:p>
                <a:pPr marL="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(5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−2)(3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en-US" altLang="en-US" dirty="0"/>
              </a:p>
              <a:p>
                <a:pPr>
                  <a:spcAft>
                    <a:spcPts val="1200"/>
                  </a:spcAft>
                </a:pPr>
                <a:r>
                  <a:rPr lang="en-US" altLang="en-US" b="0" dirty="0"/>
                  <a:t>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−2(3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endParaRPr lang="en-US" altLang="en-US" dirty="0"/>
              </a:p>
              <a:p>
                <a:pPr>
                  <a:spcAft>
                    <a:spcPts val="1200"/>
                  </a:spcAft>
                </a:pPr>
                <a:r>
                  <a:rPr lang="en-US" altLang="en-US" b="0" dirty="0"/>
                  <a:t>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=15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−25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+20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US" altLang="en-US" dirty="0"/>
              </a:p>
              <a:p>
                <a:pPr>
                  <a:spcAft>
                    <a:spcPts val="1200"/>
                  </a:spcAft>
                </a:pPr>
                <a:r>
                  <a:rPr lang="en-US" altLang="en-US" b="0" dirty="0"/>
                  <a:t>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=15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−31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+30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US" altLang="en-US" dirty="0"/>
              </a:p>
              <a:p>
                <a:pPr>
                  <a:spcAft>
                    <a:spcPts val="1200"/>
                  </a:spcAft>
                </a:pPr>
                <a:r>
                  <a:rPr lang="en-US" altLang="en-US" dirty="0"/>
                  <a:t>This problem could also have been solved using a vertical format.</a:t>
                </a:r>
              </a:p>
              <a:p>
                <a:pPr>
                  <a:spcAft>
                    <a:spcPts val="1200"/>
                  </a:spcAft>
                </a:pPr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0" b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87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Product of Two Binomials:  FOIL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/>
              <a:t>Any two binomials can be quickly multiplied by using the </a:t>
            </a:r>
            <a:r>
              <a:rPr lang="en-US" altLang="en-US" b="1" dirty="0"/>
              <a:t>FOIL</a:t>
            </a:r>
            <a:r>
              <a:rPr lang="en-US" altLang="en-US" dirty="0"/>
              <a:t> method:</a:t>
            </a:r>
          </a:p>
          <a:p>
            <a:pPr marL="0" indent="0"/>
            <a:r>
              <a:rPr lang="en-US" altLang="en-US" b="1" dirty="0"/>
              <a:t>F</a:t>
            </a:r>
            <a:r>
              <a:rPr lang="en-US" altLang="en-US" dirty="0"/>
              <a:t> represents </a:t>
            </a:r>
            <a:r>
              <a:rPr lang="en-US" altLang="en-US" b="1" dirty="0"/>
              <a:t>the product of the</a:t>
            </a:r>
            <a:r>
              <a:rPr lang="en-US" altLang="en-US" dirty="0"/>
              <a:t> </a:t>
            </a:r>
            <a:r>
              <a:rPr lang="en-US" altLang="en-US" b="1" dirty="0"/>
              <a:t>first </a:t>
            </a:r>
            <a:r>
              <a:rPr lang="en-US" altLang="en-US" b="1" dirty="0" smtClean="0"/>
              <a:t>terms</a:t>
            </a:r>
            <a:r>
              <a:rPr lang="en-US" altLang="en-US" dirty="0" smtClean="0"/>
              <a:t> </a:t>
            </a:r>
            <a:r>
              <a:rPr lang="en-US" altLang="en-US" dirty="0"/>
              <a:t>in each binomial.</a:t>
            </a:r>
          </a:p>
          <a:p>
            <a:pPr marL="0" indent="0"/>
            <a:r>
              <a:rPr lang="en-US" altLang="en-US" b="1" dirty="0"/>
              <a:t>O</a:t>
            </a:r>
            <a:r>
              <a:rPr lang="en-US" altLang="en-US" dirty="0"/>
              <a:t> represents </a:t>
            </a:r>
            <a:r>
              <a:rPr lang="en-US" altLang="en-US" b="1" dirty="0"/>
              <a:t>the product of the outside terms</a:t>
            </a:r>
            <a:r>
              <a:rPr lang="en-US" altLang="en-US" dirty="0"/>
              <a:t>.</a:t>
            </a:r>
          </a:p>
          <a:p>
            <a:pPr marL="0" indent="0"/>
            <a:r>
              <a:rPr lang="en-US" altLang="en-US" b="1" dirty="0"/>
              <a:t>I</a:t>
            </a:r>
            <a:r>
              <a:rPr lang="en-US" altLang="en-US" dirty="0"/>
              <a:t> represents </a:t>
            </a:r>
            <a:r>
              <a:rPr lang="en-US" altLang="en-US" b="1" dirty="0"/>
              <a:t>the product of the inside terms</a:t>
            </a:r>
            <a:r>
              <a:rPr lang="en-US" altLang="en-US" dirty="0"/>
              <a:t>.</a:t>
            </a:r>
          </a:p>
          <a:p>
            <a:pPr marL="0" indent="0"/>
            <a:r>
              <a:rPr lang="en-US" altLang="en-US" b="1" dirty="0"/>
              <a:t>L</a:t>
            </a:r>
            <a:r>
              <a:rPr lang="en-US" altLang="en-US" dirty="0"/>
              <a:t> represents </a:t>
            </a:r>
            <a:r>
              <a:rPr lang="en-US" altLang="en-US" b="1" dirty="0"/>
              <a:t>the product of the last, or </a:t>
            </a:r>
            <a:r>
              <a:rPr lang="en-US" altLang="en-US" b="1" dirty="0" smtClean="0"/>
              <a:t>second, </a:t>
            </a:r>
            <a:r>
              <a:rPr lang="en-US" altLang="en-US" b="1" dirty="0"/>
              <a:t>terms</a:t>
            </a:r>
            <a:r>
              <a:rPr lang="en-US" altLang="en-US" dirty="0"/>
              <a:t> in each binomial.</a:t>
            </a:r>
          </a:p>
        </p:txBody>
      </p:sp>
    </p:spTree>
    <p:extLst>
      <p:ext uri="{BB962C8B-B14F-4D97-AF65-F5344CB8AC3E}">
        <p14:creationId xmlns:p14="http://schemas.microsoft.com/office/powerpoint/2010/main" val="5635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19216</TotalTime>
  <Words>877</Words>
  <Application>Microsoft Office PowerPoint</Application>
  <PresentationFormat>Letter Paper (8.5x11 in)</PresentationFormat>
  <Paragraphs>98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Cambria Math</vt:lpstr>
      <vt:lpstr>Calibri</vt:lpstr>
      <vt:lpstr>Tahoma</vt:lpstr>
      <vt:lpstr>Times New Roman</vt:lpstr>
      <vt:lpstr>Arial Narrow</vt:lpstr>
      <vt:lpstr>3_Custom Design</vt:lpstr>
      <vt:lpstr>PowerPoint Presentation</vt:lpstr>
      <vt:lpstr>Objectives</vt:lpstr>
      <vt:lpstr>Polynomials</vt:lpstr>
      <vt:lpstr>Definition of a Polynomial in x</vt:lpstr>
      <vt:lpstr>Adding and  Subtracting Polynomials</vt:lpstr>
      <vt:lpstr>Example 1a:  Adding and Subtracting Polynomials</vt:lpstr>
      <vt:lpstr>Multiplying Polynomials</vt:lpstr>
      <vt:lpstr>Example 2:  Multiplying a Binomial and a Trinomial</vt:lpstr>
      <vt:lpstr>The Product of Two Binomials:  FOIL</vt:lpstr>
      <vt:lpstr>Example 3:  Using the FOIL Method</vt:lpstr>
      <vt:lpstr>Special Products</vt:lpstr>
      <vt:lpstr>Polynomials in Several Variables</vt:lpstr>
      <vt:lpstr>Example 4: Multiplying Polynomials in Two Variables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Precalculus, 7th edition</dc:title>
  <dc:creator>Robert Blitzer</dc:creator>
  <cp:lastModifiedBy>Christi Verity</cp:lastModifiedBy>
  <cp:revision>1169</cp:revision>
  <cp:lastPrinted>2001-11-04T00:51:13Z</cp:lastPrinted>
  <dcterms:created xsi:type="dcterms:W3CDTF">2005-02-25T19:46:41Z</dcterms:created>
  <dcterms:modified xsi:type="dcterms:W3CDTF">2022-12-30T20:17:51Z</dcterms:modified>
</cp:coreProperties>
</file>