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26"/>
  </p:notesMasterIdLst>
  <p:handoutMasterIdLst>
    <p:handoutMasterId r:id="rId27"/>
  </p:handoutMasterIdLst>
  <p:sldIdLst>
    <p:sldId id="1005" r:id="rId2"/>
    <p:sldId id="1027" r:id="rId3"/>
    <p:sldId id="1028" r:id="rId4"/>
    <p:sldId id="1029" r:id="rId5"/>
    <p:sldId id="1030" r:id="rId6"/>
    <p:sldId id="1031" r:id="rId7"/>
    <p:sldId id="1032" r:id="rId8"/>
    <p:sldId id="1033" r:id="rId9"/>
    <p:sldId id="1034" r:id="rId10"/>
    <p:sldId id="1035" r:id="rId11"/>
    <p:sldId id="1036" r:id="rId12"/>
    <p:sldId id="1037" r:id="rId13"/>
    <p:sldId id="1038" r:id="rId14"/>
    <p:sldId id="1039" r:id="rId15"/>
    <p:sldId id="1046" r:id="rId16"/>
    <p:sldId id="1047" r:id="rId17"/>
    <p:sldId id="1040" r:id="rId18"/>
    <p:sldId id="1041" r:id="rId19"/>
    <p:sldId id="1042" r:id="rId20"/>
    <p:sldId id="1043" r:id="rId21"/>
    <p:sldId id="1048" r:id="rId22"/>
    <p:sldId id="1049" r:id="rId23"/>
    <p:sldId id="1044" r:id="rId24"/>
    <p:sldId id="1045" r:id="rId25"/>
  </p:sldIdLst>
  <p:sldSz cx="9144000" cy="6858000" type="letter"/>
  <p:notesSz cx="6858000" cy="9144000"/>
  <p:embeddedFontLst>
    <p:embeddedFont>
      <p:font typeface="Cambria Math" pitchFamily="18" charset="0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Tahoma" pitchFamily="34" charset="0"/>
      <p:regular r:id="rId33"/>
      <p:bold r:id="rId34"/>
    </p:embeddedFont>
    <p:embeddedFont>
      <p:font typeface="Arial Narrow" pitchFamily="3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FE5"/>
    <a:srgbClr val="6F2C91"/>
    <a:srgbClr val="0000FF"/>
    <a:srgbClr val="3399FF"/>
    <a:srgbClr val="006666"/>
    <a:srgbClr val="E86542"/>
    <a:srgbClr val="4F2270"/>
    <a:srgbClr val="441D61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70" autoAdjust="0"/>
    <p:restoredTop sz="93129" autoAdjust="0"/>
  </p:normalViewPr>
  <p:slideViewPr>
    <p:cSldViewPr snapToGrid="0" snapToObjects="1">
      <p:cViewPr>
        <p:scale>
          <a:sx n="75" d="100"/>
          <a:sy n="75" d="100"/>
        </p:scale>
        <p:origin x="-108" y="-72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8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187450"/>
            <a:ext cx="8705850" cy="512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EE41540A-272F-497C-8086-CA044A217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1008065"/>
            <a:ext cx="9144000" cy="793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P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Prerequisites: Fundamental Concepts of Algebra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599" y="4245817"/>
            <a:ext cx="41001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P.3 Radicals and Rational Exponents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5124621D-FBB1-4A20-9212-7E5104A41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78" y="638175"/>
            <a:ext cx="4213178" cy="54117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Adding and Subtracting Square Roots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Two or more square roots can be combined using the distributive property provided that they have the same radicand.  Such radicals are called </a:t>
            </a:r>
            <a:r>
              <a:rPr lang="en-US" altLang="en-US" b="1"/>
              <a:t>like radicals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63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Adding and Subtracting Like Radicals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Add or subtract as indicated:</a:t>
                </a:r>
              </a:p>
              <a:p>
                <a:r>
                  <a:rPr lang="en-US" altLang="en-US" b="0" dirty="0"/>
                  <a:t>a.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+9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endParaRPr lang="en-US" altLang="en-US" b="0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−20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84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C19D993-7DEA-4866-85E9-C47641DDC4AD}"/>
                  </a:ext>
                </a:extLst>
              </p:cNvPr>
              <p:cNvSpPr txBox="1"/>
              <p:nvPr/>
            </p:nvSpPr>
            <p:spPr>
              <a:xfrm>
                <a:off x="2840446" y="1678170"/>
                <a:ext cx="2370908" cy="573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sepChr m:val="(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8+9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19D993-7DEA-4866-85E9-C47641DDC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446" y="1678170"/>
                <a:ext cx="2370908" cy="573940"/>
              </a:xfrm>
              <a:prstGeom prst="rect">
                <a:avLst/>
              </a:prstGeom>
              <a:blipFill>
                <a:blip r:embed="rId3"/>
                <a:stretch>
                  <a:fillRect r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0E844964-7E20-441C-A255-CC12EAF06BD5}"/>
                  </a:ext>
                </a:extLst>
              </p:cNvPr>
              <p:cNvSpPr txBox="1"/>
              <p:nvPr/>
            </p:nvSpPr>
            <p:spPr>
              <a:xfrm>
                <a:off x="4929778" y="1690352"/>
                <a:ext cx="1979022" cy="573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844964-7E20-441C-A255-CC12EAF06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778" y="1690352"/>
                <a:ext cx="1979022" cy="5739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591B2C92-1E21-4A87-A812-90E34C47991A}"/>
                  </a:ext>
                </a:extLst>
              </p:cNvPr>
              <p:cNvSpPr txBox="1"/>
              <p:nvPr/>
            </p:nvSpPr>
            <p:spPr>
              <a:xfrm>
                <a:off x="2928621" y="3303263"/>
                <a:ext cx="2990668" cy="573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sepChr m:val="(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1−20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1B2C92-1E21-4A87-A812-90E34C479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621" y="3303263"/>
                <a:ext cx="2990668" cy="5739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1FAF7F4-4A60-458C-AF71-0FFB7797F55E}"/>
                  </a:ext>
                </a:extLst>
              </p:cNvPr>
              <p:cNvSpPr txBox="1"/>
              <p:nvPr/>
            </p:nvSpPr>
            <p:spPr>
              <a:xfrm>
                <a:off x="5571309" y="3278036"/>
                <a:ext cx="2370908" cy="573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−19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1FAF7F4-4A60-458C-AF71-0FFB7797F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309" y="3278036"/>
                <a:ext cx="2370908" cy="5739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5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Rationalizing Denominators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process of rewriting a radical expression as an equivalent expression in which the denominator no longer contains any radicals is called </a:t>
            </a:r>
            <a:r>
              <a:rPr lang="en-US" altLang="en-US" b="1"/>
              <a:t>rationalizing the denominator</a:t>
            </a:r>
            <a:r>
              <a:rPr lang="en-US" altLang="en-US"/>
              <a:t>.  If the denominator consists of the square root of a natural number that is not a perfect square, </a:t>
            </a:r>
            <a:r>
              <a:rPr lang="en-US" altLang="en-US" b="1"/>
              <a:t>multiply the numerator and the denominator by the smallest number that produces the square root of a perfect square in the denominator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4436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Rationalizing Denominators </a:t>
            </a:r>
            <a:r>
              <a:rPr lang="en-US" altLang="en-US" i="1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Radical expressions that involve the sum and difference of the same two terms are called </a:t>
                </a:r>
                <a:r>
                  <a:rPr lang="en-US" altLang="en-US" b="1" dirty="0"/>
                  <a:t>conjugates</a:t>
                </a:r>
                <a:r>
                  <a:rPr lang="en-US" altLang="en-US" dirty="0"/>
                  <a:t>.  Thus,</a:t>
                </a:r>
              </a:p>
              <a:p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altLang="en-US" dirty="0"/>
                  <a:t> 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altLang="en-US" dirty="0"/>
                  <a:t> are conjugates.  If the denominator contains two terms with one or more square roots, </a:t>
                </a:r>
                <a:r>
                  <a:rPr lang="en-US" altLang="en-US" b="1" dirty="0"/>
                  <a:t>multiply the numerator and denominator by the conjugate of the denominator</a:t>
                </a:r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87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0" r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986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6:  Rationalizing Denominators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Rationalize the denominator: 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970B20F-9306-472A-AD75-3507FF3F9EBE}"/>
                  </a:ext>
                </a:extLst>
              </p:cNvPr>
              <p:cNvSpPr txBox="1"/>
              <p:nvPr/>
            </p:nvSpPr>
            <p:spPr>
              <a:xfrm>
                <a:off x="331289" y="2085944"/>
                <a:ext cx="1103811" cy="991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70B20F-9306-472A-AD75-3507FF3F9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89" y="2085944"/>
                <a:ext cx="1103811" cy="9911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31A8C05-4674-4074-9144-B4AA5FF65533}"/>
                  </a:ext>
                </a:extLst>
              </p:cNvPr>
              <p:cNvSpPr txBox="1"/>
              <p:nvPr/>
            </p:nvSpPr>
            <p:spPr>
              <a:xfrm>
                <a:off x="1132070" y="2063778"/>
                <a:ext cx="1844493" cy="1079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1A8C05-4674-4074-9144-B4AA5FF65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70" y="2063778"/>
                <a:ext cx="1844493" cy="10792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D54D029E-61C4-4517-854D-13ACEC1BEF1C}"/>
                  </a:ext>
                </a:extLst>
              </p:cNvPr>
              <p:cNvSpPr txBox="1"/>
              <p:nvPr/>
            </p:nvSpPr>
            <p:spPr>
              <a:xfrm>
                <a:off x="2735262" y="2085944"/>
                <a:ext cx="1608138" cy="1079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4D029E-61C4-4517-854D-13ACEC1BE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262" y="2085944"/>
                <a:ext cx="1608138" cy="1079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451CE84B-1071-4C4D-A55D-BB6895FA4E7A}"/>
                  </a:ext>
                </a:extLst>
              </p:cNvPr>
              <p:cNvSpPr txBox="1"/>
              <p:nvPr/>
            </p:nvSpPr>
            <p:spPr>
              <a:xfrm>
                <a:off x="3962399" y="2085944"/>
                <a:ext cx="1608138" cy="998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1CE84B-1071-4C4D-A55D-BB6895FA4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399" y="2085944"/>
                <a:ext cx="1608138" cy="9987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54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Rationalizing Denominators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Rationalize the denominator: 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5915EDC-FB80-437F-836F-14FFA7ED7247}"/>
                  </a:ext>
                </a:extLst>
              </p:cNvPr>
              <p:cNvSpPr txBox="1"/>
              <p:nvPr/>
            </p:nvSpPr>
            <p:spPr>
              <a:xfrm>
                <a:off x="151991" y="1815466"/>
                <a:ext cx="1600199" cy="982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915EDC-FB80-437F-836F-14FFA7ED7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91" y="1815466"/>
                <a:ext cx="1600199" cy="9823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67567E42-920B-43CF-BC98-4725AA4ACA2A}"/>
                  </a:ext>
                </a:extLst>
              </p:cNvPr>
              <p:cNvSpPr txBox="1"/>
              <p:nvPr/>
            </p:nvSpPr>
            <p:spPr>
              <a:xfrm>
                <a:off x="1417321" y="1720558"/>
                <a:ext cx="3154679" cy="1083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4−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4−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567E42-920B-43CF-BC98-4725AA4AC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1" y="1720558"/>
                <a:ext cx="3154679" cy="10836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1F4307AD-8E6F-48E1-9C3B-93AC21BC52B8}"/>
                  </a:ext>
                </a:extLst>
              </p:cNvPr>
              <p:cNvSpPr txBox="1"/>
              <p:nvPr/>
            </p:nvSpPr>
            <p:spPr>
              <a:xfrm>
                <a:off x="4146733" y="1720558"/>
                <a:ext cx="2868022" cy="12757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307AD-8E6F-48E1-9C3B-93AC21BC5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733" y="1720558"/>
                <a:ext cx="2868022" cy="1275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2A49BBC2-1415-4605-AED9-C7174A9C2849}"/>
                  </a:ext>
                </a:extLst>
              </p:cNvPr>
              <p:cNvSpPr txBox="1"/>
              <p:nvPr/>
            </p:nvSpPr>
            <p:spPr>
              <a:xfrm>
                <a:off x="4024812" y="3212203"/>
                <a:ext cx="2868022" cy="1002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16−5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49BBC2-1415-4605-AED9-C7174A9C2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812" y="3212203"/>
                <a:ext cx="2868022" cy="1002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5504089-53CA-4356-A6D4-74A6D4FA841D}"/>
                  </a:ext>
                </a:extLst>
              </p:cNvPr>
              <p:cNvSpPr txBox="1"/>
              <p:nvPr/>
            </p:nvSpPr>
            <p:spPr>
              <a:xfrm>
                <a:off x="4319089" y="4401697"/>
                <a:ext cx="2279468" cy="1000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32−8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504089-53CA-4356-A6D4-74A6D4FA8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089" y="4401697"/>
                <a:ext cx="2279468" cy="10003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48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5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 of the Principal </a:t>
            </a:r>
            <a:r>
              <a:rPr lang="en-US" altLang="en-US" i="1"/>
              <a:t>n</a:t>
            </a:r>
            <a:r>
              <a:rPr lang="en-US" altLang="en-US"/>
              <a:t>th Root of a Real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0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            </a:t>
                </a:r>
              </a:p>
              <a:p>
                <a:r>
                  <a:rPr lang="en-US" altLang="en-US" dirty="0"/>
                  <a:t>           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dirty="0"/>
                  <a:t> means that </a:t>
                </a:r>
                <a:r>
                  <a:rPr lang="en-US" altLang="en-US" i="1" dirty="0"/>
                  <a:t>b</a:t>
                </a:r>
                <a:r>
                  <a:rPr lang="en-US" altLang="en-US" i="1" baseline="30000" dirty="0"/>
                  <a:t>n</a:t>
                </a:r>
                <a:r>
                  <a:rPr lang="en-US" altLang="en-US" dirty="0"/>
                  <a:t> = </a:t>
                </a:r>
                <a:r>
                  <a:rPr lang="en-US" altLang="en-US" i="1" dirty="0"/>
                  <a:t>a.</a:t>
                </a:r>
              </a:p>
              <a:p>
                <a:endParaRPr lang="en-US" altLang="en-US" i="1" dirty="0"/>
              </a:p>
              <a:p>
                <a:r>
                  <a:rPr lang="en-US" altLang="en-US" dirty="0"/>
                  <a:t>If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, the </a:t>
                </a:r>
                <a:r>
                  <a:rPr lang="en-US" altLang="en-US" b="1" dirty="0"/>
                  <a:t>index</a:t>
                </a:r>
                <a:r>
                  <a:rPr lang="en-US" altLang="en-US" dirty="0"/>
                  <a:t>, is even, then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is nonnegative (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≥ 0) and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is also nonnegative (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≥ 0).  If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 is odd,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can be any real numbers. 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The symbol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/>
                    </m:rad>
                  </m:oMath>
                </a14:m>
                <a:r>
                  <a:rPr lang="en-US" altLang="en-US" dirty="0"/>
                  <a:t>  is called a </a:t>
                </a:r>
                <a:r>
                  <a:rPr lang="en-US" altLang="en-US" b="1" dirty="0"/>
                  <a:t>radical</a:t>
                </a:r>
                <a:r>
                  <a:rPr lang="en-US" altLang="en-US" dirty="0"/>
                  <a:t> and the expression under the radical is called the </a:t>
                </a:r>
                <a:r>
                  <a:rPr lang="en-US" altLang="en-US" b="1" dirty="0"/>
                  <a:t>radicand</a:t>
                </a:r>
                <a:r>
                  <a:rPr lang="en-US" altLang="en-US" dirty="0"/>
                  <a:t>.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89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01" r="-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6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</a:t>
            </a:r>
            <a:r>
              <a:rPr lang="en-US" altLang="en-US" i="1"/>
              <a:t>n</a:t>
            </a:r>
            <a:r>
              <a:rPr lang="en-US" altLang="en-US"/>
              <a:t>th Roots of Perfect </a:t>
            </a:r>
            <a:r>
              <a:rPr lang="en-US" altLang="en-US" i="1"/>
              <a:t>n</a:t>
            </a:r>
            <a:r>
              <a:rPr lang="en-US" altLang="en-US"/>
              <a:t>th Powers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01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en-US" dirty="0"/>
              </a:p>
              <a:p>
                <a:r>
                  <a:rPr lang="en-US" altLang="en-US" dirty="0"/>
                  <a:t>If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 is odd,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altLang="en-US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ra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dirty="0"/>
                  <a:t>.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If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 is even,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altLang="en-US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ra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altLang="en-US" dirty="0"/>
                  <a:t>.  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90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943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Product and Quotient Rules for </a:t>
            </a:r>
            <a:r>
              <a:rPr lang="en-US" altLang="en-US" i="1"/>
              <a:t>n</a:t>
            </a:r>
            <a:r>
              <a:rPr lang="en-US" altLang="en-US"/>
              <a:t>th Roots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For all real numbers </a:t>
            </a:r>
            <a:r>
              <a:rPr lang="en-US" altLang="en-US" i="1" dirty="0"/>
              <a:t>a</a:t>
            </a:r>
            <a:r>
              <a:rPr lang="en-US" altLang="en-US" dirty="0"/>
              <a:t> and </a:t>
            </a:r>
            <a:r>
              <a:rPr lang="en-US" altLang="en-US" i="1" dirty="0"/>
              <a:t>b</a:t>
            </a:r>
            <a:r>
              <a:rPr lang="en-US" altLang="en-US" dirty="0"/>
              <a:t>, where the indicated roots represent real numbers, </a:t>
            </a:r>
          </a:p>
          <a:p>
            <a:endParaRPr lang="en-US" altLang="en-US" dirty="0"/>
          </a:p>
          <a:p>
            <a:r>
              <a:rPr lang="en-US" altLang="en-US" dirty="0"/>
              <a:t>                                    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             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172E59CC-7537-4C76-867F-34A0CE150F6F}"/>
                  </a:ext>
                </a:extLst>
              </p:cNvPr>
              <p:cNvSpPr txBox="1"/>
              <p:nvPr/>
            </p:nvSpPr>
            <p:spPr>
              <a:xfrm>
                <a:off x="755333" y="2601463"/>
                <a:ext cx="6912564" cy="582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ra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rad>
                        <m:ra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rad>
                        <m:ra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2E59CC-7537-4C76-867F-34A0CE150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33" y="2601463"/>
                <a:ext cx="6912564" cy="5825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BEE9D7F-E218-468A-85E0-303D86A68E6C}"/>
                  </a:ext>
                </a:extLst>
              </p:cNvPr>
              <p:cNvSpPr txBox="1"/>
              <p:nvPr/>
            </p:nvSpPr>
            <p:spPr>
              <a:xfrm>
                <a:off x="485957" y="3748405"/>
                <a:ext cx="7887333" cy="96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g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g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g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g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EE9D7F-E218-468A-85E0-303D86A68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57" y="3748405"/>
                <a:ext cx="7887333" cy="969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199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8:  Simplifying, Multiplying, and Dividing Higher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Simplify: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a.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rad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b. </a:t>
                </a:r>
              </a:p>
              <a:p>
                <a:r>
                  <a:rPr lang="en-US" altLang="en-US" dirty="0"/>
                  <a:t> 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921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4533D1ED-2D01-4CC7-BBE2-B06DC9100346}"/>
                  </a:ext>
                </a:extLst>
              </p:cNvPr>
              <p:cNvSpPr txBox="1"/>
              <p:nvPr/>
            </p:nvSpPr>
            <p:spPr>
              <a:xfrm>
                <a:off x="1348741" y="2167676"/>
                <a:ext cx="1887582" cy="582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rad>
                        <m:ra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33D1ED-2D01-4CC7-BBE2-B06DC9100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41" y="2167676"/>
                <a:ext cx="1887582" cy="582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BFE455AE-0C09-47F7-B2C2-004CF8A8089E}"/>
                  </a:ext>
                </a:extLst>
              </p:cNvPr>
              <p:cNvSpPr txBox="1"/>
              <p:nvPr/>
            </p:nvSpPr>
            <p:spPr>
              <a:xfrm>
                <a:off x="3148013" y="2167676"/>
                <a:ext cx="1350781" cy="582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FE455AE-0C09-47F7-B2C2-004CF8A80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013" y="2167676"/>
                <a:ext cx="1350781" cy="582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568D131-7F1D-47E7-90D2-99E50ADBC069}"/>
                  </a:ext>
                </a:extLst>
              </p:cNvPr>
              <p:cNvSpPr txBox="1"/>
              <p:nvPr/>
            </p:nvSpPr>
            <p:spPr>
              <a:xfrm>
                <a:off x="374333" y="3382776"/>
                <a:ext cx="1508759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125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68D131-7F1D-47E7-90D2-99E50ADBC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33" y="3382776"/>
                <a:ext cx="1508759" cy="13653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979F869D-D8A0-411E-8537-FAE48C14C01D}"/>
                  </a:ext>
                </a:extLst>
              </p:cNvPr>
              <p:cNvSpPr txBox="1"/>
              <p:nvPr/>
            </p:nvSpPr>
            <p:spPr>
              <a:xfrm>
                <a:off x="1570809" y="3555662"/>
                <a:ext cx="1665514" cy="1083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125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9F869D-D8A0-411E-8537-FAE48C14C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809" y="3555662"/>
                <a:ext cx="1665514" cy="10836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F153E4B3-990B-44C1-884A-B234E4526819}"/>
                  </a:ext>
                </a:extLst>
              </p:cNvPr>
              <p:cNvSpPr txBox="1"/>
              <p:nvPr/>
            </p:nvSpPr>
            <p:spPr>
              <a:xfrm>
                <a:off x="3148013" y="3642224"/>
                <a:ext cx="724988" cy="910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153E4B3-990B-44C1-884A-B234E4526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013" y="3642224"/>
                <a:ext cx="724988" cy="910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19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8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33400" indent="-533400" eaLnBrk="1" hangingPunct="1">
                  <a:buFontTx/>
                  <a:buChar char="•"/>
                </a:pPr>
                <a:r>
                  <a:rPr lang="en-US" altLang="en-US" dirty="0"/>
                  <a:t>Evaluate square roots.</a:t>
                </a:r>
              </a:p>
              <a:p>
                <a:pPr marL="533400" indent="-533400" eaLnBrk="1" hangingPunct="1">
                  <a:buFontTx/>
                  <a:buChar char="•"/>
                </a:pPr>
                <a:r>
                  <a:rPr lang="en-US" altLang="en-US" dirty="0"/>
                  <a:t>Simplify expressions of the form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pPr marL="533400" indent="-533400" eaLnBrk="1" hangingPunct="1">
                  <a:buFontTx/>
                  <a:buChar char="•"/>
                </a:pPr>
                <a:r>
                  <a:rPr lang="en-US" altLang="en-US" dirty="0"/>
                  <a:t>Use the product rule to simplify square roots.</a:t>
                </a:r>
              </a:p>
              <a:p>
                <a:pPr marL="533400" indent="-533400" eaLnBrk="1" hangingPunct="1">
                  <a:buFontTx/>
                  <a:buChar char="•"/>
                </a:pPr>
                <a:r>
                  <a:rPr lang="en-US" altLang="en-US" dirty="0"/>
                  <a:t>Use the quotient rule to simplify square roots.</a:t>
                </a:r>
              </a:p>
              <a:p>
                <a:pPr marL="533400" indent="-533400" eaLnBrk="1" hangingPunct="1">
                  <a:buFontTx/>
                  <a:buChar char="•"/>
                </a:pPr>
                <a:r>
                  <a:rPr lang="en-US" altLang="en-US" dirty="0"/>
                  <a:t>Add and subtract square roots.</a:t>
                </a:r>
              </a:p>
              <a:p>
                <a:pPr marL="533400" indent="-533400" eaLnBrk="1" hangingPunct="1">
                  <a:buFontTx/>
                  <a:buChar char="•"/>
                </a:pPr>
                <a:r>
                  <a:rPr lang="en-US" altLang="en-US" dirty="0"/>
                  <a:t>Rationalize denominators.</a:t>
                </a:r>
              </a:p>
              <a:p>
                <a:pPr marL="533400" indent="-533400" eaLnBrk="1" hangingPunct="1">
                  <a:buFontTx/>
                  <a:buChar char="•"/>
                </a:pPr>
                <a:r>
                  <a:rPr lang="en-US" altLang="en-US" dirty="0"/>
                  <a:t>Evaluate and perform operations with higher roots.</a:t>
                </a:r>
              </a:p>
              <a:p>
                <a:pPr marL="533400" indent="-533400" eaLnBrk="1" hangingPunct="1">
                  <a:buFontTx/>
                  <a:buChar char="•"/>
                </a:pPr>
                <a:r>
                  <a:rPr lang="en-US" altLang="en-US" dirty="0"/>
                  <a:t>Understand and use rational exponents.</a:t>
                </a:r>
              </a:p>
            </p:txBody>
          </p:sp>
        </mc:Choice>
        <mc:Fallback xmlns="">
          <p:sp>
            <p:nvSpPr>
              <p:cNvPr id="706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6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72881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318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 Definition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931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en-US" dirty="0"/>
                  <a:t>  represents a real number, where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≥2</m:t>
                    </m:r>
                  </m:oMath>
                </a14:m>
                <a:r>
                  <a:rPr lang="en-US" altLang="en-US" dirty="0"/>
                  <a:t> is an integer, then </a:t>
                </a:r>
              </a:p>
              <a:p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Furthermore,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≠0.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01" t="-1190" r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472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318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Example 10: Using the Definition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931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Simplify:</a:t>
                </a:r>
              </a:p>
              <a:p>
                <a:r>
                  <a:rPr lang="en-US" altLang="en-US" dirty="0"/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f>
                          <m:f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b.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  <m:sup>
                        <m:f>
                          <m:f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58" t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512BD05B-6903-4C81-9BC6-5A6D0A693004}"/>
                  </a:ext>
                </a:extLst>
              </p:cNvPr>
              <p:cNvSpPr txBox="1"/>
              <p:nvPr/>
            </p:nvSpPr>
            <p:spPr>
              <a:xfrm>
                <a:off x="1149532" y="1828801"/>
                <a:ext cx="1306286" cy="582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12BD05B-6903-4C81-9BC6-5A6D0A693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32" y="1828801"/>
                <a:ext cx="1306286" cy="582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EB220E6B-2CF4-41BE-BADC-AF1361977201}"/>
                  </a:ext>
                </a:extLst>
              </p:cNvPr>
              <p:cNvSpPr txBox="1"/>
              <p:nvPr/>
            </p:nvSpPr>
            <p:spPr>
              <a:xfrm>
                <a:off x="2091101" y="1888305"/>
                <a:ext cx="13062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220E6B-2CF4-41BE-BADC-AF1361977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101" y="1888305"/>
                <a:ext cx="130628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721AC14-4F17-484B-B6E3-A9FC784A1854}"/>
                  </a:ext>
                </a:extLst>
              </p:cNvPr>
              <p:cNvSpPr txBox="1"/>
              <p:nvPr/>
            </p:nvSpPr>
            <p:spPr>
              <a:xfrm>
                <a:off x="1514249" y="3587932"/>
                <a:ext cx="1306286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=−(</m:t>
                      </m:r>
                      <m:rad>
                        <m:radPr>
                          <m:ctrlPr>
                            <a:rPr lang="en-US" alt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alt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alt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</m:rad>
                      <m:r>
                        <a:rPr lang="en-US" alt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21AC14-4F17-484B-B6E3-A9FC784A1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249" y="3587932"/>
                <a:ext cx="1306286" cy="573940"/>
              </a:xfrm>
              <a:prstGeom prst="rect">
                <a:avLst/>
              </a:prstGeom>
              <a:blipFill>
                <a:blip r:embed="rId6"/>
                <a:stretch>
                  <a:fillRect r="-26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EF5B8F50-7ED0-43ED-BD3A-BDDDD524B62A}"/>
                  </a:ext>
                </a:extLst>
              </p:cNvPr>
              <p:cNvSpPr txBox="1"/>
              <p:nvPr/>
            </p:nvSpPr>
            <p:spPr>
              <a:xfrm>
                <a:off x="3096942" y="3648104"/>
                <a:ext cx="13062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5B8F50-7ED0-43ED-BD3A-BDDDD524B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942" y="3648104"/>
                <a:ext cx="130628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269E7C5-BD28-40C3-A83F-0D5C7A684888}"/>
                  </a:ext>
                </a:extLst>
              </p:cNvPr>
              <p:cNvSpPr txBox="1"/>
              <p:nvPr/>
            </p:nvSpPr>
            <p:spPr>
              <a:xfrm>
                <a:off x="1242017" y="5110284"/>
                <a:ext cx="2508068" cy="1110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alt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69E7C5-BD28-40C3-A83F-0D5C7A684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17" y="5110284"/>
                <a:ext cx="2508068" cy="11101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032A2B1-BE10-4706-B7FE-8AF328E30D9B}"/>
                  </a:ext>
                </a:extLst>
              </p:cNvPr>
              <p:cNvSpPr txBox="1"/>
              <p:nvPr/>
            </p:nvSpPr>
            <p:spPr>
              <a:xfrm>
                <a:off x="3397387" y="5145107"/>
                <a:ext cx="130628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32A2B1-BE10-4706-B7FE-8AF328E30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387" y="5145107"/>
                <a:ext cx="1306286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89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318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 Definition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931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en-US" dirty="0"/>
                  <a:t>  represents a real number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en-US" dirty="0"/>
                  <a:t> is a positive number,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 ≥2</m:t>
                    </m:r>
                  </m:oMath>
                </a14:m>
                <a:r>
                  <a:rPr lang="en-US" altLang="en-US" dirty="0"/>
                  <a:t>, then 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Also, 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Furthermore,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en-US" dirty="0"/>
                  <a:t>  is a nonzero real number,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01" t="-357" r="-2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5CCB1E86-269A-4152-9E0B-0BB070718156}"/>
                  </a:ext>
                </a:extLst>
              </p:cNvPr>
              <p:cNvSpPr txBox="1"/>
              <p:nvPr/>
            </p:nvSpPr>
            <p:spPr>
              <a:xfrm>
                <a:off x="2921681" y="2323172"/>
                <a:ext cx="2788919" cy="684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CB1E86-269A-4152-9E0B-0BB070718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81" y="2323172"/>
                <a:ext cx="2788919" cy="684483"/>
              </a:xfrm>
              <a:prstGeom prst="rect">
                <a:avLst/>
              </a:prstGeom>
              <a:blipFill>
                <a:blip r:embed="rId4"/>
                <a:stretch>
                  <a:fillRect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681CA222-8125-4DD3-8D15-13D72A3D5541}"/>
                  </a:ext>
                </a:extLst>
              </p:cNvPr>
              <p:cNvSpPr txBox="1"/>
              <p:nvPr/>
            </p:nvSpPr>
            <p:spPr>
              <a:xfrm>
                <a:off x="2921681" y="3508104"/>
                <a:ext cx="2671354" cy="684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1CA222-8125-4DD3-8D15-13D72A3D5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81" y="3508104"/>
                <a:ext cx="2671354" cy="684483"/>
              </a:xfrm>
              <a:prstGeom prst="rect">
                <a:avLst/>
              </a:prstGeom>
              <a:blipFill>
                <a:blip r:embed="rId5"/>
                <a:stretch>
                  <a:fillRect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518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523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Example 11:  Using the definition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952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2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Simplify: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95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182809E6-8259-449D-900C-A9FA9AB1D0FE}"/>
                  </a:ext>
                </a:extLst>
              </p:cNvPr>
              <p:cNvSpPr txBox="1"/>
              <p:nvPr/>
            </p:nvSpPr>
            <p:spPr>
              <a:xfrm>
                <a:off x="579484" y="2357120"/>
                <a:ext cx="2464162" cy="752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2809E6-8259-449D-900C-A9FA9AB1D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84" y="2357120"/>
                <a:ext cx="2464162" cy="752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BD08D16-B909-4813-9282-6F70CFA5D243}"/>
                  </a:ext>
                </a:extLst>
              </p:cNvPr>
              <p:cNvSpPr txBox="1"/>
              <p:nvPr/>
            </p:nvSpPr>
            <p:spPr>
              <a:xfrm>
                <a:off x="2789783" y="2586094"/>
                <a:ext cx="12507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D08D16-B909-4813-9282-6F70CFA5D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783" y="2586094"/>
                <a:ext cx="125076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0A6EA16-DBF0-45F6-A29D-E314D3BC6DB4}"/>
                  </a:ext>
                </a:extLst>
              </p:cNvPr>
              <p:cNvSpPr txBox="1"/>
              <p:nvPr/>
            </p:nvSpPr>
            <p:spPr>
              <a:xfrm>
                <a:off x="3742146" y="2586094"/>
                <a:ext cx="12507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A6EA16-DBF0-45F6-A29D-E314D3BC6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146" y="2586094"/>
                <a:ext cx="125076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0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12:  Simplifying Expressions with Rational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Simplify using properties of exponents:</a:t>
                </a:r>
              </a:p>
              <a:p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94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6B9AA47-6E4A-46E3-927C-D078B5EA72B3}"/>
                  </a:ext>
                </a:extLst>
              </p:cNvPr>
              <p:cNvSpPr txBox="1"/>
              <p:nvPr/>
            </p:nvSpPr>
            <p:spPr>
              <a:xfrm>
                <a:off x="2031275" y="2064323"/>
                <a:ext cx="2540725" cy="719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2·5·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B9AA47-6E4A-46E3-927C-D078B5EA7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275" y="2064323"/>
                <a:ext cx="2540725" cy="7194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60F1F0DF-6A69-4C58-9B41-85B77CA32378}"/>
                  </a:ext>
                </a:extLst>
              </p:cNvPr>
              <p:cNvSpPr txBox="1"/>
              <p:nvPr/>
            </p:nvSpPr>
            <p:spPr>
              <a:xfrm>
                <a:off x="1979023" y="2837662"/>
                <a:ext cx="1861457" cy="719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4+8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F1F0DF-6A69-4C58-9B41-85B77CA32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023" y="2837662"/>
                <a:ext cx="1861457" cy="7194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B4202B32-F6B7-48F8-8BF6-35E0A56DA737}"/>
                  </a:ext>
                </a:extLst>
              </p:cNvPr>
              <p:cNvSpPr txBox="1"/>
              <p:nvPr/>
            </p:nvSpPr>
            <p:spPr>
              <a:xfrm>
                <a:off x="1979023" y="3667852"/>
                <a:ext cx="1652451" cy="719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202B32-F6B7-48F8-8BF6-35E0A56DA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023" y="3667852"/>
                <a:ext cx="1652451" cy="7194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2438AFE4-277B-43D1-8910-D38FBFD834EF}"/>
                  </a:ext>
                </a:extLst>
              </p:cNvPr>
              <p:cNvSpPr txBox="1"/>
              <p:nvPr/>
            </p:nvSpPr>
            <p:spPr>
              <a:xfrm>
                <a:off x="1861457" y="4577780"/>
                <a:ext cx="17700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38AFE4-277B-43D1-8910-D38FBFD83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57" y="4577780"/>
                <a:ext cx="177001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5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Definition of the Principal Square </a:t>
            </a:r>
            <a:r>
              <a:rPr lang="en-US" altLang="en-US" dirty="0" smtClean="0"/>
              <a:t>Root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7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In general, if </a:t>
                </a:r>
                <a:r>
                  <a:rPr lang="en-US" altLang="en-US" i="1" dirty="0"/>
                  <a:t>b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, then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is </a:t>
                </a:r>
                <a:r>
                  <a:rPr lang="en-US" altLang="en-US" dirty="0" smtClean="0"/>
                  <a:t>a </a:t>
                </a:r>
                <a:r>
                  <a:rPr lang="en-US" altLang="en-US" dirty="0"/>
                  <a:t>square root of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.</a:t>
                </a:r>
              </a:p>
              <a:p>
                <a:endParaRPr lang="en-US" altLang="en-US" dirty="0"/>
              </a:p>
              <a:p>
                <a:r>
                  <a:rPr lang="en-US" altLang="en-US" b="1" dirty="0"/>
                  <a:t>Definition of the Principal Square Root: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If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is a non-negative real number, the nonnegative number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such that </a:t>
                </a:r>
                <a:r>
                  <a:rPr lang="en-US" altLang="en-US" i="1" dirty="0"/>
                  <a:t>b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</a:t>
                </a:r>
                <a:r>
                  <a:rPr lang="en-US" altLang="en-US" i="1" dirty="0"/>
                  <a:t>a,</a:t>
                </a:r>
                <a:r>
                  <a:rPr lang="en-US" altLang="en-US" dirty="0"/>
                  <a:t> denoted by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en-US" dirty="0"/>
                  <a:t>, is the </a:t>
                </a:r>
                <a:r>
                  <a:rPr lang="en-US" altLang="en-US" b="1" dirty="0"/>
                  <a:t>principal square root</a:t>
                </a:r>
                <a:r>
                  <a:rPr lang="en-US" altLang="en-US" dirty="0"/>
                  <a:t> of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.</a:t>
                </a:r>
              </a:p>
            </p:txBody>
          </p:sp>
        </mc:Choice>
        <mc:Fallback>
          <p:sp>
            <p:nvSpPr>
              <p:cNvPr id="75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401" t="-1190" r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14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Evaluating Square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Evaluate:</a:t>
                </a:r>
              </a:p>
              <a:p>
                <a:r>
                  <a:rPr lang="en-US" altLang="en-US" dirty="0"/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rad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b.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36+64</m:t>
                        </m:r>
                      </m:e>
                    </m:rad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6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9C3A80-1E86-4694-8011-B82236470E62}"/>
              </a:ext>
            </a:extLst>
          </p:cNvPr>
          <p:cNvSpPr txBox="1"/>
          <p:nvPr/>
        </p:nvSpPr>
        <p:spPr>
          <a:xfrm>
            <a:off x="1411111" y="1734558"/>
            <a:ext cx="925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=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3E907D-E47E-4D5D-9443-120D0D7425D8}"/>
              </a:ext>
            </a:extLst>
          </p:cNvPr>
          <p:cNvSpPr txBox="1"/>
          <p:nvPr/>
        </p:nvSpPr>
        <p:spPr>
          <a:xfrm>
            <a:off x="1467555" y="2822575"/>
            <a:ext cx="925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=  –3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718B5AD4-F104-4946-A096-D1F07CF22082}"/>
                  </a:ext>
                </a:extLst>
              </p:cNvPr>
              <p:cNvSpPr txBox="1"/>
              <p:nvPr/>
            </p:nvSpPr>
            <p:spPr>
              <a:xfrm>
                <a:off x="1975555" y="3849512"/>
                <a:ext cx="1546577" cy="573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8B5AD4-F104-4946-A096-D1F07CF22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555" y="3849512"/>
                <a:ext cx="1546577" cy="5739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B68BF1-F8C6-460C-B620-4580487E79C7}"/>
              </a:ext>
            </a:extLst>
          </p:cNvPr>
          <p:cNvSpPr txBox="1"/>
          <p:nvPr/>
        </p:nvSpPr>
        <p:spPr>
          <a:xfrm>
            <a:off x="3426178" y="3913234"/>
            <a:ext cx="925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= 10</a:t>
            </a:r>
          </a:p>
        </p:txBody>
      </p:sp>
    </p:spTree>
    <p:extLst>
      <p:ext uri="{BB962C8B-B14F-4D97-AF65-F5344CB8AC3E}">
        <p14:creationId xmlns:p14="http://schemas.microsoft.com/office/powerpoint/2010/main" val="79913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782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Simplifying Expressions of the Form</a:t>
                </a:r>
                <a14:m>
                  <m:oMath xmlns:m="http://schemas.openxmlformats.org/officeDocument/2006/math">
                    <m:r>
                      <a:rPr lang="en-US" altLang="en-US" b="1" i="0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alt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782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8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Simplifying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For any real number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In words, the principal square root of </a:t>
                </a:r>
                <a:r>
                  <a:rPr lang="en-US" altLang="en-US" i="1" dirty="0"/>
                  <a:t>a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is the absolute value of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77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01" t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64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Product Rule for Square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If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represent nonnegative real numbers, then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altLang="en-US" dirty="0"/>
                  <a:t>   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alt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rad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69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Using the Product Rule to Simplify Square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Simplify: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e>
                    </m:rad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237868FF-0865-46B8-8B0D-89FB6F2772B3}"/>
                  </a:ext>
                </a:extLst>
              </p:cNvPr>
              <p:cNvSpPr txBox="1"/>
              <p:nvPr/>
            </p:nvSpPr>
            <p:spPr>
              <a:xfrm>
                <a:off x="1197067" y="2231176"/>
                <a:ext cx="1930218" cy="582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25·3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7868FF-0865-46B8-8B0D-89FB6F277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067" y="2231176"/>
                <a:ext cx="1930218" cy="582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E4638E7E-7E97-44FB-A02F-BAB4E24F7781}"/>
                  </a:ext>
                </a:extLst>
              </p:cNvPr>
              <p:cNvSpPr txBox="1"/>
              <p:nvPr/>
            </p:nvSpPr>
            <p:spPr>
              <a:xfrm>
                <a:off x="2889250" y="2233728"/>
                <a:ext cx="1743891" cy="582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638E7E-7E97-44FB-A02F-BAB4E24F7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250" y="2233728"/>
                <a:ext cx="1743891" cy="582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A6B704A5-0DA6-4D41-977A-4C51D36BD498}"/>
                  </a:ext>
                </a:extLst>
              </p:cNvPr>
              <p:cNvSpPr txBox="1"/>
              <p:nvPr/>
            </p:nvSpPr>
            <p:spPr>
              <a:xfrm>
                <a:off x="4357416" y="2242512"/>
                <a:ext cx="1549400" cy="573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B704A5-0DA6-4D41-977A-4C51D36BD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416" y="2242512"/>
                <a:ext cx="1549400" cy="5739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3C9681C-694B-4EF6-8DCC-2043DD5EBD62}"/>
                  </a:ext>
                </a:extLst>
              </p:cNvPr>
              <p:cNvSpPr txBox="1"/>
              <p:nvPr/>
            </p:nvSpPr>
            <p:spPr>
              <a:xfrm>
                <a:off x="2301399" y="3777740"/>
                <a:ext cx="1835331" cy="62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C9681C-694B-4EF6-8DCC-2043DD5EB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99" y="3777740"/>
                <a:ext cx="1835331" cy="62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47029230-EECC-40C6-BDFA-52027855F11E}"/>
                  </a:ext>
                </a:extLst>
              </p:cNvPr>
              <p:cNvSpPr txBox="1"/>
              <p:nvPr/>
            </p:nvSpPr>
            <p:spPr>
              <a:xfrm>
                <a:off x="3867538" y="3820169"/>
                <a:ext cx="2279468" cy="62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·2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7029230-EECC-40C6-BDFA-52027855F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38" y="3820169"/>
                <a:ext cx="2279468" cy="629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73D32FFA-C69B-4C0C-8784-2D14FA757B1F}"/>
                  </a:ext>
                </a:extLst>
              </p:cNvPr>
              <p:cNvSpPr txBox="1"/>
              <p:nvPr/>
            </p:nvSpPr>
            <p:spPr>
              <a:xfrm>
                <a:off x="5915027" y="3814503"/>
                <a:ext cx="2433818" cy="629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3D32FFA-C69B-4C0C-8784-2D14FA757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027" y="3814503"/>
                <a:ext cx="2433818" cy="6297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7E384FB-11C9-4E51-BCDB-1EE09F1E050F}"/>
                  </a:ext>
                </a:extLst>
              </p:cNvPr>
              <p:cNvSpPr txBox="1"/>
              <p:nvPr/>
            </p:nvSpPr>
            <p:spPr>
              <a:xfrm>
                <a:off x="5791791" y="4772235"/>
                <a:ext cx="1835331" cy="573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7E384FB-11C9-4E51-BCDB-1EE09F1E0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791" y="4772235"/>
                <a:ext cx="1835331" cy="5739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2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Quotient Rule for Square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If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represent nonnegative real numbers and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≠ 0, then </a:t>
                </a:r>
              </a:p>
              <a:p>
                <a:r>
                  <a:rPr lang="en-US" altLang="en-US" dirty="0"/>
                  <a:t>	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en-US" dirty="0"/>
                  <a:t>    and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1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20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Using the  Quotient Rule to Simplify Square Roots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Simplify:</a:t>
            </a:r>
          </a:p>
          <a:p>
            <a:endParaRPr lang="en-US" altLang="en-US" dirty="0"/>
          </a:p>
          <a:p>
            <a:r>
              <a:rPr lang="en-US" altLang="en-US" dirty="0"/>
              <a:t>a. 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b.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472C4F02-BA85-4810-8239-7E1E6980D132}"/>
                  </a:ext>
                </a:extLst>
              </p:cNvPr>
              <p:cNvSpPr txBox="1"/>
              <p:nvPr/>
            </p:nvSpPr>
            <p:spPr>
              <a:xfrm>
                <a:off x="333103" y="1737038"/>
                <a:ext cx="1244600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2C4F02-BA85-4810-8239-7E1E6980D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03" y="1737038"/>
                <a:ext cx="1244600" cy="13653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2A078EB2-7326-424B-9B09-5E6144E8589F}"/>
                  </a:ext>
                </a:extLst>
              </p:cNvPr>
              <p:cNvSpPr txBox="1"/>
              <p:nvPr/>
            </p:nvSpPr>
            <p:spPr>
              <a:xfrm>
                <a:off x="2546623" y="1995442"/>
                <a:ext cx="1244600" cy="907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078EB2-7326-424B-9B09-5E6144E85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623" y="1995442"/>
                <a:ext cx="1244600" cy="9077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7973D9B7-8D1D-455A-AE97-8D6A0AA03570}"/>
                  </a:ext>
                </a:extLst>
              </p:cNvPr>
              <p:cNvSpPr txBox="1"/>
              <p:nvPr/>
            </p:nvSpPr>
            <p:spPr>
              <a:xfrm>
                <a:off x="1439863" y="1907470"/>
                <a:ext cx="1244600" cy="1083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73D9B7-8D1D-455A-AE97-8D6A0AA03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863" y="1907470"/>
                <a:ext cx="1244600" cy="10836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546A4B2-0A04-496D-8791-8E1EB6D95C66}"/>
                  </a:ext>
                </a:extLst>
              </p:cNvPr>
              <p:cNvSpPr txBox="1"/>
              <p:nvPr/>
            </p:nvSpPr>
            <p:spPr>
              <a:xfrm>
                <a:off x="557167" y="3429000"/>
                <a:ext cx="1498691" cy="1095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150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546A4B2-0A04-496D-8791-8E1EB6D95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67" y="3429000"/>
                <a:ext cx="1498691" cy="10950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A11FB76-D070-4A3A-8FFE-458CF6D8F7F4}"/>
                  </a:ext>
                </a:extLst>
              </p:cNvPr>
              <p:cNvSpPr txBox="1"/>
              <p:nvPr/>
            </p:nvSpPr>
            <p:spPr>
              <a:xfrm>
                <a:off x="1864452" y="3293834"/>
                <a:ext cx="1926771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150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11FB76-D070-4A3A-8FFE-458CF6D8F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452" y="3293834"/>
                <a:ext cx="1926771" cy="13653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36A42A7E-8CB5-4380-94AB-5A4CB9B7F40A}"/>
                  </a:ext>
                </a:extLst>
              </p:cNvPr>
              <p:cNvSpPr txBox="1"/>
              <p:nvPr/>
            </p:nvSpPr>
            <p:spPr>
              <a:xfrm>
                <a:off x="3628528" y="3689406"/>
                <a:ext cx="1743891" cy="62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6A42A7E-8CB5-4380-94AB-5A4CB9B7F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28" y="3689406"/>
                <a:ext cx="1743891" cy="629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54D2A6A9-E2B5-4712-998E-981B2E386FDC}"/>
                  </a:ext>
                </a:extLst>
              </p:cNvPr>
              <p:cNvSpPr txBox="1"/>
              <p:nvPr/>
            </p:nvSpPr>
            <p:spPr>
              <a:xfrm>
                <a:off x="5200650" y="3689342"/>
                <a:ext cx="2031274" cy="629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D2A6A9-E2B5-4712-998E-981B2E386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650" y="3689342"/>
                <a:ext cx="2031274" cy="629724"/>
              </a:xfrm>
              <a:prstGeom prst="rect">
                <a:avLst/>
              </a:prstGeom>
              <a:blipFill>
                <a:blip r:embed="rId8"/>
                <a:stretch>
                  <a:fillRect r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A22AEDDF-8206-4006-B748-C4BC388E9529}"/>
                  </a:ext>
                </a:extLst>
              </p:cNvPr>
              <p:cNvSpPr txBox="1"/>
              <p:nvPr/>
            </p:nvSpPr>
            <p:spPr>
              <a:xfrm>
                <a:off x="7267575" y="3729032"/>
                <a:ext cx="1743891" cy="573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2AEDDF-8206-4006-B748-C4BC388E9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575" y="3729032"/>
                <a:ext cx="1743891" cy="5739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37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21" grpId="0"/>
      <p:bldP spid="23" grpId="0"/>
      <p:bldP spid="25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19208</TotalTime>
  <Words>1391</Words>
  <Application>Microsoft Office PowerPoint</Application>
  <PresentationFormat>Letter Paper (8.5x11 in)</PresentationFormat>
  <Paragraphs>192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Cambria Math</vt:lpstr>
      <vt:lpstr>Calibri</vt:lpstr>
      <vt:lpstr>Tahoma</vt:lpstr>
      <vt:lpstr>Times New Roman</vt:lpstr>
      <vt:lpstr>Arial Narrow</vt:lpstr>
      <vt:lpstr>3_Custom Design</vt:lpstr>
      <vt:lpstr>PowerPoint Presentation</vt:lpstr>
      <vt:lpstr>Objectives</vt:lpstr>
      <vt:lpstr>Definition of the Principal Square Root</vt:lpstr>
      <vt:lpstr>Example 1:  Evaluating Square Roots</vt:lpstr>
      <vt:lpstr>Simplifying Expressions of the Form √(a^2 )</vt:lpstr>
      <vt:lpstr>The Product Rule for Square Roots</vt:lpstr>
      <vt:lpstr>Example 2:  Using the Product Rule to Simplify Square Roots</vt:lpstr>
      <vt:lpstr>The Quotient Rule for Square Roots</vt:lpstr>
      <vt:lpstr>Example 3:  Using the  Quotient Rule to Simplify Square Roots</vt:lpstr>
      <vt:lpstr>Adding and Subtracting Square Roots</vt:lpstr>
      <vt:lpstr>Example 4:  Adding and Subtracting Like Radicals</vt:lpstr>
      <vt:lpstr>Rationalizing Denominators</vt:lpstr>
      <vt:lpstr>Rationalizing Denominators (continued)</vt:lpstr>
      <vt:lpstr>Example 6:  Rationalizing Denominators</vt:lpstr>
      <vt:lpstr>Example 7:  Rationalizing Denominators</vt:lpstr>
      <vt:lpstr>Definition of the Principal nth Root of a Real Number</vt:lpstr>
      <vt:lpstr>Finding nth Roots of Perfect nth Powers</vt:lpstr>
      <vt:lpstr>The Product and Quotient Rules for nth Roots</vt:lpstr>
      <vt:lpstr>Example 8:  Simplifying, Multiplying, and Dividing Higher Roots</vt:lpstr>
      <vt:lpstr>The Definition of a^(1/n) </vt:lpstr>
      <vt:lpstr>Example 10: Using the Definition of a^(1/n) </vt:lpstr>
      <vt:lpstr>The Definition of a^(m/n)</vt:lpstr>
      <vt:lpstr>Example 11:  Using the definition of a^(m/n)</vt:lpstr>
      <vt:lpstr>Example 12:  Simplifying Expressions with Rational Exponents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Precalculus, 7th edition</dc:title>
  <dc:creator>Robert Blitzer</dc:creator>
  <cp:lastModifiedBy>Christi Verity</cp:lastModifiedBy>
  <cp:revision>1167</cp:revision>
  <cp:lastPrinted>2001-11-04T00:51:13Z</cp:lastPrinted>
  <dcterms:created xsi:type="dcterms:W3CDTF">2005-02-25T19:46:41Z</dcterms:created>
  <dcterms:modified xsi:type="dcterms:W3CDTF">2022-12-30T18:35:46Z</dcterms:modified>
</cp:coreProperties>
</file>